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7" r:id="rId2"/>
    <p:sldId id="259" r:id="rId3"/>
    <p:sldId id="258" r:id="rId4"/>
    <p:sldId id="353" r:id="rId5"/>
    <p:sldId id="332" r:id="rId6"/>
    <p:sldId id="354" r:id="rId7"/>
    <p:sldId id="319" r:id="rId8"/>
    <p:sldId id="355" r:id="rId9"/>
    <p:sldId id="315" r:id="rId10"/>
    <p:sldId id="306" r:id="rId11"/>
    <p:sldId id="302" r:id="rId12"/>
    <p:sldId id="263" r:id="rId13"/>
    <p:sldId id="333" r:id="rId14"/>
    <p:sldId id="277" r:id="rId15"/>
    <p:sldId id="278" r:id="rId16"/>
    <p:sldId id="279" r:id="rId17"/>
    <p:sldId id="264" r:id="rId18"/>
    <p:sldId id="361" r:id="rId19"/>
    <p:sldId id="362" r:id="rId20"/>
    <p:sldId id="334" r:id="rId21"/>
    <p:sldId id="267" r:id="rId22"/>
    <p:sldId id="335" r:id="rId23"/>
    <p:sldId id="269" r:id="rId24"/>
    <p:sldId id="321" r:id="rId25"/>
    <p:sldId id="325" r:id="rId26"/>
    <p:sldId id="331" r:id="rId27"/>
    <p:sldId id="271" r:id="rId28"/>
    <p:sldId id="272" r:id="rId29"/>
    <p:sldId id="341" r:id="rId30"/>
    <p:sldId id="345" r:id="rId31"/>
    <p:sldId id="342" r:id="rId32"/>
    <p:sldId id="343" r:id="rId33"/>
    <p:sldId id="344" r:id="rId34"/>
    <p:sldId id="346" r:id="rId35"/>
    <p:sldId id="347" r:id="rId36"/>
    <p:sldId id="348" r:id="rId37"/>
    <p:sldId id="349" r:id="rId38"/>
    <p:sldId id="356" r:id="rId39"/>
    <p:sldId id="357" r:id="rId40"/>
    <p:sldId id="358" r:id="rId41"/>
    <p:sldId id="359" r:id="rId42"/>
    <p:sldId id="360" r:id="rId43"/>
    <p:sldId id="273" r:id="rId44"/>
    <p:sldId id="336" r:id="rId45"/>
    <p:sldId id="352" r:id="rId46"/>
    <p:sldId id="350" r:id="rId47"/>
    <p:sldId id="351" r:id="rId48"/>
    <p:sldId id="274" r:id="rId49"/>
    <p:sldId id="275" r:id="rId50"/>
    <p:sldId id="27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C4AA"/>
    <a:srgbClr val="4D4D4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87279" autoAdjust="0"/>
  </p:normalViewPr>
  <p:slideViewPr>
    <p:cSldViewPr>
      <p:cViewPr>
        <p:scale>
          <a:sx n="90" d="100"/>
          <a:sy n="90" d="100"/>
        </p:scale>
        <p:origin x="-1608"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paris\fq2009pp\Spatial_Econometrics\Weights\K_Nearest\Number%20of%20Neighb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4"/>
  <c:chart>
    <c:title>
      <c:tx>
        <c:rich>
          <a:bodyPr/>
          <a:lstStyle/>
          <a:p>
            <a:pPr>
              <a:defRPr/>
            </a:pPr>
            <a:r>
              <a:rPr lang="en-US"/>
              <a:t>Number</a:t>
            </a:r>
            <a:r>
              <a:rPr lang="en-US" baseline="0"/>
              <a:t>  of Contiguous Neighbors</a:t>
            </a:r>
            <a:endParaRPr lang="en-US"/>
          </a:p>
        </c:rich>
      </c:tx>
      <c:layout>
        <c:manualLayout>
          <c:xMode val="edge"/>
          <c:yMode val="edge"/>
          <c:x val="0.21350699912510956"/>
          <c:y val="3.2407407407407461E-2"/>
        </c:manualLayout>
      </c:layout>
    </c:title>
    <c:plotArea>
      <c:layout/>
      <c:barChart>
        <c:barDir val="col"/>
        <c:grouping val="clustered"/>
        <c:ser>
          <c:idx val="0"/>
          <c:order val="0"/>
          <c:val>
            <c:numRef>
              <c:f>Frequency!$B$2:$B$15</c:f>
              <c:numCache>
                <c:formatCode>General</c:formatCode>
                <c:ptCount val="14"/>
                <c:pt idx="0">
                  <c:v>4</c:v>
                </c:pt>
                <c:pt idx="1">
                  <c:v>14</c:v>
                </c:pt>
                <c:pt idx="2">
                  <c:v>30</c:v>
                </c:pt>
                <c:pt idx="3">
                  <c:v>93</c:v>
                </c:pt>
                <c:pt idx="4">
                  <c:v>288</c:v>
                </c:pt>
                <c:pt idx="5">
                  <c:v>620</c:v>
                </c:pt>
                <c:pt idx="6" formatCode="#,##0">
                  <c:v>1047</c:v>
                </c:pt>
                <c:pt idx="7">
                  <c:v>694</c:v>
                </c:pt>
                <c:pt idx="8">
                  <c:v>222</c:v>
                </c:pt>
                <c:pt idx="9">
                  <c:v>53</c:v>
                </c:pt>
                <c:pt idx="10">
                  <c:v>10</c:v>
                </c:pt>
                <c:pt idx="11">
                  <c:v>2</c:v>
                </c:pt>
                <c:pt idx="12">
                  <c:v>1</c:v>
                </c:pt>
                <c:pt idx="13">
                  <c:v>1</c:v>
                </c:pt>
              </c:numCache>
            </c:numRef>
          </c:val>
        </c:ser>
        <c:gapWidth val="0"/>
        <c:axId val="71957888"/>
        <c:axId val="59744256"/>
      </c:barChart>
      <c:catAx>
        <c:axId val="71957888"/>
        <c:scaling>
          <c:orientation val="minMax"/>
        </c:scaling>
        <c:axPos val="b"/>
        <c:title>
          <c:tx>
            <c:rich>
              <a:bodyPr/>
              <a:lstStyle/>
              <a:p>
                <a:pPr>
                  <a:defRPr/>
                </a:pPr>
                <a:r>
                  <a:rPr lang="en-US"/>
                  <a:t>Number</a:t>
                </a:r>
                <a:r>
                  <a:rPr lang="en-US" baseline="0"/>
                  <a:t> of Neighbors</a:t>
                </a:r>
                <a:endParaRPr lang="en-US"/>
              </a:p>
            </c:rich>
          </c:tx>
          <c:layout/>
        </c:title>
        <c:majorTickMark val="none"/>
        <c:tickLblPos val="nextTo"/>
        <c:crossAx val="59744256"/>
        <c:crosses val="autoZero"/>
        <c:auto val="1"/>
        <c:lblAlgn val="ctr"/>
        <c:lblOffset val="100"/>
      </c:catAx>
      <c:valAx>
        <c:axId val="59744256"/>
        <c:scaling>
          <c:orientation val="minMax"/>
        </c:scaling>
        <c:axPos val="l"/>
        <c:title>
          <c:tx>
            <c:rich>
              <a:bodyPr/>
              <a:lstStyle/>
              <a:p>
                <a:pPr>
                  <a:defRPr/>
                </a:pPr>
                <a:r>
                  <a:rPr lang="en-US"/>
                  <a:t>Number</a:t>
                </a:r>
                <a:r>
                  <a:rPr lang="en-US" baseline="0"/>
                  <a:t> of Counties</a:t>
                </a:r>
                <a:endParaRPr lang="en-US"/>
              </a:p>
            </c:rich>
          </c:tx>
          <c:layout/>
        </c:title>
        <c:numFmt formatCode="General" sourceLinked="1"/>
        <c:tickLblPos val="nextTo"/>
        <c:crossAx val="71957888"/>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12/1/2009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Personal income includes net earnings (earnings by place of work less contributions for government social insurance), rental income, personal dividend income, personal interest income, and personal current transfer receipts</a:t>
            </a:r>
          </a:p>
          <a:p>
            <a:pPr>
              <a:buFont typeface="Arial"/>
              <a:buChar char="•"/>
            </a:pPr>
            <a:r>
              <a:rPr lang="en-US" dirty="0" smtClean="0"/>
              <a:t> Per capita personal income is the personal income of residents of a given area divided by the resident population of the area, using the Census Bureau’s annual midyear population estimates</a:t>
            </a:r>
          </a:p>
          <a:p>
            <a:pPr>
              <a:buFontTx/>
              <a:buNone/>
            </a:pP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of Living?</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Growth rates look low. Investigate them.</a:t>
            </a:r>
            <a:r>
              <a:rPr lang="en-US" baseline="0" dirty="0" smtClean="0"/>
              <a:t> -- PRW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Signaling</a:t>
            </a:r>
            <a:r>
              <a:rPr lang="en-US" baseline="0" dirty="0" smtClean="0"/>
              <a:t> instead of human capital</a:t>
            </a:r>
          </a:p>
          <a:p>
            <a:pPr>
              <a:buFontTx/>
              <a:buChar char="-"/>
            </a:pPr>
            <a:r>
              <a:rPr lang="en-US" baseline="0" dirty="0" smtClean="0"/>
              <a:t>Kelly Becker, showing that when there are barriers to entering university, people pool around the high school diploma</a:t>
            </a:r>
          </a:p>
          <a:p>
            <a:pPr>
              <a:buFontTx/>
              <a:buChar char="-"/>
            </a:pPr>
            <a:r>
              <a:rPr lang="en-US" baseline="0" dirty="0" smtClean="0"/>
              <a:t>- Tyler, </a:t>
            </a:r>
            <a:r>
              <a:rPr lang="en-US" baseline="0" dirty="0" err="1" smtClean="0"/>
              <a:t>Murnane</a:t>
            </a:r>
            <a:r>
              <a:rPr lang="en-US" baseline="0" dirty="0" smtClean="0"/>
              <a:t>, and Willet (2000) showing that people with </a:t>
            </a:r>
            <a:r>
              <a:rPr lang="en-US" baseline="0" dirty="0" err="1" smtClean="0"/>
              <a:t>GEDs</a:t>
            </a:r>
            <a:r>
              <a:rPr lang="en-US" baseline="0" dirty="0" smtClean="0"/>
              <a:t> are paid the same no matter how many years it </a:t>
            </a:r>
            <a:r>
              <a:rPr lang="en-US" baseline="0" dirty="0" err="1" smtClean="0"/>
              <a:t>tok</a:t>
            </a:r>
            <a:r>
              <a:rPr lang="en-US" baseline="0" dirty="0" smtClean="0"/>
              <a:t> them to get it</a:t>
            </a:r>
          </a:p>
          <a:p>
            <a:pPr>
              <a:buFontTx/>
              <a:buChar char="-"/>
            </a:pPr>
            <a:endParaRPr lang="en-US" baseline="0" dirty="0" smtClean="0"/>
          </a:p>
          <a:p>
            <a:pPr>
              <a:buFontTx/>
              <a:buChar char="-"/>
            </a:pPr>
            <a:r>
              <a:rPr lang="en-US" baseline="0" dirty="0" err="1" smtClean="0"/>
              <a:t>percentlessthanhs</a:t>
            </a:r>
            <a:r>
              <a:rPr lang="en-US" baseline="0" dirty="0" smtClean="0"/>
              <a:t> is slightly positively correlated with </a:t>
            </a:r>
            <a:r>
              <a:rPr lang="en-US" baseline="0" dirty="0" err="1" smtClean="0"/>
              <a:t>percenthsdiploma</a:t>
            </a:r>
            <a:endParaRPr lang="en-US" baseline="0" dirty="0" smtClean="0"/>
          </a:p>
          <a:p>
            <a:pPr>
              <a:buFontTx/>
              <a:buChar char="-"/>
            </a:pPr>
            <a:r>
              <a:rPr lang="en-US" baseline="0" dirty="0" err="1" smtClean="0"/>
              <a:t>percentlessthanhs</a:t>
            </a:r>
            <a:r>
              <a:rPr lang="en-US" baseline="0" dirty="0" smtClean="0"/>
              <a:t> is very negatively correlated with </a:t>
            </a:r>
            <a:r>
              <a:rPr lang="en-US" baseline="0" dirty="0" err="1" smtClean="0"/>
              <a:t>percentmorethanhs</a:t>
            </a:r>
            <a:endParaRPr lang="en-US" baseline="0" dirty="0" smtClean="0"/>
          </a:p>
          <a:p>
            <a:pPr>
              <a:buFontTx/>
              <a:buChar char="-"/>
            </a:pPr>
            <a:r>
              <a:rPr lang="en-US" dirty="0" err="1" smtClean="0"/>
              <a:t>percenthsdiploma</a:t>
            </a:r>
            <a:r>
              <a:rPr lang="en-US" dirty="0" smtClean="0"/>
              <a:t> is very negatively correlated with </a:t>
            </a:r>
            <a:r>
              <a:rPr lang="en-US" dirty="0" err="1" smtClean="0"/>
              <a:t>percentmorethanhs</a:t>
            </a:r>
            <a:endParaRPr lang="en-US" dirty="0" smtClean="0"/>
          </a:p>
          <a:p>
            <a:pPr>
              <a:buFontTx/>
              <a:buChar char="-"/>
            </a:pPr>
            <a:r>
              <a:rPr lang="en-US" baseline="0" dirty="0" smtClean="0"/>
              <a:t> but </a:t>
            </a:r>
            <a:r>
              <a:rPr lang="en-US" baseline="0" dirty="0" err="1" smtClean="0"/>
              <a:t>percentlessthanhs</a:t>
            </a:r>
            <a:r>
              <a:rPr lang="en-US" baseline="0" dirty="0" smtClean="0"/>
              <a:t> has a positive coefficient on it—does that mean that having fewer HS graduates means you have a higher growth rate? That seems implausible.</a:t>
            </a:r>
          </a:p>
          <a:p>
            <a:pPr>
              <a:buFontTx/>
              <a:buChar char="-"/>
            </a:pPr>
            <a:r>
              <a:rPr lang="en-US" baseline="0" dirty="0" smtClean="0"/>
              <a:t> regressing </a:t>
            </a:r>
            <a:r>
              <a:rPr lang="en-US" baseline="0" dirty="0" err="1" smtClean="0"/>
              <a:t>totalpcpigrowth</a:t>
            </a:r>
            <a:r>
              <a:rPr lang="en-US" baseline="0" dirty="0" smtClean="0"/>
              <a:t> on </a:t>
            </a:r>
            <a:r>
              <a:rPr lang="en-US" baseline="0" dirty="0" err="1" smtClean="0"/>
              <a:t>percdentlessthanhs</a:t>
            </a:r>
            <a:r>
              <a:rPr lang="en-US" baseline="0" dirty="0" smtClean="0"/>
              <a:t> and </a:t>
            </a:r>
            <a:r>
              <a:rPr lang="en-US" baseline="0" dirty="0" err="1" smtClean="0"/>
              <a:t>percenthsdiploma</a:t>
            </a:r>
            <a:r>
              <a:rPr lang="en-US" baseline="0" dirty="0" smtClean="0"/>
              <a:t> has a negative coefficient on both, but it’s even more negative on </a:t>
            </a:r>
            <a:r>
              <a:rPr lang="en-US" baseline="0" dirty="0" err="1" smtClean="0"/>
              <a:t>percenthsdiploma</a:t>
            </a:r>
            <a:endParaRPr lang="en-US" baseline="0" dirty="0" smtClean="0"/>
          </a:p>
          <a:p>
            <a:pPr>
              <a:buFontTx/>
              <a:buChar char="-"/>
            </a:pPr>
            <a:endParaRPr lang="en-US" baseline="0" dirty="0" smtClean="0"/>
          </a:p>
          <a:p>
            <a:pPr>
              <a:buFontTx/>
              <a:buChar char="-"/>
            </a:pPr>
            <a:r>
              <a:rPr lang="en-US" baseline="0" dirty="0" smtClean="0"/>
              <a:t> Denominator: total population. This may have been a bad idea, because this also means we’re counting children? More children could mean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Youth employment rate generally has a negative coefficient</a:t>
            </a:r>
            <a:r>
              <a:rPr lang="en-US" baseline="0" dirty="0" smtClean="0"/>
              <a:t> for growth</a:t>
            </a:r>
          </a:p>
          <a:p>
            <a:pPr>
              <a:buFontTx/>
              <a:buChar char="-"/>
            </a:pPr>
            <a:r>
              <a:rPr lang="en-US" baseline="0" dirty="0" smtClean="0"/>
              <a:t> working age employment rate has a positive coefficient</a:t>
            </a:r>
          </a:p>
          <a:p>
            <a:pPr>
              <a:buFontTx/>
              <a:buChar char="-"/>
            </a:pPr>
            <a:r>
              <a:rPr lang="en-US" baseline="0" dirty="0" smtClean="0"/>
              <a:t> check the correlation coefficients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Negative</a:t>
            </a:r>
            <a:r>
              <a:rPr lang="en-US" baseline="0" dirty="0" smtClean="0"/>
              <a:t> relationship. Evidence of convergence.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Proof</a:t>
            </a:r>
            <a:r>
              <a:rPr lang="en-US" baseline="0" dirty="0" smtClean="0"/>
              <a:t> of “crappy” R-squared! Delete.</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highways,</a:t>
            </a:r>
            <a:r>
              <a:rPr lang="en-US" baseline="0" dirty="0" smtClean="0"/>
              <a:t> more growth.</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Percentages</a:t>
            </a:r>
            <a:r>
              <a:rPr lang="en-US" baseline="0" dirty="0" smtClean="0"/>
              <a:t> sum to one. Choose which two to include. Conduct a f-test on group of variables.</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F-test on infrastructure variables</a:t>
            </a:r>
            <a:r>
              <a:rPr lang="en-US" baseline="0" dirty="0" smtClean="0"/>
              <a:t> to see if pair is significant. Do a correlation matrix. </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Correlated? Do a correlation matrix. Do an f-test.</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50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technology</a:t>
            </a:r>
          </a:p>
          <a:p>
            <a:pPr lvl="0"/>
            <a:r>
              <a:rPr lang="en-US" sz="1200" kern="1200" dirty="0" smtClean="0">
                <a:solidFill>
                  <a:schemeClr val="tx1"/>
                </a:solidFill>
                <a:latin typeface="+mn-lt"/>
                <a:ea typeface="+mn-ea"/>
                <a:cs typeface="+mn-cs"/>
              </a:rPr>
              <a:t>Three key factors:</a:t>
            </a:r>
          </a:p>
          <a:p>
            <a:pPr lvl="1"/>
            <a:r>
              <a:rPr lang="en-US" sz="1200" kern="1200" dirty="0" smtClean="0">
                <a:solidFill>
                  <a:schemeClr val="tx1"/>
                </a:solidFill>
                <a:latin typeface="+mn-lt"/>
                <a:ea typeface="+mn-ea"/>
                <a:cs typeface="+mn-cs"/>
              </a:rPr>
              <a:t>Capital intensities</a:t>
            </a:r>
          </a:p>
          <a:p>
            <a:pPr lvl="1"/>
            <a:r>
              <a:rPr lang="en-US" sz="1200" kern="1200" dirty="0" smtClean="0">
                <a:solidFill>
                  <a:schemeClr val="tx1"/>
                </a:solidFill>
                <a:latin typeface="+mn-lt"/>
                <a:ea typeface="+mn-ea"/>
                <a:cs typeface="+mn-cs"/>
              </a:rPr>
              <a:t>Human capital</a:t>
            </a:r>
          </a:p>
          <a:p>
            <a:pPr lvl="1"/>
            <a:r>
              <a:rPr lang="en-US" sz="1200" kern="1200" dirty="0" smtClean="0">
                <a:solidFill>
                  <a:schemeClr val="tx1"/>
                </a:solidFill>
                <a:latin typeface="+mn-lt"/>
                <a:ea typeface="+mn-ea"/>
                <a:cs typeface="+mn-cs"/>
              </a:rPr>
              <a:t>Technology (not included in the model; exogenous)</a:t>
            </a:r>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Improvements: </a:t>
            </a:r>
            <a:r>
              <a:rPr lang="en-US" sz="1200" kern="1200" dirty="0" smtClean="0">
                <a:solidFill>
                  <a:schemeClr val="tx1"/>
                </a:solidFill>
                <a:latin typeface="+mn-lt"/>
                <a:ea typeface="+mn-ea"/>
                <a:cs typeface="+mn-cs"/>
              </a:rPr>
              <a:t>Endogenous growth considered that returns to capital do not diminish because human capital entails knowledge spillovers and external benefits</a:t>
            </a:r>
          </a:p>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FAF5B0-56E8-4F32-8DBC-22250267D38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main implication of recent growth theory is that policies which embrace openness, competition, change and innovation will promote growth. Conversely, policies which have the effect of restricting or slowing change by protecting or </a:t>
            </a:r>
            <a:r>
              <a:rPr lang="en-US" dirty="0" err="1" smtClean="0"/>
              <a:t>favouring</a:t>
            </a:r>
            <a:r>
              <a:rPr lang="en-US" dirty="0" smtClean="0"/>
              <a:t> particular industries or firms are likely over time to slow growth to the disadvantage of the community</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What does NEG seek to answer?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Why and when does manufacturing become concentrated in a few regions, leaving others relatively undeveloped?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How does NEG theory answers these questions?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Through a model of geographical concentration of manufacturing based on the interaction of </a:t>
            </a:r>
            <a:r>
              <a:rPr kumimoji="0" lang="en-US" b="0" i="0" u="none" strike="noStrike" kern="1200" cap="none" spc="0" normalizeH="0" baseline="0" noProof="0" dirty="0" smtClean="0">
                <a:ln>
                  <a:noFill/>
                </a:ln>
                <a:solidFill>
                  <a:srgbClr val="FF0000"/>
                </a:solidFill>
                <a:effectLst/>
                <a:uLnTx/>
                <a:uFillTx/>
                <a:latin typeface="+mn-lt"/>
                <a:ea typeface="+mn-ea"/>
                <a:cs typeface="+mn-cs"/>
              </a:rPr>
              <a:t>economies of scale </a:t>
            </a:r>
            <a:r>
              <a:rPr kumimoji="0" lang="en-US" b="0" i="0" u="none" strike="noStrike" kern="1200" cap="none" spc="0" normalizeH="0" baseline="0" noProof="0" dirty="0" smtClean="0">
                <a:ln>
                  <a:noFill/>
                </a:ln>
                <a:solidFill>
                  <a:schemeClr val="tx1"/>
                </a:solidFill>
                <a:effectLst/>
                <a:uLnTx/>
                <a:uFillTx/>
                <a:latin typeface="+mn-lt"/>
                <a:ea typeface="+mn-ea"/>
                <a:cs typeface="+mn-cs"/>
              </a:rPr>
              <a:t>with </a:t>
            </a:r>
            <a:r>
              <a:rPr kumimoji="0" lang="en-US" b="0" i="0" u="none" strike="noStrike" kern="1200" cap="none" spc="0" normalizeH="0" baseline="0" noProof="0" dirty="0" smtClean="0">
                <a:ln>
                  <a:noFill/>
                </a:ln>
                <a:solidFill>
                  <a:srgbClr val="FF0000"/>
                </a:solidFill>
                <a:effectLst/>
                <a:uLnTx/>
                <a:uFillTx/>
                <a:latin typeface="+mn-lt"/>
                <a:ea typeface="+mn-ea"/>
                <a:cs typeface="+mn-cs"/>
              </a:rPr>
              <a:t>transportation costs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Concentration of manufacturing in one location need not always happen and that whether it does depends in an interesting way on a few key parameters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r>
              <a:rPr lang="en-US" dirty="0" smtClean="0"/>
              <a:t>If one region has right mix of key factors before - even just slightly before - another similar region, the leading region takes off and the other may not grow.</a:t>
            </a:r>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12/1/2009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12/1/2009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9.emf"/><Relationship Id="rId4" Type="http://schemas.openxmlformats.org/officeDocument/2006/relationships/image" Target="../media/image8.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emf"/></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8.emf"/></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21.e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25.gif"/></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27.emf"/></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599"/>
            <a:ext cx="7772400" cy="1981201"/>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sz="5100" b="1" dirty="0" smtClean="0">
                <a:solidFill>
                  <a:srgbClr val="4D4D4D"/>
                </a:solidFill>
                <a:effectLst>
                  <a:outerShdw blurRad="50800" dist="38100" dir="5400000" algn="t" rotWithShape="0">
                    <a:prstClr val="black">
                      <a:alpha val="40000"/>
                    </a:prstClr>
                  </a:outerShdw>
                </a:effectLst>
              </a:rPr>
              <a:t>A County-level Analysis</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609600"/>
            <a:ext cx="7178460" cy="10668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90600" y="5029200"/>
            <a:ext cx="7315200" cy="1200329"/>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solidFill>
                  <a:schemeClr val="accent2">
                    <a:lumMod val="50000"/>
                  </a:schemeClr>
                </a:solidFill>
              </a:rPr>
              <a:t>April Harris</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Elana</a:t>
            </a:r>
            <a:r>
              <a:rPr lang="en-US" b="1" dirty="0" smtClean="0">
                <a:ln w="10541" cmpd="sng">
                  <a:solidFill>
                    <a:srgbClr val="7D7D7D">
                      <a:tint val="100000"/>
                      <a:shade val="100000"/>
                      <a:satMod val="110000"/>
                    </a:srgbClr>
                  </a:solidFill>
                  <a:prstDash val="solid"/>
                </a:ln>
                <a:solidFill>
                  <a:schemeClr val="accent2">
                    <a:lumMod val="50000"/>
                  </a:schemeClr>
                </a:solidFill>
              </a:rPr>
              <a:t> Kaufman</a:t>
            </a:r>
          </a:p>
          <a:p>
            <a:pPr algn="ctr"/>
            <a:r>
              <a:rPr lang="en-US" b="1" dirty="0" err="1" smtClean="0">
                <a:ln w="10541" cmpd="sng">
                  <a:solidFill>
                    <a:srgbClr val="7D7D7D">
                      <a:tint val="100000"/>
                      <a:shade val="100000"/>
                      <a:satMod val="110000"/>
                    </a:srgbClr>
                  </a:solidFill>
                  <a:prstDash val="solid"/>
                </a:ln>
                <a:solidFill>
                  <a:schemeClr val="accent2">
                    <a:lumMod val="50000"/>
                  </a:schemeClr>
                </a:solidFill>
              </a:rPr>
              <a:t>Sohair</a:t>
            </a:r>
            <a:r>
              <a:rPr lang="en-US" b="1" dirty="0" smtClean="0">
                <a:ln w="10541" cmpd="sng">
                  <a:solidFill>
                    <a:srgbClr val="7D7D7D">
                      <a:tint val="100000"/>
                      <a:shade val="100000"/>
                      <a:satMod val="110000"/>
                    </a:srgbClr>
                  </a:solidFill>
                  <a:prstDash val="solid"/>
                </a:ln>
                <a:solidFill>
                  <a:schemeClr val="accent2">
                    <a:lumMod val="50000"/>
                  </a:schemeClr>
                </a:solidFill>
              </a:rPr>
              <a:t> Omar</a:t>
            </a:r>
          </a:p>
          <a:p>
            <a:pPr algn="ctr"/>
            <a:r>
              <a:rPr lang="en-US" b="1" dirty="0" smtClean="0">
                <a:ln w="10541" cmpd="sng">
                  <a:solidFill>
                    <a:srgbClr val="7D7D7D">
                      <a:tint val="100000"/>
                      <a:shade val="100000"/>
                      <a:satMod val="110000"/>
                    </a:srgbClr>
                  </a:solidFill>
                  <a:prstDash val="solid"/>
                </a:ln>
                <a:solidFill>
                  <a:schemeClr val="accent2">
                    <a:lumMod val="50000"/>
                  </a:schemeClr>
                </a:solidFill>
              </a:rPr>
              <a:t>Elizabeth Pearson</a:t>
            </a:r>
            <a:endParaRPr lang="en-US" b="1" dirty="0">
              <a:ln w="10541" cmpd="sng">
                <a:solidFill>
                  <a:srgbClr val="7D7D7D">
                    <a:tint val="100000"/>
                    <a:shade val="100000"/>
                    <a:satMod val="110000"/>
                  </a:srgbClr>
                </a:solidFill>
                <a:prstDash val="solid"/>
              </a:ln>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200329"/>
          </a:xfrm>
          <a:prstGeom prst="rect">
            <a:avLst/>
          </a:prstGeom>
          <a:noFill/>
        </p:spPr>
        <p:txBody>
          <a:bodyPr wrap="square" rtlCol="0">
            <a:spAutoFit/>
          </a:bodyPr>
          <a:lstStyle/>
          <a:p>
            <a:pPr algn="ctr"/>
            <a:r>
              <a:rPr lang="en-US" sz="3600" dirty="0" smtClean="0">
                <a:solidFill>
                  <a:srgbClr val="C00000"/>
                </a:solidFill>
                <a:latin typeface="Garamond" pitchFamily="18" charset="0"/>
              </a:rPr>
              <a:t>New Economic Geography predicts that the right mix of key factors causes growth</a:t>
            </a:r>
            <a:endParaRPr lang="en-US" sz="36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indent="-342900">
              <a:spcBef>
                <a:spcPct val="20000"/>
              </a:spcBef>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Rectangle 4"/>
          <p:cNvSpPr/>
          <p:nvPr/>
        </p:nvSpPr>
        <p:spPr>
          <a:xfrm>
            <a:off x="1676400" y="1828800"/>
            <a:ext cx="6019800" cy="2529923"/>
          </a:xfrm>
          <a:prstGeom prst="rect">
            <a:avLst/>
          </a:prstGeom>
        </p:spPr>
        <p:txBody>
          <a:bodyPr wrap="square">
            <a:spAutoFit/>
          </a:bodyPr>
          <a:lstStyle/>
          <a:p>
            <a:pPr marL="342900" indent="-342900">
              <a:spcBef>
                <a:spcPct val="20000"/>
              </a:spcBef>
              <a:defRPr/>
            </a:pPr>
            <a:r>
              <a:rPr lang="en-US" dirty="0" smtClean="0"/>
              <a:t>Key implications</a:t>
            </a:r>
          </a:p>
          <a:p>
            <a:pPr marL="800100" lvl="2" indent="-342900">
              <a:spcBef>
                <a:spcPct val="20000"/>
              </a:spcBef>
              <a:buFont typeface="Arial" pitchFamily="34" charset="0"/>
              <a:buChar char="•"/>
              <a:defRPr/>
            </a:pPr>
            <a:r>
              <a:rPr lang="en-US" dirty="0" smtClean="0"/>
              <a:t>Agglomeration raises wages in the core region relative to the periphery</a:t>
            </a:r>
          </a:p>
          <a:p>
            <a:pPr marL="800100" lvl="2" indent="-342900">
              <a:spcBef>
                <a:spcPct val="20000"/>
              </a:spcBef>
              <a:buFont typeface="Arial" pitchFamily="34" charset="0"/>
              <a:buChar char="•"/>
              <a:defRPr/>
            </a:pPr>
            <a:r>
              <a:rPr lang="en-US" dirty="0" smtClean="0"/>
              <a:t>Despite early similarity regions can become quite different</a:t>
            </a:r>
          </a:p>
          <a:p>
            <a:pPr marL="800100" lvl="2" indent="-342900">
              <a:spcBef>
                <a:spcPct val="20000"/>
              </a:spcBef>
              <a:buFont typeface="Arial" pitchFamily="34" charset="0"/>
              <a:buChar char="•"/>
              <a:defRPr/>
            </a:pPr>
            <a:r>
              <a:rPr lang="en-US" dirty="0" smtClean="0"/>
              <a:t>Large nearby demand causes more growth</a:t>
            </a:r>
          </a:p>
          <a:p>
            <a:pPr marL="1257300" lvl="3" indent="-342900">
              <a:spcBef>
                <a:spcPct val="20000"/>
              </a:spcBef>
              <a:buFont typeface="Arial" pitchFamily="34" charset="0"/>
              <a:buChar char="•"/>
              <a:defRPr/>
            </a:pPr>
            <a:r>
              <a:rPr lang="en-US" dirty="0" smtClean="0"/>
              <a:t>Producing near one’s main market minimizes transportation costs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How does NEG differ from Neo-Classical and Endogenous Growth Theories?</a:t>
            </a:r>
            <a:endParaRPr lang="en-US" sz="3200" dirty="0">
              <a:solidFill>
                <a:srgbClr val="C00000"/>
              </a:solidFill>
              <a:latin typeface="Garamond" pitchFamily="18" charset="0"/>
            </a:endParaRPr>
          </a:p>
        </p:txBody>
      </p:sp>
      <p:sp>
        <p:nvSpPr>
          <p:cNvPr id="4" name="Content Placeholder 2"/>
          <p:cNvSpPr txBox="1">
            <a:spLocks/>
          </p:cNvSpPr>
          <p:nvPr/>
        </p:nvSpPr>
        <p:spPr>
          <a:xfrm>
            <a:off x="533400" y="1981200"/>
            <a:ext cx="8229600" cy="4525963"/>
          </a:xfrm>
          <a:prstGeom prst="rect">
            <a:avLst/>
          </a:prstGeom>
        </p:spPr>
        <p:txBody>
          <a:bodyPr vert="horz" lIns="91440" tIns="45720" rIns="91440" bIns="45720" rtlCol="0">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NEG </a:t>
            </a:r>
            <a:r>
              <a:rPr kumimoji="0" lang="en-US" b="0" i="0" u="none" strike="noStrike" kern="1200" cap="none" spc="0" normalizeH="0" baseline="0" noProof="0" dirty="0" smtClean="0">
                <a:ln>
                  <a:noFill/>
                </a:ln>
                <a:solidFill>
                  <a:schemeClr val="tx1"/>
                </a:solidFill>
                <a:effectLst/>
                <a:uLnTx/>
                <a:uFillTx/>
                <a:latin typeface="+mn-lt"/>
                <a:ea typeface="+mn-ea"/>
                <a:cs typeface="+mn-cs"/>
              </a:rPr>
              <a:t>takes scale into account</a:t>
            </a:r>
            <a:br>
              <a:rPr kumimoji="0" lang="en-US" b="0" i="0" u="none" strike="noStrike" kern="1200" cap="none" spc="0" normalizeH="0" baseline="0" noProof="0" dirty="0" smtClean="0">
                <a:ln>
                  <a:noFill/>
                </a:ln>
                <a:solidFill>
                  <a:schemeClr val="tx1"/>
                </a:solidFill>
                <a:effectLst/>
                <a:uLnTx/>
                <a:uFillTx/>
                <a:latin typeface="+mn-lt"/>
                <a:ea typeface="+mn-ea"/>
                <a:cs typeface="+mn-cs"/>
              </a:rPr>
            </a:b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lvl="1" indent="-285750">
              <a:spcBef>
                <a:spcPct val="20000"/>
              </a:spcBef>
              <a:buFont typeface="Arial" pitchFamily="34" charset="0"/>
              <a:buChar char="•"/>
              <a:defRPr/>
            </a:pPr>
            <a:r>
              <a:rPr lang="en-US" dirty="0" smtClean="0"/>
              <a:t>NEG models propose that external increasing returns to scale incentivize agglomeration </a:t>
            </a:r>
            <a:br>
              <a:rPr lang="en-US" dirty="0" smtClean="0"/>
            </a:br>
            <a:endParaRPr lang="en-US" dirty="0" smtClean="0"/>
          </a:p>
          <a:p>
            <a:pPr marL="742950" lvl="1" indent="-285750">
              <a:spcBef>
                <a:spcPct val="20000"/>
              </a:spcBef>
              <a:buFont typeface="Arial" pitchFamily="34" charset="0"/>
              <a:buChar char="•"/>
              <a:defRPr/>
            </a:pPr>
            <a:r>
              <a:rPr lang="en-US" dirty="0" smtClean="0"/>
              <a:t>Agglomeration captures, via scale effects, how small initial differences cause large growth differentials over time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We obtained data on 3,079 counties between 1998-2007</a:t>
            </a:r>
            <a:endParaRPr lang="en-US" sz="3200" dirty="0">
              <a:solidFill>
                <a:srgbClr val="C00000"/>
              </a:solidFill>
              <a:latin typeface="Garamond" pitchFamily="18" charset="0"/>
            </a:endParaRPr>
          </a:p>
        </p:txBody>
      </p:sp>
      <p:graphicFrame>
        <p:nvGraphicFramePr>
          <p:cNvPr id="5" name="Table 4"/>
          <p:cNvGraphicFramePr>
            <a:graphicFrameLocks noGrp="1"/>
          </p:cNvGraphicFramePr>
          <p:nvPr/>
        </p:nvGraphicFramePr>
        <p:xfrm>
          <a:off x="1447800" y="1447800"/>
          <a:ext cx="6400800" cy="4292931"/>
        </p:xfrm>
        <a:graphic>
          <a:graphicData uri="http://schemas.openxmlformats.org/drawingml/2006/table">
            <a:tbl>
              <a:tblPr firstRow="1" bandRow="1">
                <a:tableStyleId>{5C22544A-7EE6-4342-B048-85BDC9FD1C3A}</a:tableStyleId>
              </a:tblPr>
              <a:tblGrid>
                <a:gridCol w="2133600"/>
                <a:gridCol w="2133600"/>
                <a:gridCol w="2133600"/>
              </a:tblGrid>
              <a:tr h="304800">
                <a:tc>
                  <a:txBody>
                    <a:bodyPr/>
                    <a:lstStyle/>
                    <a:p>
                      <a:r>
                        <a:rPr lang="en-US" sz="1100" dirty="0" smtClean="0"/>
                        <a:t>Variable</a:t>
                      </a:r>
                      <a:endParaRPr lang="en-US" sz="1100" dirty="0"/>
                    </a:p>
                  </a:txBody>
                  <a:tcPr/>
                </a:tc>
                <a:tc>
                  <a:txBody>
                    <a:bodyPr/>
                    <a:lstStyle/>
                    <a:p>
                      <a:r>
                        <a:rPr lang="en-US" sz="1100" dirty="0" smtClean="0"/>
                        <a:t>Source</a:t>
                      </a:r>
                      <a:endParaRPr lang="en-US" sz="1100" dirty="0"/>
                    </a:p>
                  </a:txBody>
                  <a:tcPr/>
                </a:tc>
                <a:tc>
                  <a:txBody>
                    <a:bodyPr/>
                    <a:lstStyle/>
                    <a:p>
                      <a:r>
                        <a:rPr lang="en-US" sz="1100" dirty="0" smtClean="0"/>
                        <a:t>Year(s)</a:t>
                      </a:r>
                      <a:endParaRPr lang="en-US" sz="1100" dirty="0"/>
                    </a:p>
                  </a:txBody>
                  <a:tcPr/>
                </a:tc>
              </a:tr>
              <a:tr h="5901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Annualized per capita personal income growth</a:t>
                      </a:r>
                    </a:p>
                    <a:p>
                      <a:endParaRPr lang="en-US" sz="1100" dirty="0"/>
                    </a:p>
                  </a:txBody>
                  <a:tcPr/>
                </a:tc>
                <a:tc>
                  <a:txBody>
                    <a:bodyPr/>
                    <a:lstStyle/>
                    <a:p>
                      <a:r>
                        <a:rPr lang="en-US" sz="1100" dirty="0" smtClean="0"/>
                        <a:t>Bureau of Economic Analysis</a:t>
                      </a:r>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1998-2007</a:t>
                      </a:r>
                    </a:p>
                    <a:p>
                      <a:endParaRPr lang="en-US" sz="1100" dirty="0"/>
                    </a:p>
                  </a:txBody>
                  <a:tcPr/>
                </a:tc>
              </a:tr>
              <a:tr h="4767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Log of income in the initial year </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Bureau of Economic Analysis</a:t>
                      </a:r>
                    </a:p>
                    <a:p>
                      <a:endParaRPr lang="en-US" sz="1100" dirty="0"/>
                    </a:p>
                  </a:txBody>
                  <a:tcPr/>
                </a:tc>
                <a:tc>
                  <a:txBody>
                    <a:bodyPr/>
                    <a:lstStyle/>
                    <a:p>
                      <a:r>
                        <a:rPr lang="en-US" sz="1100" dirty="0" smtClean="0"/>
                        <a:t>1998</a:t>
                      </a:r>
                      <a:endParaRPr lang="en-US" sz="1100" dirty="0"/>
                    </a:p>
                  </a:txBody>
                  <a:tcPr/>
                </a:tc>
              </a:tr>
              <a:tr h="5901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Physical capital/infrastructure</a:t>
                      </a:r>
                    </a:p>
                    <a:p>
                      <a:endParaRPr lang="en-US" sz="11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smtClean="0"/>
                        <a:t>ESRI Data and Maps 9.3 Media Kit</a:t>
                      </a:r>
                      <a:endParaRPr lang="en-US" sz="1100" dirty="0" smtClean="0">
                        <a:latin typeface="Franklin Gothic Book" pitchFamily="34" charset="0"/>
                      </a:endParaRPr>
                    </a:p>
                    <a:p>
                      <a:endParaRPr lang="en-US" sz="1100" dirty="0"/>
                    </a:p>
                  </a:txBody>
                  <a:tcPr/>
                </a:tc>
                <a:tc>
                  <a:txBody>
                    <a:bodyPr/>
                    <a:lstStyle/>
                    <a:p>
                      <a:r>
                        <a:rPr lang="en-US" sz="1100" dirty="0" smtClean="0"/>
                        <a:t>2008</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Education rates</a:t>
                      </a:r>
                    </a:p>
                    <a:p>
                      <a:endParaRPr lang="en-US" sz="1100" dirty="0"/>
                    </a:p>
                  </a:txBody>
                  <a:tcPr/>
                </a:tc>
                <a:tc>
                  <a:txBody>
                    <a:bodyPr/>
                    <a:lstStyle/>
                    <a:p>
                      <a:r>
                        <a:rPr lang="en-US" sz="1100" dirty="0" smtClean="0"/>
                        <a:t>U.S. Census</a:t>
                      </a:r>
                      <a:endParaRPr lang="en-US" sz="1100" dirty="0"/>
                    </a:p>
                  </a:txBody>
                  <a:tcPr/>
                </a:tc>
                <a:tc>
                  <a:txBody>
                    <a:bodyPr/>
                    <a:lstStyle/>
                    <a:p>
                      <a:r>
                        <a:rPr lang="en-US" sz="1100" dirty="0" smtClean="0"/>
                        <a:t>2000</a:t>
                      </a:r>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Innovation Index</a:t>
                      </a:r>
                    </a:p>
                    <a:p>
                      <a:endParaRPr lang="en-US" sz="1100" dirty="0"/>
                    </a:p>
                  </a:txBody>
                  <a:tcPr/>
                </a:tc>
                <a:tc>
                  <a:txBody>
                    <a:bodyPr/>
                    <a:lstStyle/>
                    <a:p>
                      <a:r>
                        <a:rPr lang="en-US" sz="1100" dirty="0" smtClean="0"/>
                        <a:t>Economic Development Administration</a:t>
                      </a:r>
                      <a:endParaRPr lang="en-US" sz="1100" dirty="0"/>
                    </a:p>
                  </a:txBody>
                  <a:tcPr/>
                </a:tc>
                <a:tc>
                  <a:txBody>
                    <a:bodyPr/>
                    <a:lstStyle/>
                    <a:p>
                      <a:endParaRPr lang="en-US" sz="1100" dirty="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Employment rate </a:t>
                      </a:r>
                    </a:p>
                    <a:p>
                      <a:endParaRPr lang="en-US" sz="1100" dirty="0"/>
                    </a:p>
                  </a:txBody>
                  <a:tcPr/>
                </a:tc>
                <a:tc>
                  <a:txBody>
                    <a:bodyPr/>
                    <a:lstStyle/>
                    <a:p>
                      <a:endParaRPr lang="en-US" sz="1100" dirty="0"/>
                    </a:p>
                  </a:txBody>
                  <a:tcPr/>
                </a:tc>
                <a:tc>
                  <a:txBody>
                    <a:bodyPr/>
                    <a:lstStyle/>
                    <a:p>
                      <a:endParaRPr lang="en-US" sz="1100"/>
                    </a:p>
                  </a:txBody>
                  <a:tcPr/>
                </a:tc>
              </a:tr>
              <a:tr h="4180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Employment specialization </a:t>
                      </a:r>
                    </a:p>
                    <a:p>
                      <a:endParaRPr lang="en-US" sz="1100" dirty="0"/>
                    </a:p>
                  </a:txBody>
                  <a:tcPr/>
                </a:tc>
                <a:tc>
                  <a:txBody>
                    <a:bodyPr/>
                    <a:lstStyle/>
                    <a:p>
                      <a:r>
                        <a:rPr lang="en-US" sz="1100" dirty="0" smtClean="0"/>
                        <a:t>Census of Employment and Wages</a:t>
                      </a:r>
                      <a:endParaRPr lang="en-US" sz="1100" dirty="0"/>
                    </a:p>
                  </a:txBody>
                  <a:tcPr/>
                </a:tc>
                <a:tc>
                  <a:txBody>
                    <a:bodyPr/>
                    <a:lstStyle/>
                    <a:p>
                      <a:r>
                        <a:rPr lang="en-US" sz="1100" dirty="0" smtClean="0"/>
                        <a:t>1998-2007</a:t>
                      </a:r>
                      <a:endParaRPr lang="en-US" sz="1100" dirty="0"/>
                    </a:p>
                  </a:txBody>
                  <a:tcPr/>
                </a:tc>
              </a:tr>
              <a:tr h="6157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Franklin Gothic Book" pitchFamily="34" charset="0"/>
                        </a:rPr>
                        <a:t>Accessibility to Markets/Distance to Markets </a:t>
                      </a:r>
                    </a:p>
                    <a:p>
                      <a:endParaRPr lang="en-US" sz="1100" dirty="0"/>
                    </a:p>
                  </a:txBody>
                  <a:tcPr/>
                </a:tc>
                <a:tc>
                  <a:txBody>
                    <a:bodyPr/>
                    <a:lstStyle/>
                    <a:p>
                      <a:endParaRPr lang="en-US" sz="1100"/>
                    </a:p>
                  </a:txBody>
                  <a:tcPr/>
                </a:tc>
                <a:tc>
                  <a:txBody>
                    <a:bodyPr/>
                    <a:lstStyle/>
                    <a:p>
                      <a:endParaRPr lang="en-US" sz="11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Per Capita Personal Income</a:t>
            </a:r>
            <a:endParaRPr lang="en-US" sz="4800" dirty="0">
              <a:solidFill>
                <a:srgbClr val="C00000"/>
              </a:solidFill>
              <a:latin typeface="Garamond" pitchFamily="18" charset="0"/>
            </a:endParaRPr>
          </a:p>
        </p:txBody>
      </p:sp>
      <p:pic>
        <p:nvPicPr>
          <p:cNvPr id="3"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1676400"/>
            <a:ext cx="7772400" cy="3416320"/>
          </a:xfrm>
          <a:prstGeom prst="rect">
            <a:avLst/>
          </a:prstGeom>
          <a:noFill/>
        </p:spPr>
        <p:txBody>
          <a:bodyPr wrap="square" rtlCol="0">
            <a:spAutoFit/>
          </a:bodyPr>
          <a:lstStyle/>
          <a:p>
            <a:pPr>
              <a:buFont typeface="Arial"/>
              <a:buChar char="•"/>
            </a:pPr>
            <a:r>
              <a:rPr lang="en-US" dirty="0" smtClean="0"/>
              <a:t>Ranges </a:t>
            </a:r>
            <a:r>
              <a:rPr lang="en-US" dirty="0" smtClean="0"/>
              <a:t>from $8,579 in Loup County, NE to $132,728 in Teton County, WY</a:t>
            </a:r>
          </a:p>
          <a:p>
            <a:pPr>
              <a:buFont typeface="Arial"/>
              <a:buChar char="•"/>
            </a:pPr>
            <a:r>
              <a:rPr lang="en-US" dirty="0" smtClean="0"/>
              <a:t> Used to create three variables:</a:t>
            </a:r>
          </a:p>
          <a:p>
            <a:pPr lvl="1">
              <a:buFont typeface="Arial"/>
              <a:buChar char="•"/>
            </a:pPr>
            <a:r>
              <a:rPr lang="en-US" dirty="0" smtClean="0"/>
              <a:t> Dependent variable: annualized per capita personal income growth</a:t>
            </a:r>
            <a:br>
              <a:rPr lang="en-US" dirty="0" smtClean="0"/>
            </a:br>
            <a:r>
              <a:rPr lang="en-US" dirty="0" smtClean="0"/>
              <a:t>1/10 * </a:t>
            </a:r>
            <a:r>
              <a:rPr lang="en-US" dirty="0" err="1" smtClean="0"/>
              <a:t>ln(income</a:t>
            </a:r>
            <a:r>
              <a:rPr lang="en-US" dirty="0" smtClean="0"/>
              <a:t> in 2007) – </a:t>
            </a:r>
            <a:r>
              <a:rPr lang="en-US" dirty="0" err="1" smtClean="0"/>
              <a:t>ln(income</a:t>
            </a:r>
            <a:r>
              <a:rPr lang="en-US" dirty="0" smtClean="0"/>
              <a:t> in 1998)</a:t>
            </a:r>
          </a:p>
          <a:p>
            <a:pPr lvl="2">
              <a:buFont typeface="Arial"/>
              <a:buChar char="•"/>
            </a:pPr>
            <a:r>
              <a:rPr lang="en-US" dirty="0" smtClean="0"/>
              <a:t> Highest: 7% in Sublette, WY </a:t>
            </a:r>
          </a:p>
          <a:p>
            <a:pPr lvl="2">
              <a:buFont typeface="Arial"/>
              <a:buChar char="•"/>
            </a:pPr>
            <a:r>
              <a:rPr lang="en-US" dirty="0" smtClean="0"/>
              <a:t> Lowest: -3% in Crowley, CO</a:t>
            </a:r>
          </a:p>
          <a:p>
            <a:pPr lvl="2">
              <a:buFont typeface="Arial"/>
              <a:buChar char="•"/>
            </a:pPr>
            <a:r>
              <a:rPr lang="en-US" dirty="0" smtClean="0"/>
              <a:t> Mean: 1%</a:t>
            </a:r>
          </a:p>
          <a:p>
            <a:pPr lvl="1">
              <a:buFont typeface="Arial"/>
              <a:buChar char="•"/>
            </a:pPr>
            <a:r>
              <a:rPr lang="en-US" dirty="0" smtClean="0"/>
              <a:t> Independent variable: log of income in the initial year, 1998</a:t>
            </a:r>
          </a:p>
          <a:p>
            <a:pPr lvl="2">
              <a:buFont typeface="Arial"/>
              <a:buChar char="•"/>
            </a:pPr>
            <a:r>
              <a:rPr lang="en-US" dirty="0" smtClean="0"/>
              <a:t> Highest: $76,450 in New York, NY</a:t>
            </a:r>
          </a:p>
          <a:p>
            <a:pPr lvl="2">
              <a:buFont typeface="Arial"/>
              <a:buChar char="•"/>
            </a:pPr>
            <a:r>
              <a:rPr lang="en-US" dirty="0" smtClean="0"/>
              <a:t> Lowest: $7,756 in Loup, NE</a:t>
            </a:r>
          </a:p>
          <a:p>
            <a:pPr lvl="1">
              <a:buFont typeface="Arial"/>
              <a:buChar char="•"/>
            </a:pPr>
            <a:r>
              <a:rPr lang="en-US" dirty="0" smtClean="0"/>
              <a:t> Independent variable: per capita personal income in nearby counties, weighted by distance and other spatial measures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5844" name="Picture 4" descr="Z:\Maps\Map with PCPI\maps done with 3079 counties\1998.emf"/>
          <p:cNvPicPr>
            <a:picLocks noChangeAspect="1" noChangeArrowheads="1"/>
          </p:cNvPicPr>
          <p:nvPr/>
        </p:nvPicPr>
        <p:blipFill>
          <a:blip r:embed="rId4"/>
          <a:srcRect/>
          <a:stretch>
            <a:fillRect/>
          </a:stretch>
        </p:blipFill>
        <p:spPr bwMode="auto">
          <a:xfrm>
            <a:off x="914400" y="457200"/>
            <a:ext cx="7467600" cy="577041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6868" name="Picture 4" descr="Z:\Maps\Map with PCPI\maps done with 3079 counties\2007.emf"/>
          <p:cNvPicPr>
            <a:picLocks noChangeAspect="1" noChangeArrowheads="1"/>
          </p:cNvPicPr>
          <p:nvPr/>
        </p:nvPicPr>
        <p:blipFill>
          <a:blip r:embed="rId4"/>
          <a:srcRect/>
          <a:stretch>
            <a:fillRect/>
          </a:stretch>
        </p:blipFill>
        <p:spPr bwMode="auto">
          <a:xfrm>
            <a:off x="0" y="-304800"/>
            <a:ext cx="9144000" cy="706581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pic>
        <p:nvPicPr>
          <p:cNvPr id="37892" name="Picture 4" descr="Z:\Maps\Map with PCPI\maps done with 3079 counties\totalpcpi.emf"/>
          <p:cNvPicPr>
            <a:picLocks noChangeAspect="1" noChangeArrowheads="1"/>
          </p:cNvPicPr>
          <p:nvPr/>
        </p:nvPicPr>
        <p:blipFill>
          <a:blip r:embed="rId4"/>
          <a:srcRect/>
          <a:stretch>
            <a:fillRect/>
          </a:stretch>
        </p:blipFill>
        <p:spPr bwMode="auto">
          <a:xfrm>
            <a:off x="0" y="-381000"/>
            <a:ext cx="9144000" cy="706581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Infrastructure</a:t>
            </a:r>
            <a:endParaRPr lang="en-US" sz="4800" dirty="0">
              <a:solidFill>
                <a:srgbClr val="C00000"/>
              </a:solidFill>
              <a:latin typeface="Garamond" pitchFamily="18" charset="0"/>
            </a:endParaRPr>
          </a:p>
        </p:txBody>
      </p:sp>
      <p:sp>
        <p:nvSpPr>
          <p:cNvPr id="4" name="TextBox 3"/>
          <p:cNvSpPr txBox="1"/>
          <p:nvPr/>
        </p:nvSpPr>
        <p:spPr>
          <a:xfrm>
            <a:off x="1447800" y="1524000"/>
            <a:ext cx="7696200" cy="1477328"/>
          </a:xfrm>
          <a:prstGeom prst="rect">
            <a:avLst/>
          </a:prstGeom>
          <a:noFill/>
        </p:spPr>
        <p:txBody>
          <a:bodyPr wrap="square" rtlCol="0">
            <a:spAutoFit/>
          </a:bodyPr>
          <a:lstStyle/>
          <a:p>
            <a:pPr>
              <a:buFont typeface="Arial" pitchFamily="34" charset="0"/>
              <a:buChar char="•"/>
            </a:pPr>
            <a:r>
              <a:rPr lang="en-US" dirty="0" smtClean="0"/>
              <a:t>A measure of Physical Capital.</a:t>
            </a:r>
            <a:endParaRPr lang="en-US" dirty="0" smtClean="0"/>
          </a:p>
          <a:p>
            <a:pPr>
              <a:buFont typeface="Arial" pitchFamily="34" charset="0"/>
              <a:buChar char="•"/>
            </a:pPr>
            <a:endParaRPr lang="en-US" dirty="0" smtClean="0"/>
          </a:p>
          <a:p>
            <a:pPr lvl="1">
              <a:buFont typeface="Arial" pitchFamily="34" charset="0"/>
              <a:buChar char="•"/>
            </a:pPr>
            <a:r>
              <a:rPr lang="en-US" dirty="0" smtClean="0"/>
              <a:t>Mileage of major roads by county</a:t>
            </a:r>
            <a:endParaRPr lang="en-US" dirty="0" smtClean="0"/>
          </a:p>
          <a:p>
            <a:pPr>
              <a:buFont typeface="Arial" pitchFamily="34" charset="0"/>
              <a:buChar char="•"/>
            </a:pPr>
            <a:endParaRPr lang="en-US" dirty="0" smtClean="0"/>
          </a:p>
          <a:p>
            <a:pPr lvl="1">
              <a:buFont typeface="Arial" pitchFamily="34" charset="0"/>
              <a:buChar char="•"/>
            </a:pPr>
            <a:r>
              <a:rPr lang="en-US" dirty="0" smtClean="0"/>
              <a:t>Airports by </a:t>
            </a:r>
            <a:r>
              <a:rPr lang="en-US" dirty="0" smtClean="0"/>
              <a:t>county</a:t>
            </a: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Major Road Mileage by County</a:t>
            </a:r>
            <a:endParaRPr lang="en-US" sz="4800" dirty="0">
              <a:solidFill>
                <a:srgbClr val="C00000"/>
              </a:solidFill>
              <a:latin typeface="Garamond" pitchFamily="18" charset="0"/>
            </a:endParaRPr>
          </a:p>
        </p:txBody>
      </p:sp>
      <p:pic>
        <p:nvPicPr>
          <p:cNvPr id="102402" name="Picture 2"/>
          <p:cNvPicPr>
            <a:picLocks noChangeAspect="1" noChangeArrowheads="1"/>
          </p:cNvPicPr>
          <p:nvPr/>
        </p:nvPicPr>
        <p:blipFill>
          <a:blip r:embed="rId4"/>
          <a:srcRect/>
          <a:stretch>
            <a:fillRect/>
          </a:stretch>
        </p:blipFill>
        <p:spPr bwMode="auto">
          <a:xfrm>
            <a:off x="2133600" y="1295400"/>
            <a:ext cx="5114925" cy="3743325"/>
          </a:xfrm>
          <a:prstGeom prst="rect">
            <a:avLst/>
          </a:prstGeom>
          <a:noFill/>
          <a:ln w="9525">
            <a:noFill/>
            <a:miter lim="800000"/>
            <a:headEnd/>
            <a:tailEnd/>
          </a:ln>
          <a:effectLst/>
        </p:spPr>
      </p:pic>
      <p:pic>
        <p:nvPicPr>
          <p:cNvPr id="11" name="Picture 3"/>
          <p:cNvPicPr>
            <a:picLocks noChangeAspect="1" noChangeArrowheads="1"/>
          </p:cNvPicPr>
          <p:nvPr/>
        </p:nvPicPr>
        <p:blipFill>
          <a:blip r:embed="rId5"/>
          <a:srcRect/>
          <a:stretch>
            <a:fillRect/>
          </a:stretch>
        </p:blipFill>
        <p:spPr bwMode="auto">
          <a:xfrm>
            <a:off x="2209800" y="5181600"/>
            <a:ext cx="8505119" cy="60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Number of airports by County</a:t>
            </a:r>
            <a:endParaRPr lang="en-US" sz="4800" dirty="0">
              <a:solidFill>
                <a:srgbClr val="C00000"/>
              </a:solidFill>
              <a:latin typeface="Garamond" pitchFamily="18" charset="0"/>
            </a:endParaRPr>
          </a:p>
        </p:txBody>
      </p:sp>
      <p:pic>
        <p:nvPicPr>
          <p:cNvPr id="9" name="Picture 5"/>
          <p:cNvPicPr>
            <a:picLocks noChangeAspect="1" noChangeArrowheads="1"/>
          </p:cNvPicPr>
          <p:nvPr/>
        </p:nvPicPr>
        <p:blipFill>
          <a:blip r:embed="rId4"/>
          <a:srcRect/>
          <a:stretch>
            <a:fillRect/>
          </a:stretch>
        </p:blipFill>
        <p:spPr bwMode="auto">
          <a:xfrm>
            <a:off x="2971800" y="4800600"/>
            <a:ext cx="6435726" cy="1107698"/>
          </a:xfrm>
          <a:prstGeom prst="rect">
            <a:avLst/>
          </a:prstGeom>
          <a:noFill/>
          <a:ln w="9525">
            <a:noFill/>
            <a:miter lim="800000"/>
            <a:headEnd/>
            <a:tailEnd/>
          </a:ln>
          <a:effectLst/>
        </p:spPr>
      </p:pic>
      <p:pic>
        <p:nvPicPr>
          <p:cNvPr id="104450" name="Picture 2"/>
          <p:cNvPicPr>
            <a:picLocks noChangeAspect="1" noChangeArrowheads="1"/>
          </p:cNvPicPr>
          <p:nvPr/>
        </p:nvPicPr>
        <p:blipFill>
          <a:blip r:embed="rId5"/>
          <a:srcRect/>
          <a:stretch>
            <a:fillRect/>
          </a:stretch>
        </p:blipFill>
        <p:spPr bwMode="auto">
          <a:xfrm>
            <a:off x="1981200" y="1066800"/>
            <a:ext cx="5114925" cy="3743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5" name="TextBox 4"/>
          <p:cNvSpPr txBox="1"/>
          <p:nvPr/>
        </p:nvSpPr>
        <p:spPr>
          <a:xfrm>
            <a:off x="457200" y="533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Objective</a:t>
            </a:r>
            <a:endParaRPr lang="en-US" sz="4800" dirty="0">
              <a:solidFill>
                <a:srgbClr val="C00000"/>
              </a:solidFill>
              <a:latin typeface="Garamond" pitchFamily="18" charset="0"/>
            </a:endParaRPr>
          </a:p>
        </p:txBody>
      </p:sp>
      <p:sp>
        <p:nvSpPr>
          <p:cNvPr id="6" name="TextBox 5"/>
          <p:cNvSpPr txBox="1"/>
          <p:nvPr/>
        </p:nvSpPr>
        <p:spPr>
          <a:xfrm>
            <a:off x="1066800" y="2209800"/>
            <a:ext cx="7086600" cy="3170099"/>
          </a:xfrm>
          <a:prstGeom prst="rect">
            <a:avLst/>
          </a:prstGeom>
          <a:noFill/>
        </p:spPr>
        <p:txBody>
          <a:bodyPr wrap="square" rtlCol="0">
            <a:spAutoFit/>
          </a:bodyPr>
          <a:lstStyle/>
          <a:p>
            <a:pPr>
              <a:buFont typeface="Arial" pitchFamily="34" charset="0"/>
              <a:buChar char="•"/>
            </a:pPr>
            <a:r>
              <a:rPr lang="en-US" sz="2000" dirty="0" smtClean="0"/>
              <a:t>To explore the </a:t>
            </a:r>
            <a:r>
              <a:rPr lang="en-US" sz="2000" dirty="0"/>
              <a:t>factors driving differences in regional economic growth across the United States. </a:t>
            </a:r>
            <a:endParaRPr lang="en-US" sz="2000" dirty="0" smtClean="0"/>
          </a:p>
          <a:p>
            <a:pPr>
              <a:buFont typeface="Arial" pitchFamily="34" charset="0"/>
              <a:buChar char="•"/>
            </a:pPr>
            <a:endParaRPr lang="en-US" sz="2000" dirty="0" smtClean="0"/>
          </a:p>
          <a:p>
            <a:pPr>
              <a:buFont typeface="Arial" pitchFamily="34" charset="0"/>
              <a:buChar char="•"/>
            </a:pPr>
            <a:r>
              <a:rPr lang="en-US" sz="2000" dirty="0" smtClean="0"/>
              <a:t>To replicate the analysis in the  OECD paper, “The Sources of Economic Growth in OECD Regions: A Parametric Analysis,” (December 2008) for the U.S. case. </a:t>
            </a:r>
          </a:p>
          <a:p>
            <a:pPr>
              <a:buFont typeface="Arial" pitchFamily="34" charset="0"/>
              <a:buChar char="•"/>
            </a:pPr>
            <a:endParaRPr lang="en-US" sz="2000" dirty="0" smtClean="0"/>
          </a:p>
          <a:p>
            <a:endParaRPr lang="en-US" sz="2000" dirty="0" smtClean="0"/>
          </a:p>
          <a:p>
            <a:endParaRPr lang="en-US" sz="2000" dirty="0" smtClean="0"/>
          </a:p>
          <a:p>
            <a:pPr>
              <a:buFont typeface="Arial" pitchFamily="34" charset="0"/>
              <a:buChar char="•"/>
            </a:pP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Education Rates</a:t>
            </a:r>
            <a:endParaRPr lang="en-US" sz="4800" dirty="0">
              <a:solidFill>
                <a:srgbClr val="C00000"/>
              </a:solidFill>
              <a:latin typeface="Garamond" pitchFamily="18" charset="0"/>
            </a:endParaRPr>
          </a:p>
        </p:txBody>
      </p:sp>
      <p:sp>
        <p:nvSpPr>
          <p:cNvPr id="4" name="TextBox 3"/>
          <p:cNvSpPr txBox="1"/>
          <p:nvPr/>
        </p:nvSpPr>
        <p:spPr>
          <a:xfrm>
            <a:off x="685800" y="1600200"/>
            <a:ext cx="8153400" cy="4524315"/>
          </a:xfrm>
          <a:prstGeom prst="rect">
            <a:avLst/>
          </a:prstGeom>
          <a:noFill/>
        </p:spPr>
        <p:txBody>
          <a:bodyPr wrap="square" rtlCol="0">
            <a:spAutoFit/>
          </a:bodyPr>
          <a:lstStyle/>
          <a:p>
            <a:pPr>
              <a:buFont typeface="Arial"/>
              <a:buChar char="•"/>
            </a:pPr>
            <a:r>
              <a:rPr lang="en-US" dirty="0" smtClean="0"/>
              <a:t> Source: 2000 Census </a:t>
            </a:r>
          </a:p>
          <a:p>
            <a:pPr>
              <a:buFont typeface="Arial"/>
              <a:buChar char="•"/>
            </a:pPr>
            <a:r>
              <a:rPr lang="en-US" dirty="0" smtClean="0"/>
              <a:t> Percent of population with less than high school degree</a:t>
            </a:r>
          </a:p>
          <a:p>
            <a:pPr lvl="1">
              <a:buFont typeface="Arial"/>
              <a:buChar char="•"/>
            </a:pPr>
            <a:r>
              <a:rPr lang="en-US" dirty="0" smtClean="0"/>
              <a:t> Highest: 62.5% in Starr, TX</a:t>
            </a:r>
          </a:p>
          <a:p>
            <a:pPr lvl="1">
              <a:buFont typeface="Arial"/>
              <a:buChar char="•"/>
            </a:pPr>
            <a:r>
              <a:rPr lang="en-US" dirty="0" smtClean="0"/>
              <a:t> Lowest: 4.4% in Douglas, CO</a:t>
            </a:r>
          </a:p>
          <a:p>
            <a:pPr lvl="1">
              <a:buFont typeface="Arial"/>
              <a:buChar char="•"/>
            </a:pPr>
            <a:r>
              <a:rPr lang="en-US" dirty="0" smtClean="0"/>
              <a:t> Median: 21.6%</a:t>
            </a:r>
          </a:p>
          <a:p>
            <a:pPr>
              <a:buFont typeface="Arial"/>
              <a:buChar char="•"/>
            </a:pPr>
            <a:r>
              <a:rPr lang="en-US" dirty="0" smtClean="0"/>
              <a:t> Percent of population with a high school diploma</a:t>
            </a:r>
          </a:p>
          <a:p>
            <a:pPr lvl="1">
              <a:buFont typeface="Arial"/>
              <a:buChar char="•"/>
            </a:pPr>
            <a:r>
              <a:rPr lang="en-US" dirty="0" smtClean="0"/>
              <a:t> Highest: 53.5% in Carroll, OH</a:t>
            </a:r>
          </a:p>
          <a:p>
            <a:pPr lvl="1">
              <a:buFont typeface="Arial"/>
              <a:buChar char="•"/>
            </a:pPr>
            <a:r>
              <a:rPr lang="en-US" dirty="0" smtClean="0"/>
              <a:t> Lowest: 12.4% in Arlington, VA</a:t>
            </a:r>
          </a:p>
          <a:p>
            <a:pPr lvl="1">
              <a:buFont typeface="Arial"/>
              <a:buChar char="•"/>
            </a:pPr>
            <a:r>
              <a:rPr lang="en-US" dirty="0" smtClean="0"/>
              <a:t> Median: 34.7%</a:t>
            </a:r>
          </a:p>
          <a:p>
            <a:pPr>
              <a:buFont typeface="Arial"/>
              <a:buChar char="•"/>
            </a:pPr>
            <a:r>
              <a:rPr lang="en-US" dirty="0" smtClean="0"/>
              <a:t> Percent of population with more than a high school degree</a:t>
            </a:r>
          </a:p>
          <a:p>
            <a:pPr lvl="1">
              <a:buFont typeface="Arial"/>
              <a:buChar char="•"/>
            </a:pPr>
            <a:r>
              <a:rPr lang="en-US" dirty="0" smtClean="0"/>
              <a:t> Highest: 82.1% in Los Alamos, NM</a:t>
            </a:r>
          </a:p>
          <a:p>
            <a:pPr lvl="1">
              <a:buFont typeface="Arial"/>
              <a:buChar char="•"/>
            </a:pPr>
            <a:r>
              <a:rPr lang="en-US" dirty="0" smtClean="0"/>
              <a:t> Lowest: 17.2% in McDowell, WV</a:t>
            </a:r>
          </a:p>
          <a:p>
            <a:pPr lvl="1">
              <a:buFont typeface="Arial"/>
              <a:buChar char="•"/>
            </a:pPr>
            <a:r>
              <a:rPr lang="en-US" dirty="0" smtClean="0"/>
              <a:t> Median: 41.4%</a:t>
            </a:r>
          </a:p>
          <a:p>
            <a:pPr>
              <a:buFont typeface="Arial"/>
              <a:buChar char="•"/>
            </a:pPr>
            <a:r>
              <a:rPr lang="en-US" dirty="0" smtClean="0"/>
              <a:t> These three variables add up to 1</a:t>
            </a:r>
          </a:p>
          <a:p>
            <a:endParaRPr lang="en-US" dirty="0" smtClean="0"/>
          </a:p>
          <a:p>
            <a:r>
              <a:rPr lang="en-US" dirty="0" smtClean="0">
                <a:solidFill>
                  <a:srgbClr val="FF0000"/>
                </a:solidFill>
              </a:rPr>
              <a:t>(Capture above info in bar graph)</a:t>
            </a:r>
            <a:endParaRPr lang="en-US"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Innovation Index</a:t>
            </a:r>
            <a:endParaRPr lang="en-US" sz="4800" dirty="0">
              <a:solidFill>
                <a:srgbClr val="C00000"/>
              </a:solidFill>
              <a:latin typeface="Garamond" pitchFamily="18" charset="0"/>
            </a:endParaRPr>
          </a:p>
        </p:txBody>
      </p:sp>
      <p:sp>
        <p:nvSpPr>
          <p:cNvPr id="4" name="TextBox 3"/>
          <p:cNvSpPr txBox="1"/>
          <p:nvPr/>
        </p:nvSpPr>
        <p:spPr>
          <a:xfrm>
            <a:off x="685800" y="1447800"/>
            <a:ext cx="7620000" cy="2062103"/>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[COMING SOON]</a:t>
            </a:r>
            <a:endParaRPr lang="en-US" sz="32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Employment Rate</a:t>
            </a:r>
            <a:endParaRPr lang="en-US" sz="4800" dirty="0">
              <a:solidFill>
                <a:srgbClr val="C00000"/>
              </a:solidFill>
              <a:latin typeface="Garamond" pitchFamily="18" charset="0"/>
            </a:endParaRPr>
          </a:p>
        </p:txBody>
      </p:sp>
      <p:sp>
        <p:nvSpPr>
          <p:cNvPr id="4" name="TextBox 3"/>
          <p:cNvSpPr txBox="1"/>
          <p:nvPr/>
        </p:nvSpPr>
        <p:spPr>
          <a:xfrm>
            <a:off x="228600" y="1600200"/>
            <a:ext cx="8610600" cy="4801314"/>
          </a:xfrm>
          <a:prstGeom prst="rect">
            <a:avLst/>
          </a:prstGeom>
          <a:noFill/>
        </p:spPr>
        <p:txBody>
          <a:bodyPr wrap="square" rtlCol="0">
            <a:spAutoFit/>
          </a:bodyPr>
          <a:lstStyle/>
          <a:p>
            <a:pPr>
              <a:buFont typeface="Arial"/>
              <a:buChar char="•"/>
            </a:pPr>
            <a:r>
              <a:rPr lang="en-US" dirty="0" smtClean="0"/>
              <a:t> Source: 2000 Census (for cross-section)</a:t>
            </a:r>
          </a:p>
          <a:p>
            <a:pPr>
              <a:buFont typeface="Arial"/>
              <a:buChar char="•"/>
            </a:pPr>
            <a:r>
              <a:rPr lang="en-US" dirty="0" smtClean="0"/>
              <a:t> Youth employment rate: population aged 16 – 20 that is working divided by total population 16 – 20</a:t>
            </a:r>
          </a:p>
          <a:p>
            <a:pPr lvl="1">
              <a:buFont typeface="Arial"/>
              <a:buChar char="•"/>
            </a:pPr>
            <a:r>
              <a:rPr lang="en-US" dirty="0" smtClean="0"/>
              <a:t> Highest: 100% in Loving, TX</a:t>
            </a:r>
          </a:p>
          <a:p>
            <a:pPr lvl="1">
              <a:buFont typeface="Arial"/>
              <a:buChar char="•"/>
            </a:pPr>
            <a:r>
              <a:rPr lang="en-US" dirty="0" smtClean="0"/>
              <a:t> Lowest: 8.78% in Shannon, SD</a:t>
            </a:r>
          </a:p>
          <a:p>
            <a:pPr lvl="1">
              <a:buFont typeface="Arial"/>
              <a:buChar char="•"/>
            </a:pPr>
            <a:r>
              <a:rPr lang="en-US" dirty="0" smtClean="0"/>
              <a:t> Median: 46.2% </a:t>
            </a:r>
          </a:p>
          <a:p>
            <a:pPr>
              <a:buFont typeface="Arial"/>
              <a:buChar char="•"/>
            </a:pPr>
            <a:r>
              <a:rPr lang="en-US" dirty="0" smtClean="0"/>
              <a:t> Working age employment rate: population aged 21 – 65 that is working divided by total population 21 – 65</a:t>
            </a:r>
          </a:p>
          <a:p>
            <a:pPr lvl="1">
              <a:buFont typeface="Arial"/>
              <a:buChar char="•"/>
            </a:pPr>
            <a:r>
              <a:rPr lang="en-US" dirty="0" smtClean="0"/>
              <a:t> Highest: 88.4% in Stanley, SD</a:t>
            </a:r>
          </a:p>
          <a:p>
            <a:pPr lvl="1">
              <a:buFont typeface="Arial"/>
              <a:buChar char="•"/>
            </a:pPr>
            <a:r>
              <a:rPr lang="en-US" dirty="0" smtClean="0"/>
              <a:t> Lowest:  35.9% in McDowell, WV</a:t>
            </a:r>
          </a:p>
          <a:p>
            <a:pPr lvl="1">
              <a:buFont typeface="Arial"/>
              <a:buChar char="•"/>
            </a:pPr>
            <a:r>
              <a:rPr lang="en-US" dirty="0" smtClean="0"/>
              <a:t> Median: 73%</a:t>
            </a:r>
          </a:p>
          <a:p>
            <a:pPr>
              <a:buFont typeface="Arial"/>
              <a:buChar char="•"/>
            </a:pPr>
            <a:r>
              <a:rPr lang="en-US" dirty="0" smtClean="0"/>
              <a:t> Total employment rate</a:t>
            </a:r>
          </a:p>
          <a:p>
            <a:pPr lvl="1">
              <a:buFont typeface="Arial"/>
              <a:buChar char="•"/>
            </a:pPr>
            <a:r>
              <a:rPr lang="en-US" dirty="0" smtClean="0"/>
              <a:t> Highest: 86.7% in Stanley, SD</a:t>
            </a:r>
          </a:p>
          <a:p>
            <a:pPr lvl="1">
              <a:buFont typeface="Arial"/>
              <a:buChar char="•"/>
            </a:pPr>
            <a:r>
              <a:rPr lang="en-US" dirty="0" smtClean="0"/>
              <a:t> Lowest: 33.6% in McDowell, WV</a:t>
            </a:r>
          </a:p>
          <a:p>
            <a:pPr lvl="1">
              <a:buFont typeface="Arial"/>
              <a:buChar char="•"/>
            </a:pPr>
            <a:r>
              <a:rPr lang="en-US" dirty="0" smtClean="0"/>
              <a:t> Median: 69.9%</a:t>
            </a:r>
          </a:p>
          <a:p>
            <a:pPr lvl="1">
              <a:buFont typeface="Arial"/>
              <a:buChar char="•"/>
            </a:pPr>
            <a:endParaRPr lang="en-US" dirty="0" smtClean="0"/>
          </a:p>
          <a:p>
            <a:pPr lvl="1"/>
            <a:r>
              <a:rPr lang="en-US" dirty="0" smtClean="0">
                <a:solidFill>
                  <a:srgbClr val="FF0000"/>
                </a:solidFill>
              </a:rPr>
              <a:t>(NEED BAR GRAPH!)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846659"/>
          </a:xfrm>
          <a:prstGeom prst="rect">
            <a:avLst/>
          </a:prstGeom>
          <a:noFill/>
        </p:spPr>
        <p:txBody>
          <a:bodyPr wrap="square" rtlCol="0">
            <a:spAutoFit/>
          </a:bodyPr>
          <a:lstStyle/>
          <a:p>
            <a:pPr marL="0" lvl="1" algn="ctr"/>
            <a:r>
              <a:rPr lang="en-US" sz="3200" dirty="0" smtClean="0">
                <a:solidFill>
                  <a:srgbClr val="C00000"/>
                </a:solidFill>
                <a:latin typeface="+mj-lt"/>
              </a:rPr>
              <a:t>Employment </a:t>
            </a:r>
            <a:r>
              <a:rPr lang="en-US" sz="3200" dirty="0" smtClean="0">
                <a:solidFill>
                  <a:srgbClr val="C00000"/>
                </a:solidFill>
                <a:latin typeface="+mj-lt"/>
              </a:rPr>
              <a:t>Specialization: </a:t>
            </a:r>
            <a:r>
              <a:rPr lang="en-US" sz="3200" dirty="0" smtClean="0">
                <a:solidFill>
                  <a:srgbClr val="C00000"/>
                </a:solidFill>
                <a:latin typeface="+mj-lt"/>
              </a:rPr>
              <a:t>Measure of </a:t>
            </a:r>
            <a:r>
              <a:rPr lang="en-US" sz="3200" dirty="0" smtClean="0">
                <a:solidFill>
                  <a:srgbClr val="C00000"/>
                </a:solidFill>
                <a:latin typeface="+mj-lt"/>
              </a:rPr>
              <a:t>Industrial Concentration of Region</a:t>
            </a:r>
            <a:endParaRPr lang="en-US" sz="3200" dirty="0" smtClean="0">
              <a:solidFill>
                <a:srgbClr val="C00000"/>
              </a:solidFill>
              <a:latin typeface="+mj-lt"/>
            </a:endParaRPr>
          </a:p>
          <a:p>
            <a:pPr algn="ctr"/>
            <a:endParaRPr lang="en-US" sz="4800" dirty="0">
              <a:solidFill>
                <a:srgbClr val="C00000"/>
              </a:solidFill>
              <a:latin typeface="Garamond" pitchFamily="18" charset="0"/>
            </a:endParaRPr>
          </a:p>
        </p:txBody>
      </p:sp>
      <p:sp>
        <p:nvSpPr>
          <p:cNvPr id="5" name="Content Placeholder 2"/>
          <p:cNvSpPr txBox="1">
            <a:spLocks/>
          </p:cNvSpPr>
          <p:nvPr/>
        </p:nvSpPr>
        <p:spPr>
          <a:xfrm>
            <a:off x="457200" y="1981200"/>
            <a:ext cx="8229600" cy="4525963"/>
          </a:xfrm>
          <a:prstGeom prst="rect">
            <a:avLst/>
          </a:prstGeom>
        </p:spPr>
        <p:txBody>
          <a:bodyPr vert="horz" lIns="91440" tIns="45720" rIns="91440" bIns="45720" rtlCol="0">
            <a:normAutofit/>
          </a:bodyPr>
          <a:lstStyle/>
          <a:p>
            <a:pPr marL="1200150" lvl="2" indent="-28575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Meant </a:t>
            </a:r>
            <a:r>
              <a:rPr kumimoji="0" lang="en-US" b="0" i="0" u="none" strike="noStrike" kern="1200" cap="none" spc="0" normalizeH="0" baseline="0" noProof="0" dirty="0" smtClean="0">
                <a:ln>
                  <a:noFill/>
                </a:ln>
                <a:solidFill>
                  <a:schemeClr val="tx1"/>
                </a:solidFill>
                <a:effectLst/>
                <a:uLnTx/>
                <a:uFillTx/>
                <a:latin typeface="+mn-lt"/>
                <a:ea typeface="+mn-ea"/>
                <a:cs typeface="+mn-cs"/>
              </a:rPr>
              <a:t>to capture notion of </a:t>
            </a:r>
            <a:r>
              <a:rPr kumimoji="0" lang="en-US" b="0" i="0" u="none" strike="noStrike" kern="1200" cap="none" spc="0" normalizeH="0" baseline="0" noProof="0" dirty="0" smtClean="0">
                <a:ln>
                  <a:noFill/>
                </a:ln>
                <a:solidFill>
                  <a:schemeClr val="tx1"/>
                </a:solidFill>
                <a:effectLst/>
                <a:uLnTx/>
                <a:uFillTx/>
                <a:latin typeface="+mn-lt"/>
                <a:ea typeface="+mn-ea"/>
                <a:cs typeface="+mn-cs"/>
              </a:rPr>
              <a:t>agglomeration</a:t>
            </a:r>
          </a:p>
          <a:p>
            <a:pPr marL="1657350" lvl="3" indent="-285750">
              <a:spcBef>
                <a:spcPct val="20000"/>
              </a:spcBef>
              <a:buFont typeface="Arial" pitchFamily="34" charset="0"/>
              <a:buChar char="•"/>
              <a:defRPr/>
            </a:pPr>
            <a:r>
              <a:rPr lang="en-US" dirty="0" smtClean="0"/>
              <a:t>The spatial concentration of industry</a:t>
            </a:r>
          </a:p>
          <a:p>
            <a:pPr marL="1657350" lvl="3" indent="-285750">
              <a:spcBef>
                <a:spcPct val="20000"/>
              </a:spcBef>
              <a:buFont typeface="Arial" pitchFamily="34" charset="0"/>
              <a:buChar char="•"/>
              <a:defRPr/>
            </a:pPr>
            <a:r>
              <a:rPr lang="en-US" dirty="0" smtClean="0"/>
              <a:t>A determinant of economic growth in NEG growth </a:t>
            </a:r>
            <a:r>
              <a:rPr lang="en-US" dirty="0" smtClean="0"/>
              <a:t>theory.</a:t>
            </a:r>
          </a:p>
          <a:p>
            <a:pPr marL="1200150" lvl="2" indent="-285750">
              <a:spcBef>
                <a:spcPct val="20000"/>
              </a:spcBef>
              <a:buFont typeface="Arial" pitchFamily="34" charset="0"/>
              <a:buChar char="•"/>
              <a:defRPr/>
            </a:pPr>
            <a:endParaRPr lang="en-US" dirty="0" smtClean="0"/>
          </a:p>
          <a:p>
            <a:pPr marL="1200150" lvl="2" indent="-285750">
              <a:spcBef>
                <a:spcPct val="20000"/>
              </a:spcBef>
              <a:buFont typeface="Arial" pitchFamily="34" charset="0"/>
              <a:buChar char="•"/>
              <a:defRPr/>
            </a:pPr>
            <a:r>
              <a:rPr lang="en-US" dirty="0" smtClean="0"/>
              <a:t>How </a:t>
            </a:r>
            <a:r>
              <a:rPr lang="en-US" dirty="0" smtClean="0"/>
              <a:t>is it modeled?</a:t>
            </a:r>
          </a:p>
          <a:p>
            <a:pPr marL="1657350" lvl="3" indent="-285750">
              <a:spcBef>
                <a:spcPct val="20000"/>
              </a:spcBef>
              <a:buFont typeface="Arial" pitchFamily="34" charset="0"/>
              <a:buChar char="•"/>
              <a:defRPr/>
            </a:pPr>
            <a:r>
              <a:rPr lang="en-US" dirty="0" smtClean="0"/>
              <a:t>Specialization indices</a:t>
            </a:r>
          </a:p>
          <a:p>
            <a:pPr marL="2057400" lvl="4" indent="-228600">
              <a:spcBef>
                <a:spcPct val="20000"/>
              </a:spcBef>
              <a:buFont typeface="Arial" pitchFamily="34" charset="0"/>
              <a:buChar char="•"/>
              <a:defRPr/>
            </a:pPr>
            <a:r>
              <a:rPr lang="en-US" dirty="0" err="1" smtClean="0"/>
              <a:t>Herfindahl</a:t>
            </a:r>
            <a:r>
              <a:rPr lang="en-US" dirty="0" smtClean="0"/>
              <a:t> Index</a:t>
            </a:r>
          </a:p>
          <a:p>
            <a:pPr marL="2057400" lvl="4" indent="-228600">
              <a:spcBef>
                <a:spcPct val="20000"/>
              </a:spcBef>
              <a:buFont typeface="Arial" pitchFamily="34" charset="0"/>
              <a:buChar char="•"/>
              <a:defRPr/>
            </a:pPr>
            <a:r>
              <a:rPr lang="en-US" dirty="0" err="1" smtClean="0"/>
              <a:t>Krugman</a:t>
            </a:r>
            <a:r>
              <a:rPr lang="en-US" dirty="0" smtClean="0"/>
              <a:t> Index</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err="1" smtClean="0">
                <a:solidFill>
                  <a:srgbClr val="C00000"/>
                </a:solidFill>
                <a:latin typeface="Garamond" pitchFamily="18" charset="0"/>
              </a:rPr>
              <a:t>Herfindahl</a:t>
            </a:r>
            <a:r>
              <a:rPr lang="en-US" sz="4800" dirty="0" smtClean="0">
                <a:solidFill>
                  <a:srgbClr val="C00000"/>
                </a:solidFill>
                <a:latin typeface="Garamond" pitchFamily="18" charset="0"/>
              </a:rPr>
              <a:t> Index</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pPr>
            <a:r>
              <a:rPr kumimoji="0" lang="en-US" b="0" i="0" u="none" strike="noStrike" kern="1200" cap="none" spc="0" normalizeH="0" baseline="0" noProof="0" dirty="0" smtClean="0">
                <a:ln>
                  <a:noFill/>
                </a:ln>
                <a:solidFill>
                  <a:schemeClr val="tx1"/>
                </a:solidFill>
                <a:effectLst/>
                <a:uLnTx/>
                <a:uFillTx/>
                <a:latin typeface="+mn-lt"/>
                <a:ea typeface="+mn-ea"/>
                <a:cs typeface="+mn-cs"/>
              </a:rPr>
              <a:t>The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Herfindahl</a:t>
            </a:r>
            <a:r>
              <a:rPr kumimoji="0" lang="en-US" b="0" i="0" u="none" strike="noStrike" kern="1200" cap="none" spc="0" normalizeH="0" baseline="0" noProof="0" dirty="0" smtClean="0">
                <a:ln>
                  <a:noFill/>
                </a:ln>
                <a:solidFill>
                  <a:schemeClr val="tx1"/>
                </a:solidFill>
                <a:effectLst/>
                <a:uLnTx/>
                <a:uFillTx/>
                <a:latin typeface="+mn-lt"/>
                <a:ea typeface="+mn-ea"/>
                <a:cs typeface="+mn-cs"/>
              </a:rPr>
              <a:t> index is the sum across industrial sectors of the square of that sector’s share of employment </a:t>
            </a:r>
          </a:p>
          <a:p>
            <a:pPr marL="742950" lvl="1" indent="-285750">
              <a:spcBef>
                <a:spcPct val="20000"/>
              </a:spcBef>
              <a:buFont typeface="Arial" pitchFamily="34" charset="0"/>
              <a:buChar char="•"/>
              <a:defRPr/>
            </a:pPr>
            <a:endParaRPr lang="en-US" dirty="0" smtClean="0"/>
          </a:p>
          <a:p>
            <a:pPr marL="742950" lvl="1" indent="-285750">
              <a:spcBef>
                <a:spcPct val="20000"/>
              </a:spcBef>
              <a:buFont typeface="Arial" pitchFamily="34" charset="0"/>
              <a:buChar char="•"/>
              <a:defRPr/>
            </a:pPr>
            <a:r>
              <a:rPr lang="en-US" dirty="0" smtClean="0"/>
              <a:t>Ranges </a:t>
            </a:r>
            <a:r>
              <a:rPr lang="en-US" dirty="0" smtClean="0"/>
              <a:t>from 0 to 1.0 </a:t>
            </a:r>
            <a:br>
              <a:rPr lang="en-US" dirty="0" smtClean="0"/>
            </a:br>
            <a:endParaRPr lang="en-US" dirty="0" smtClean="0"/>
          </a:p>
          <a:p>
            <a:pPr marL="742950" lvl="1" indent="-285750">
              <a:spcBef>
                <a:spcPct val="20000"/>
              </a:spcBef>
              <a:buFont typeface="Arial" pitchFamily="34" charset="0"/>
              <a:buChar char="•"/>
              <a:defRPr/>
            </a:pPr>
            <a:r>
              <a:rPr lang="en-US" dirty="0" smtClean="0"/>
              <a:t>0 = large number of very small firms </a:t>
            </a:r>
          </a:p>
          <a:p>
            <a:pPr marL="1143000" lvl="2" indent="-228600">
              <a:spcBef>
                <a:spcPct val="20000"/>
              </a:spcBef>
              <a:buFont typeface="Arial" pitchFamily="34" charset="0"/>
              <a:buChar char="•"/>
              <a:defRPr/>
            </a:pPr>
            <a:r>
              <a:rPr lang="en-US" dirty="0" smtClean="0"/>
              <a:t>(perfect competition)</a:t>
            </a:r>
            <a:br>
              <a:rPr lang="en-US" dirty="0" smtClean="0"/>
            </a:br>
            <a:endParaRPr lang="en-US" dirty="0" smtClean="0"/>
          </a:p>
          <a:p>
            <a:pPr marL="742950" lvl="1" indent="-285750">
              <a:spcBef>
                <a:spcPct val="20000"/>
              </a:spcBef>
              <a:buFont typeface="Arial" pitchFamily="34" charset="0"/>
              <a:buChar char="•"/>
              <a:defRPr/>
            </a:pPr>
            <a:r>
              <a:rPr lang="en-US" dirty="0" smtClean="0"/>
              <a:t>1 = a single monopolistic producer </a:t>
            </a:r>
          </a:p>
          <a:p>
            <a:pPr marL="1143000" lvl="2" indent="-228600">
              <a:spcBef>
                <a:spcPct val="20000"/>
              </a:spcBef>
              <a:buFont typeface="Arial" pitchFamily="34" charset="0"/>
              <a:buChar char="•"/>
              <a:defRPr/>
            </a:pPr>
            <a:r>
              <a:rPr lang="en-US" dirty="0" smtClean="0"/>
              <a:t>(complete monopoly by a single firm</a:t>
            </a:r>
            <a:r>
              <a:rPr lang="en-US" dirty="0" smtClean="0"/>
              <a:t>)</a:t>
            </a:r>
          </a:p>
          <a:p>
            <a:pPr marL="1143000" lvl="2" indent="-228600">
              <a:spcBef>
                <a:spcPct val="20000"/>
              </a:spcBef>
              <a:defRPr/>
            </a:pPr>
            <a:endParaRPr kumimoji="0" lang="en-US" b="0" i="0" u="none" strike="noStrike" kern="1200" cap="none" spc="0" normalizeH="0" baseline="0" noProof="0" dirty="0" smtClean="0">
              <a:ln>
                <a:noFill/>
              </a:ln>
              <a:solidFill>
                <a:srgbClr val="FF0000"/>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err="1" smtClean="0">
                <a:solidFill>
                  <a:srgbClr val="C00000"/>
                </a:solidFill>
                <a:latin typeface="Garamond" pitchFamily="18" charset="0"/>
              </a:rPr>
              <a:t>Krugman</a:t>
            </a:r>
            <a:r>
              <a:rPr lang="en-US" sz="4800" dirty="0" smtClean="0">
                <a:solidFill>
                  <a:srgbClr val="C00000"/>
                </a:solidFill>
                <a:latin typeface="Garamond" pitchFamily="18" charset="0"/>
              </a:rPr>
              <a:t> Index</a:t>
            </a:r>
            <a:endParaRPr lang="en-US" sz="4800" dirty="0">
              <a:solidFill>
                <a:srgbClr val="C00000"/>
              </a:solidFill>
              <a:latin typeface="Garamond" pitchFamily="18" charset="0"/>
            </a:endParaRPr>
          </a:p>
        </p:txBody>
      </p:sp>
      <p:sp>
        <p:nvSpPr>
          <p:cNvPr id="4"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a:t>
            </a:r>
            <a:r>
              <a:rPr kumimoji="0" lang="en-US" b="0" i="0" u="none" strike="noStrike" kern="1200" cap="none" spc="0" normalizeH="0" baseline="0" noProof="0" dirty="0" smtClean="0">
                <a:ln>
                  <a:noFill/>
                </a:ln>
                <a:solidFill>
                  <a:schemeClr val="tx1"/>
                </a:solidFill>
                <a:effectLst/>
                <a:uLnTx/>
                <a:uFillTx/>
                <a:latin typeface="+mn-lt"/>
                <a:ea typeface="+mn-ea"/>
                <a:cs typeface="+mn-cs"/>
              </a:rPr>
              <a:t>= ∑</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-b</a:t>
            </a:r>
            <a:r>
              <a:rPr kumimoji="0" lang="en-US" b="0" i="0" u="none" strike="noStrike" kern="1200" cap="none" spc="0" normalizeH="0" baseline="-25000" noProof="0" dirty="0" smtClean="0">
                <a:ln>
                  <a:noFill/>
                </a:ln>
                <a:solidFill>
                  <a:schemeClr val="tx1"/>
                </a:solidFill>
                <a:effectLst/>
                <a:uLnTx/>
                <a:uFillTx/>
                <a:latin typeface="+mn-lt"/>
                <a:ea typeface="+mn-ea"/>
                <a:cs typeface="+mn-cs"/>
              </a:rPr>
              <a:t>-</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b="0" i="0" u="none" strike="noStrike" kern="1200" cap="none" spc="0" normalizeH="0" baseline="0" noProof="0" dirty="0" smtClean="0">
                <a:ln>
                  <a:noFill/>
                </a:ln>
                <a:solidFill>
                  <a:schemeClr val="tx1"/>
                </a:solidFill>
                <a:effectLst/>
                <a:uLnTx/>
                <a:uFillTx/>
                <a:latin typeface="+mn-lt"/>
                <a:ea typeface="+mn-ea"/>
                <a:cs typeface="+mn-cs"/>
              </a:rPr>
              <a:t>|</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 = the share of industry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j</a:t>
            </a:r>
            <a:r>
              <a:rPr kumimoji="0" lang="en-US" b="0" i="0" u="none" strike="noStrike" kern="1200" cap="none" spc="0" normalizeH="0" baseline="0" noProof="0" dirty="0" smtClean="0">
                <a:ln>
                  <a:noFill/>
                </a:ln>
                <a:solidFill>
                  <a:schemeClr val="tx1"/>
                </a:solidFill>
                <a:effectLst/>
                <a:uLnTx/>
                <a:uFillTx/>
                <a:latin typeface="+mn-lt"/>
                <a:ea typeface="+mn-ea"/>
                <a:cs typeface="+mn-cs"/>
              </a:rPr>
              <a:t> in county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i’s</a:t>
            </a:r>
            <a:r>
              <a:rPr kumimoji="0" lang="en-US" b="0" i="0" u="none" strike="noStrike" kern="1200" cap="none" spc="0" normalizeH="0" baseline="0" noProof="0" dirty="0" smtClean="0">
                <a:ln>
                  <a:noFill/>
                </a:ln>
                <a:solidFill>
                  <a:schemeClr val="tx1"/>
                </a:solidFill>
                <a:effectLst/>
                <a:uLnTx/>
                <a:uFillTx/>
                <a:latin typeface="+mn-lt"/>
                <a:ea typeface="+mn-ea"/>
                <a:cs typeface="+mn-cs"/>
              </a:rPr>
              <a:t> total employment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mn-ea"/>
                <a:cs typeface="+mn-cs"/>
              </a:rPr>
              <a:t>b</a:t>
            </a:r>
            <a:r>
              <a:rPr kumimoji="0" lang="en-US" b="0" i="0" u="none" strike="noStrike" kern="1200" cap="none" spc="0" normalizeH="0" baseline="0" noProof="0" dirty="0" smtClean="0">
                <a:ln>
                  <a:noFill/>
                </a:ln>
                <a:solidFill>
                  <a:schemeClr val="tx1"/>
                </a:solidFill>
                <a:effectLst/>
                <a:uLnTx/>
                <a:uFillTx/>
                <a:latin typeface="+mn-lt"/>
                <a:ea typeface="+mn-ea"/>
                <a:cs typeface="+mn-cs"/>
              </a:rPr>
              <a:t> = the share of the same industry in the employment of all other counties, -</a:t>
            </a:r>
            <a:r>
              <a:rPr kumimoji="0" lang="en-US" b="0" i="0" u="none" strike="noStrike" kern="1200" cap="none" spc="0" normalizeH="0" baseline="0" noProof="0" dirty="0" err="1" smtClean="0">
                <a:ln>
                  <a:noFill/>
                </a:ln>
                <a:solidFill>
                  <a:schemeClr val="tx1"/>
                </a:solidFill>
                <a:effectLst/>
                <a:uLnTx/>
                <a:uFillTx/>
                <a:latin typeface="+mn-lt"/>
                <a:ea typeface="+mn-ea"/>
                <a:cs typeface="+mn-cs"/>
              </a:rPr>
              <a:t>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KI = the absolute values of the difference between these shares, summed over all industries </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dirty="0" smtClean="0"/>
          </a:p>
          <a:p>
            <a:pPr marL="742950" lvl="1" indent="-285750">
              <a:spcBef>
                <a:spcPct val="20000"/>
              </a:spcBef>
              <a:buFont typeface="Arial" pitchFamily="34" charset="0"/>
              <a:buChar char="•"/>
              <a:defRPr/>
            </a:pPr>
            <a:r>
              <a:rPr lang="en-US" dirty="0" smtClean="0"/>
              <a:t>Ranges from 0 to 2.0 </a:t>
            </a:r>
          </a:p>
          <a:p>
            <a:pPr marL="742950" lvl="1" indent="-285750">
              <a:spcBef>
                <a:spcPct val="20000"/>
              </a:spcBef>
              <a:buFont typeface="Arial" pitchFamily="34" charset="0"/>
              <a:buChar char="•"/>
              <a:defRPr/>
            </a:pPr>
            <a:r>
              <a:rPr lang="en-US" dirty="0" smtClean="0"/>
              <a:t>0 = county </a:t>
            </a:r>
            <a:r>
              <a:rPr lang="en-US" dirty="0" err="1" smtClean="0"/>
              <a:t>i</a:t>
            </a:r>
            <a:r>
              <a:rPr lang="en-US" dirty="0" smtClean="0"/>
              <a:t> has industrial composition identical to its comparison counties </a:t>
            </a:r>
          </a:p>
          <a:p>
            <a:pPr marL="742950" lvl="1" indent="-285750">
              <a:spcBef>
                <a:spcPct val="20000"/>
              </a:spcBef>
              <a:buFont typeface="Arial" pitchFamily="34" charset="0"/>
              <a:buChar char="•"/>
              <a:defRPr/>
            </a:pPr>
            <a:r>
              <a:rPr lang="en-US" dirty="0" smtClean="0"/>
              <a:t>2 = county </a:t>
            </a:r>
            <a:r>
              <a:rPr lang="en-US" dirty="0" err="1" smtClean="0"/>
              <a:t>i</a:t>
            </a:r>
            <a:r>
              <a:rPr lang="en-US" dirty="0" smtClean="0"/>
              <a:t> has industrial composition without any similarity (no common industries) to its comparison counties </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09600" y="3048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To Measure Employment Specialization We Chose the </a:t>
            </a:r>
            <a:r>
              <a:rPr lang="en-US" sz="3200" dirty="0" err="1" smtClean="0">
                <a:solidFill>
                  <a:srgbClr val="C00000"/>
                </a:solidFill>
                <a:latin typeface="Garamond" pitchFamily="18" charset="0"/>
              </a:rPr>
              <a:t>Krugman</a:t>
            </a:r>
            <a:r>
              <a:rPr lang="en-US" sz="3200" dirty="0" smtClean="0">
                <a:solidFill>
                  <a:srgbClr val="C00000"/>
                </a:solidFill>
                <a:latin typeface="Garamond" pitchFamily="18" charset="0"/>
              </a:rPr>
              <a:t> Index</a:t>
            </a:r>
            <a:endParaRPr lang="en-US" sz="3200" dirty="0">
              <a:solidFill>
                <a:srgbClr val="C00000"/>
              </a:solidFill>
              <a:latin typeface="Garamond" pitchFamily="18" charset="0"/>
            </a:endParaRPr>
          </a:p>
        </p:txBody>
      </p:sp>
      <p:graphicFrame>
        <p:nvGraphicFramePr>
          <p:cNvPr id="6" name="Table 5"/>
          <p:cNvGraphicFramePr>
            <a:graphicFrameLocks noGrp="1"/>
          </p:cNvGraphicFramePr>
          <p:nvPr/>
        </p:nvGraphicFramePr>
        <p:xfrm>
          <a:off x="228600" y="1600200"/>
          <a:ext cx="8610600" cy="4075898"/>
        </p:xfrm>
        <a:graphic>
          <a:graphicData uri="http://schemas.openxmlformats.org/drawingml/2006/table">
            <a:tbl>
              <a:tblPr firstRow="1" bandRow="1">
                <a:tableStyleId>{5C22544A-7EE6-4342-B048-85BDC9FD1C3A}</a:tableStyleId>
              </a:tblPr>
              <a:tblGrid>
                <a:gridCol w="2870200"/>
                <a:gridCol w="2870200"/>
                <a:gridCol w="2870200"/>
              </a:tblGrid>
              <a:tr h="521930">
                <a:tc>
                  <a:txBody>
                    <a:bodyPr/>
                    <a:lstStyle/>
                    <a:p>
                      <a:endParaRPr lang="en-US" sz="2000" dirty="0"/>
                    </a:p>
                  </a:txBody>
                  <a:tcPr/>
                </a:tc>
                <a:tc>
                  <a:txBody>
                    <a:bodyPr/>
                    <a:lstStyle/>
                    <a:p>
                      <a:r>
                        <a:rPr lang="en-US" sz="2000" dirty="0" smtClean="0"/>
                        <a:t>Pros</a:t>
                      </a:r>
                      <a:endParaRPr lang="en-US" sz="2000" dirty="0"/>
                    </a:p>
                  </a:txBody>
                  <a:tcPr/>
                </a:tc>
                <a:tc>
                  <a:txBody>
                    <a:bodyPr/>
                    <a:lstStyle/>
                    <a:p>
                      <a:r>
                        <a:rPr lang="en-US" sz="2000" dirty="0" smtClean="0"/>
                        <a:t>Cons</a:t>
                      </a:r>
                      <a:endParaRPr lang="en-US" sz="2000" dirty="0"/>
                    </a:p>
                  </a:txBody>
                  <a:tcPr/>
                </a:tc>
              </a:tr>
              <a:tr h="521930">
                <a:tc>
                  <a:txBody>
                    <a:bodyPr/>
                    <a:lstStyle/>
                    <a:p>
                      <a:r>
                        <a:rPr lang="en-US" sz="1400" dirty="0" err="1" smtClean="0"/>
                        <a:t>Herfindahl</a:t>
                      </a:r>
                      <a:r>
                        <a:rPr lang="en-US" sz="1400" dirty="0" smtClean="0"/>
                        <a:t> Index</a:t>
                      </a:r>
                      <a:endParaRPr lang="en-US" sz="14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Captures industrial specialization</a:t>
                      </a:r>
                    </a:p>
                    <a:p>
                      <a:endParaRPr lang="en-US" sz="14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Is an absolute measure;  Does not take neighbors into account </a:t>
                      </a:r>
                    </a:p>
                    <a:p>
                      <a:endParaRPr lang="en-US" sz="1400" dirty="0"/>
                    </a:p>
                  </a:txBody>
                  <a:tcPr/>
                </a:tc>
              </a:tr>
              <a:tr h="2308940">
                <a:tc>
                  <a:txBody>
                    <a:bodyPr/>
                    <a:lstStyle/>
                    <a:p>
                      <a:r>
                        <a:rPr lang="en-US" sz="1400" dirty="0" err="1" smtClean="0"/>
                        <a:t>Krugman</a:t>
                      </a:r>
                      <a:r>
                        <a:rPr lang="en-US" sz="1400" baseline="0" dirty="0" smtClean="0"/>
                        <a:t> Index</a:t>
                      </a:r>
                      <a:endParaRPr lang="en-US" sz="14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Captures industrial</a:t>
                      </a:r>
                      <a:r>
                        <a:rPr lang="en-US" sz="1400" baseline="0" dirty="0" smtClean="0"/>
                        <a:t> </a:t>
                      </a:r>
                      <a:r>
                        <a:rPr lang="en-US" sz="1400" dirty="0" smtClean="0"/>
                        <a:t>specialization.</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
                      </a:r>
                      <a:br>
                        <a:rPr lang="en-US" sz="1400" dirty="0" smtClean="0"/>
                      </a:br>
                      <a:r>
                        <a:rPr lang="en-US" sz="1400" dirty="0" smtClean="0"/>
                        <a:t>Is a relative measure;  Compares to one’s neighbors </a:t>
                      </a:r>
                    </a:p>
                    <a:p>
                      <a:endParaRPr lang="en-US" sz="1400" dirty="0"/>
                    </a:p>
                  </a:txBody>
                  <a:tcPr/>
                </a:tc>
                <a:tc>
                  <a:txBody>
                    <a:bodyPr/>
                    <a:lstStyle/>
                    <a:p>
                      <a:pPr marL="342900" lvl="0" indent="-342900">
                        <a:spcBef>
                          <a:spcPct val="20000"/>
                        </a:spcBef>
                        <a:buFont typeface="Arial" pitchFamily="34" charset="0"/>
                        <a:buNone/>
                        <a:defRPr/>
                      </a:pPr>
                      <a:r>
                        <a:rPr lang="en-US" sz="1400" dirty="0" smtClean="0"/>
                        <a:t>Argued that the absolute size of</a:t>
                      </a:r>
                    </a:p>
                    <a:p>
                      <a:pPr marL="342900" lvl="0" indent="-342900">
                        <a:spcBef>
                          <a:spcPct val="20000"/>
                        </a:spcBef>
                        <a:buFont typeface="Arial" pitchFamily="34" charset="0"/>
                        <a:buNone/>
                        <a:defRPr/>
                      </a:pPr>
                      <a:r>
                        <a:rPr lang="en-US" sz="1400" dirty="0" smtClean="0"/>
                        <a:t>clusters should be the basis for</a:t>
                      </a:r>
                    </a:p>
                    <a:p>
                      <a:pPr marL="342900" lvl="0" indent="-342900">
                        <a:spcBef>
                          <a:spcPct val="20000"/>
                        </a:spcBef>
                        <a:buFont typeface="Arial" pitchFamily="34" charset="0"/>
                        <a:buNone/>
                        <a:defRPr/>
                      </a:pPr>
                      <a:r>
                        <a:rPr lang="en-US" sz="1400" dirty="0" smtClean="0"/>
                        <a:t>calculation.</a:t>
                      </a:r>
                    </a:p>
                    <a:p>
                      <a:pPr marL="342900" lvl="0" indent="-342900">
                        <a:spcBef>
                          <a:spcPct val="20000"/>
                        </a:spcBef>
                        <a:buFont typeface="Arial" pitchFamily="34" charset="0"/>
                        <a:buNone/>
                        <a:defRPr/>
                      </a:pPr>
                      <a:endParaRPr lang="en-US" sz="1400" dirty="0" smtClean="0"/>
                    </a:p>
                    <a:p>
                      <a:pPr marL="342900" lvl="0" indent="-342900">
                        <a:spcBef>
                          <a:spcPct val="20000"/>
                        </a:spcBef>
                        <a:buFont typeface="Arial" pitchFamily="34" charset="0"/>
                        <a:buNone/>
                        <a:defRPr/>
                      </a:pPr>
                      <a:r>
                        <a:rPr lang="en-US" sz="1400" dirty="0" smtClean="0"/>
                        <a:t>Objections hold that this level is</a:t>
                      </a:r>
                    </a:p>
                    <a:p>
                      <a:pPr marL="342900" lvl="0" indent="-342900">
                        <a:spcBef>
                          <a:spcPct val="20000"/>
                        </a:spcBef>
                        <a:buFont typeface="Arial" pitchFamily="34" charset="0"/>
                        <a:buNone/>
                        <a:defRPr/>
                      </a:pPr>
                      <a:r>
                        <a:rPr lang="en-US" sz="1400" dirty="0" smtClean="0"/>
                        <a:t>systematically underestimated for</a:t>
                      </a:r>
                    </a:p>
                    <a:p>
                      <a:pPr marL="342900" lvl="0" indent="-342900">
                        <a:spcBef>
                          <a:spcPct val="20000"/>
                        </a:spcBef>
                        <a:buFont typeface="Arial" pitchFamily="34" charset="0"/>
                        <a:buNone/>
                        <a:defRPr/>
                      </a:pPr>
                      <a:r>
                        <a:rPr lang="en-US" sz="1400" dirty="0" smtClean="0"/>
                        <a:t>larger metropolitan areas when</a:t>
                      </a:r>
                    </a:p>
                    <a:p>
                      <a:pPr marL="342900" lvl="0" indent="-342900">
                        <a:spcBef>
                          <a:spcPct val="20000"/>
                        </a:spcBef>
                        <a:buFont typeface="Arial" pitchFamily="34" charset="0"/>
                        <a:buNone/>
                        <a:defRPr/>
                      </a:pPr>
                      <a:r>
                        <a:rPr lang="en-US" sz="1400" dirty="0" smtClean="0"/>
                        <a:t>relative levels of concentration are</a:t>
                      </a:r>
                    </a:p>
                    <a:p>
                      <a:pPr marL="342900" lvl="0" indent="-342900">
                        <a:spcBef>
                          <a:spcPct val="20000"/>
                        </a:spcBef>
                        <a:buFont typeface="Arial" pitchFamily="34" charset="0"/>
                        <a:buNone/>
                        <a:defRPr/>
                      </a:pPr>
                      <a:r>
                        <a:rPr lang="en-US" sz="1400" dirty="0" smtClean="0"/>
                        <a:t>used. </a:t>
                      </a:r>
                    </a:p>
                    <a:p>
                      <a:pPr marL="342900" lvl="0" indent="-342900">
                        <a:spcBef>
                          <a:spcPct val="20000"/>
                        </a:spcBef>
                        <a:buFont typeface="Arial" pitchFamily="34" charset="0"/>
                        <a:buNone/>
                        <a:defRPr/>
                      </a:pPr>
                      <a:endParaRPr lang="en-US" sz="1400" dirty="0" smtClean="0"/>
                    </a:p>
                    <a:p>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584775"/>
          </a:xfrm>
          <a:prstGeom prst="rect">
            <a:avLst/>
          </a:prstGeom>
          <a:noFill/>
        </p:spPr>
        <p:txBody>
          <a:bodyPr wrap="square" rtlCol="0">
            <a:spAutoFit/>
          </a:bodyPr>
          <a:lstStyle/>
          <a:p>
            <a:pPr algn="ctr"/>
            <a:r>
              <a:rPr lang="en-US" sz="3200" dirty="0" smtClean="0">
                <a:solidFill>
                  <a:srgbClr val="C00000"/>
                </a:solidFill>
                <a:latin typeface="Garamond" pitchFamily="18" charset="0"/>
              </a:rPr>
              <a:t>Accessibility to Markets/Distance to Markets</a:t>
            </a:r>
            <a:endParaRPr lang="en-US" sz="3200" dirty="0">
              <a:solidFill>
                <a:srgbClr val="C00000"/>
              </a:solidFill>
              <a:latin typeface="Garamond" pitchFamily="18" charset="0"/>
            </a:endParaRPr>
          </a:p>
        </p:txBody>
      </p:sp>
      <p:sp>
        <p:nvSpPr>
          <p:cNvPr id="4" name="TextBox 3"/>
          <p:cNvSpPr txBox="1"/>
          <p:nvPr/>
        </p:nvSpPr>
        <p:spPr>
          <a:xfrm>
            <a:off x="838200" y="1295400"/>
            <a:ext cx="7696200" cy="3046988"/>
          </a:xfrm>
          <a:prstGeom prst="rect">
            <a:avLst/>
          </a:prstGeom>
          <a:noFill/>
        </p:spPr>
        <p:txBody>
          <a:bodyPr wrap="square" rtlCol="0">
            <a:spAutoFit/>
          </a:bodyPr>
          <a:lstStyle/>
          <a:p>
            <a:pPr algn="ctr"/>
            <a:endParaRPr lang="en-US" sz="3200" b="1" dirty="0" smtClean="0"/>
          </a:p>
          <a:p>
            <a:pPr algn="ctr"/>
            <a:endParaRPr lang="en-US" sz="3200" b="1" dirty="0" smtClean="0"/>
          </a:p>
          <a:p>
            <a:pPr algn="ctr"/>
            <a:endParaRPr lang="en-US" sz="3200" b="1" dirty="0" smtClean="0"/>
          </a:p>
          <a:p>
            <a:pPr algn="ctr"/>
            <a:r>
              <a:rPr lang="en-US" sz="3200" b="1" dirty="0" smtClean="0"/>
              <a:t>[PENDING]</a:t>
            </a:r>
          </a:p>
          <a:p>
            <a:pPr algn="ctr"/>
            <a:endParaRPr lang="en-US" sz="3200" b="1" dirty="0" smtClean="0"/>
          </a:p>
          <a:p>
            <a:pPr algn="ctr"/>
            <a:endParaRPr lang="en-US" sz="32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7826" name="Picture 2"/>
          <p:cNvPicPr>
            <a:picLocks noChangeAspect="1" noChangeArrowheads="1"/>
          </p:cNvPicPr>
          <p:nvPr/>
        </p:nvPicPr>
        <p:blipFill>
          <a:blip r:embed="rId4" cstate="print"/>
          <a:srcRect/>
          <a:stretch>
            <a:fillRect/>
          </a:stretch>
        </p:blipFill>
        <p:spPr bwMode="auto">
          <a:xfrm>
            <a:off x="1295400" y="2590800"/>
            <a:ext cx="9677400" cy="2116137"/>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Scatter Plot</a:t>
            </a:r>
            <a:endParaRPr lang="en-US" sz="4800" dirty="0">
              <a:solidFill>
                <a:srgbClr val="C00000"/>
              </a:solidFill>
              <a:latin typeface="Garamond" pitchFamily="18" charset="0"/>
            </a:endParaRPr>
          </a:p>
        </p:txBody>
      </p:sp>
      <p:pic>
        <p:nvPicPr>
          <p:cNvPr id="78850" name="Picture 2"/>
          <p:cNvPicPr>
            <a:picLocks noChangeAspect="1" noChangeArrowheads="1"/>
          </p:cNvPicPr>
          <p:nvPr/>
        </p:nvPicPr>
        <p:blipFill>
          <a:blip r:embed="rId4" cstate="print"/>
          <a:srcRect/>
          <a:stretch>
            <a:fillRect/>
          </a:stretch>
        </p:blipFill>
        <p:spPr bwMode="auto">
          <a:xfrm>
            <a:off x="2014538" y="1557338"/>
            <a:ext cx="5114925" cy="374332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1524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Agenda</a:t>
            </a:r>
          </a:p>
        </p:txBody>
      </p:sp>
      <p:sp>
        <p:nvSpPr>
          <p:cNvPr id="6146" name="Rectangle 2"/>
          <p:cNvSpPr>
            <a:spLocks noChangeArrowheads="1"/>
          </p:cNvSpPr>
          <p:nvPr/>
        </p:nvSpPr>
        <p:spPr bwMode="auto">
          <a:xfrm>
            <a:off x="1981200" y="1371600"/>
            <a:ext cx="4800600" cy="38849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Theory </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Data</a:t>
            </a: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Summary Statistics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cs typeface="Times New Roman" pitchFamily="18" charset="0"/>
              </a:rPr>
              <a:t>Results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lang="en-US" dirty="0" smtClean="0">
                <a:ea typeface="Calibri" pitchFamily="34" charset="0"/>
                <a:cs typeface="Times New Roman" pitchFamily="18" charset="0"/>
              </a:rPr>
              <a:t>F</a:t>
            </a:r>
            <a:r>
              <a:rPr kumimoji="0" lang="en-US" b="0" i="0" u="none" strike="noStrike" cap="none" normalizeH="0" baseline="0" dirty="0" smtClean="0">
                <a:ln>
                  <a:noFill/>
                </a:ln>
                <a:solidFill>
                  <a:schemeClr val="tx1"/>
                </a:solidFill>
                <a:effectLst/>
                <a:ea typeface="Calibri" pitchFamily="34" charset="0"/>
                <a:cs typeface="Times New Roman" pitchFamily="18" charset="0"/>
              </a:rPr>
              <a:t>indings/Conclusion</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Future research/Recommendations</a:t>
            </a:r>
            <a:endParaRPr kumimoji="0" lang="en-US" b="0" i="0" u="none" strike="noStrike" cap="none" normalizeH="0" baseline="0" dirty="0" smtClean="0">
              <a:ln>
                <a:noFill/>
              </a:ln>
              <a:solidFill>
                <a:schemeClr val="tx1"/>
              </a:solidFill>
              <a:effectLst/>
            </a:endParaRPr>
          </a:p>
          <a:p>
            <a:pPr marL="342900" marR="0" lvl="0" indent="-342900" defTabSz="914400" rtl="0" eaLnBrk="0" fontAlgn="base" latinLnBrk="0" hangingPunct="0">
              <a:lnSpc>
                <a:spcPct val="2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ea typeface="Calibri" pitchFamily="34" charset="0"/>
                <a:cs typeface="Times New Roman" pitchFamily="18" charset="0"/>
              </a:rPr>
              <a:t>Questions</a:t>
            </a:r>
            <a:endParaRPr kumimoji="0" lang="en-US"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0898" name="Picture 2"/>
          <p:cNvPicPr>
            <a:picLocks noChangeAspect="1" noChangeArrowheads="1"/>
          </p:cNvPicPr>
          <p:nvPr/>
        </p:nvPicPr>
        <p:blipFill>
          <a:blip r:embed="rId4" cstate="print"/>
          <a:srcRect/>
          <a:stretch>
            <a:fillRect/>
          </a:stretch>
        </p:blipFill>
        <p:spPr bwMode="auto">
          <a:xfrm>
            <a:off x="1295400" y="2362200"/>
            <a:ext cx="9677400" cy="2116137"/>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79874" name="Picture 2"/>
          <p:cNvPicPr>
            <a:picLocks noChangeAspect="1" noChangeArrowheads="1"/>
          </p:cNvPicPr>
          <p:nvPr/>
        </p:nvPicPr>
        <p:blipFill>
          <a:blip r:embed="rId4" cstate="print"/>
          <a:srcRect/>
          <a:stretch>
            <a:fillRect/>
          </a:stretch>
        </p:blipFill>
        <p:spPr bwMode="auto">
          <a:xfrm>
            <a:off x="1066800" y="2057400"/>
            <a:ext cx="9677400" cy="254000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1922" name="Picture 2"/>
          <p:cNvPicPr>
            <a:picLocks noChangeAspect="1" noChangeArrowheads="1"/>
          </p:cNvPicPr>
          <p:nvPr/>
        </p:nvPicPr>
        <p:blipFill>
          <a:blip r:embed="rId4" cstate="print"/>
          <a:srcRect/>
          <a:stretch>
            <a:fillRect/>
          </a:stretch>
        </p:blipFill>
        <p:spPr bwMode="auto">
          <a:xfrm>
            <a:off x="1219200" y="2438400"/>
            <a:ext cx="9677400" cy="2116137"/>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2946" name="Picture 2"/>
          <p:cNvPicPr>
            <a:picLocks noChangeAspect="1" noChangeArrowheads="1"/>
          </p:cNvPicPr>
          <p:nvPr/>
        </p:nvPicPr>
        <p:blipFill>
          <a:blip r:embed="rId4" cstate="print"/>
          <a:srcRect/>
          <a:stretch>
            <a:fillRect/>
          </a:stretch>
        </p:blipFill>
        <p:spPr bwMode="auto">
          <a:xfrm>
            <a:off x="1371600" y="2362200"/>
            <a:ext cx="9677400" cy="2398713"/>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3970" name="Picture 2"/>
          <p:cNvPicPr>
            <a:picLocks noChangeAspect="1" noChangeArrowheads="1"/>
          </p:cNvPicPr>
          <p:nvPr/>
        </p:nvPicPr>
        <p:blipFill>
          <a:blip r:embed="rId4" cstate="print"/>
          <a:srcRect/>
          <a:stretch>
            <a:fillRect/>
          </a:stretch>
        </p:blipFill>
        <p:spPr bwMode="auto">
          <a:xfrm>
            <a:off x="1371600" y="1371600"/>
            <a:ext cx="9677400" cy="437515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4994" name="Picture 2"/>
          <p:cNvPicPr>
            <a:picLocks noChangeAspect="1" noChangeArrowheads="1"/>
          </p:cNvPicPr>
          <p:nvPr/>
        </p:nvPicPr>
        <p:blipFill>
          <a:blip r:embed="rId4" cstate="print"/>
          <a:srcRect/>
          <a:stretch>
            <a:fillRect/>
          </a:stretch>
        </p:blipFill>
        <p:spPr bwMode="auto">
          <a:xfrm>
            <a:off x="1143000" y="1373187"/>
            <a:ext cx="9677400" cy="4799013"/>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6018" name="Picture 2"/>
          <p:cNvPicPr>
            <a:picLocks noChangeAspect="1" noChangeArrowheads="1"/>
          </p:cNvPicPr>
          <p:nvPr/>
        </p:nvPicPr>
        <p:blipFill>
          <a:blip r:embed="rId4" cstate="print"/>
          <a:srcRect/>
          <a:stretch>
            <a:fillRect/>
          </a:stretch>
        </p:blipFill>
        <p:spPr bwMode="auto">
          <a:xfrm>
            <a:off x="1371600" y="1447800"/>
            <a:ext cx="9677400" cy="437515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87042" name="Picture 2"/>
          <p:cNvPicPr>
            <a:picLocks noChangeAspect="1" noChangeArrowheads="1"/>
          </p:cNvPicPr>
          <p:nvPr/>
        </p:nvPicPr>
        <p:blipFill>
          <a:blip r:embed="rId4" cstate="print"/>
          <a:srcRect/>
          <a:stretch>
            <a:fillRect/>
          </a:stretch>
        </p:blipFill>
        <p:spPr bwMode="auto">
          <a:xfrm>
            <a:off x="1447800" y="2362200"/>
            <a:ext cx="9677400" cy="2257425"/>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1378" name="Picture 2"/>
          <p:cNvPicPr>
            <a:picLocks noChangeAspect="1" noChangeArrowheads="1"/>
          </p:cNvPicPr>
          <p:nvPr/>
        </p:nvPicPr>
        <p:blipFill>
          <a:blip r:embed="rId4"/>
          <a:srcRect/>
          <a:stretch>
            <a:fillRect/>
          </a:stretch>
        </p:blipFill>
        <p:spPr bwMode="auto">
          <a:xfrm>
            <a:off x="1371600" y="2209800"/>
            <a:ext cx="9274176" cy="2257425"/>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2403" name="Picture 3"/>
          <p:cNvPicPr>
            <a:picLocks noChangeAspect="1" noChangeArrowheads="1"/>
          </p:cNvPicPr>
          <p:nvPr/>
        </p:nvPicPr>
        <p:blipFill>
          <a:blip r:embed="rId4"/>
          <a:srcRect/>
          <a:stretch>
            <a:fillRect/>
          </a:stretch>
        </p:blipFill>
        <p:spPr bwMode="auto">
          <a:xfrm>
            <a:off x="914400" y="1828800"/>
            <a:ext cx="9274176" cy="310515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457200" y="838200"/>
            <a:ext cx="8153400" cy="1569660"/>
          </a:xfrm>
          <a:prstGeom prst="rect">
            <a:avLst/>
          </a:prstGeom>
          <a:noFill/>
        </p:spPr>
        <p:txBody>
          <a:bodyPr wrap="square" rtlCol="0">
            <a:spAutoFit/>
          </a:bodyPr>
          <a:lstStyle/>
          <a:p>
            <a:pPr algn="ctr"/>
            <a:r>
              <a:rPr lang="en-US" sz="4800" dirty="0" smtClean="0">
                <a:solidFill>
                  <a:srgbClr val="C00000"/>
                </a:solidFill>
                <a:latin typeface="Garamond" pitchFamily="18" charset="0"/>
              </a:rPr>
              <a:t>What </a:t>
            </a:r>
            <a:r>
              <a:rPr lang="en-US" sz="4800" dirty="0" smtClean="0">
                <a:solidFill>
                  <a:srgbClr val="C00000"/>
                </a:solidFill>
                <a:latin typeface="Garamond" pitchFamily="18" charset="0"/>
              </a:rPr>
              <a:t>theories explain </a:t>
            </a:r>
            <a:r>
              <a:rPr lang="en-US" sz="4800" dirty="0" smtClean="0">
                <a:solidFill>
                  <a:srgbClr val="C00000"/>
                </a:solidFill>
                <a:latin typeface="Garamond" pitchFamily="18" charset="0"/>
              </a:rPr>
              <a:t>economic growth?</a:t>
            </a:r>
          </a:p>
        </p:txBody>
      </p:sp>
      <p:sp>
        <p:nvSpPr>
          <p:cNvPr id="6146" name="Rectangle 2"/>
          <p:cNvSpPr>
            <a:spLocks noChangeArrowheads="1"/>
          </p:cNvSpPr>
          <p:nvPr/>
        </p:nvSpPr>
        <p:spPr bwMode="auto">
          <a:xfrm>
            <a:off x="1752600" y="3352800"/>
            <a:ext cx="6172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mj-lt"/>
              <a:buAutoNum type="arabicPeriod"/>
              <a:tabLst/>
            </a:pPr>
            <a:endParaRPr kumimoji="0" lang="en-US" b="0" i="0" u="none" strike="noStrike" cap="none" normalizeH="0" baseline="0" dirty="0" smtClean="0">
              <a:ln>
                <a:noFill/>
              </a:ln>
              <a:solidFill>
                <a:schemeClr val="tx1"/>
              </a:solidFill>
              <a:effectLst/>
            </a:endParaRPr>
          </a:p>
        </p:txBody>
      </p:sp>
      <p:sp>
        <p:nvSpPr>
          <p:cNvPr id="5" name="Rectangle 4"/>
          <p:cNvSpPr/>
          <p:nvPr/>
        </p:nvSpPr>
        <p:spPr>
          <a:xfrm>
            <a:off x="2286000" y="2590800"/>
            <a:ext cx="4572000" cy="1668918"/>
          </a:xfrm>
          <a:prstGeom prst="rect">
            <a:avLst/>
          </a:prstGeom>
        </p:spPr>
        <p:txBody>
          <a:bodyPr>
            <a:spAutoFit/>
          </a:bodyPr>
          <a:lstStyle/>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Neo-Classical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Endogenous Growth Theory </a:t>
            </a:r>
            <a:endParaRPr lang="en-US" dirty="0" smtClean="0"/>
          </a:p>
          <a:p>
            <a:pPr marL="800100" lvl="1" indent="-342900" eaLnBrk="0" fontAlgn="base" hangingPunct="0">
              <a:lnSpc>
                <a:spcPct val="200000"/>
              </a:lnSpc>
              <a:spcBef>
                <a:spcPct val="0"/>
              </a:spcBef>
              <a:spcAft>
                <a:spcPct val="0"/>
              </a:spcAft>
              <a:buFont typeface="+mj-lt"/>
              <a:buAutoNum type="arabicPeriod"/>
            </a:pPr>
            <a:r>
              <a:rPr lang="en-US" dirty="0" smtClean="0">
                <a:ea typeface="Calibri" pitchFamily="34" charset="0"/>
                <a:cs typeface="Times New Roman" pitchFamily="18" charset="0"/>
              </a:rPr>
              <a:t>New Economic Geography (NEG) </a:t>
            </a:r>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3426" name="Picture 2"/>
          <p:cNvPicPr>
            <a:picLocks noChangeAspect="1" noChangeArrowheads="1"/>
          </p:cNvPicPr>
          <p:nvPr/>
        </p:nvPicPr>
        <p:blipFill>
          <a:blip r:embed="rId4"/>
          <a:srcRect/>
          <a:stretch>
            <a:fillRect/>
          </a:stretch>
        </p:blipFill>
        <p:spPr bwMode="auto">
          <a:xfrm>
            <a:off x="1524000" y="1828800"/>
            <a:ext cx="9274176" cy="3105150"/>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0" name="Picture 2"/>
          <p:cNvPicPr>
            <a:picLocks noChangeAspect="1" noChangeArrowheads="1"/>
          </p:cNvPicPr>
          <p:nvPr/>
        </p:nvPicPr>
        <p:blipFill>
          <a:blip r:embed="rId4"/>
          <a:srcRect/>
          <a:stretch>
            <a:fillRect/>
          </a:stretch>
        </p:blipFill>
        <p:spPr bwMode="auto">
          <a:xfrm>
            <a:off x="1447800" y="1905000"/>
            <a:ext cx="9274176" cy="2963863"/>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TextBox 3"/>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OLS Results</a:t>
            </a:r>
            <a:endParaRPr lang="en-US" sz="4800" dirty="0">
              <a:solidFill>
                <a:srgbClr val="C00000"/>
              </a:solidFill>
              <a:latin typeface="Garamond" pitchFamily="18" charset="0"/>
            </a:endParaRPr>
          </a:p>
        </p:txBody>
      </p:sp>
      <p:pic>
        <p:nvPicPr>
          <p:cNvPr id="104451" name="Picture 3"/>
          <p:cNvPicPr>
            <a:picLocks noChangeAspect="1" noChangeArrowheads="1"/>
          </p:cNvPicPr>
          <p:nvPr/>
        </p:nvPicPr>
        <p:blipFill>
          <a:blip r:embed="rId4"/>
          <a:srcRect/>
          <a:stretch>
            <a:fillRect/>
          </a:stretch>
        </p:blipFill>
        <p:spPr bwMode="auto">
          <a:xfrm>
            <a:off x="1219200" y="1905000"/>
            <a:ext cx="9274176" cy="2963863"/>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Modeling Spatial Relationships</a:t>
            </a:r>
            <a:endParaRPr lang="en-US" sz="4800" dirty="0">
              <a:solidFill>
                <a:srgbClr val="C00000"/>
              </a:solidFill>
              <a:latin typeface="Garamond" pitchFamily="18" charset="0"/>
            </a:endParaRPr>
          </a:p>
        </p:txBody>
      </p:sp>
      <p:sp>
        <p:nvSpPr>
          <p:cNvPr id="4" name="TextBox 3"/>
          <p:cNvSpPr txBox="1"/>
          <p:nvPr/>
        </p:nvSpPr>
        <p:spPr>
          <a:xfrm>
            <a:off x="914400" y="1371600"/>
            <a:ext cx="7315200" cy="3139321"/>
          </a:xfrm>
          <a:prstGeom prst="rect">
            <a:avLst/>
          </a:prstGeom>
          <a:noFill/>
        </p:spPr>
        <p:txBody>
          <a:bodyPr wrap="square" rtlCol="0">
            <a:spAutoFit/>
          </a:bodyPr>
          <a:lstStyle/>
          <a:p>
            <a:r>
              <a:rPr lang="en-US" dirty="0" smtClean="0"/>
              <a:t> </a:t>
            </a:r>
          </a:p>
          <a:p>
            <a:endParaRPr lang="en-US" dirty="0" smtClean="0"/>
          </a:p>
          <a:p>
            <a:pPr>
              <a:buFont typeface="Wingdings" pitchFamily="2" charset="2"/>
              <a:buChar char="v"/>
            </a:pPr>
            <a:r>
              <a:rPr lang="en-US" dirty="0" smtClean="0"/>
              <a:t>Inverse Distance</a:t>
            </a:r>
          </a:p>
          <a:p>
            <a:r>
              <a:rPr lang="en-US" dirty="0" smtClean="0"/>
              <a:t>	…</a:t>
            </a:r>
          </a:p>
          <a:p>
            <a:endParaRPr lang="en-US" dirty="0" smtClean="0"/>
          </a:p>
          <a:p>
            <a:pPr>
              <a:buFont typeface="Wingdings" pitchFamily="2" charset="2"/>
              <a:buChar char="v"/>
            </a:pPr>
            <a:r>
              <a:rPr lang="en-US" dirty="0" smtClean="0"/>
              <a:t> K-Nearest Neighbor</a:t>
            </a:r>
          </a:p>
          <a:p>
            <a:pPr lvl="1"/>
            <a:r>
              <a:rPr lang="en-US" dirty="0" smtClean="0"/>
              <a:t>	…</a:t>
            </a:r>
          </a:p>
          <a:p>
            <a:endParaRPr lang="en-US" dirty="0" smtClean="0"/>
          </a:p>
          <a:p>
            <a:pPr>
              <a:buFont typeface="Wingdings" pitchFamily="2" charset="2"/>
              <a:buChar char="v"/>
            </a:pPr>
            <a:r>
              <a:rPr lang="en-US" dirty="0" smtClean="0"/>
              <a:t> Contiguity</a:t>
            </a:r>
          </a:p>
          <a:p>
            <a:r>
              <a:rPr lang="en-US" b="1" dirty="0" smtClean="0"/>
              <a:t>	…</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Contiguous Counties</a:t>
            </a:r>
            <a:endParaRPr lang="en-US" sz="4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5778" name="Picture 2" descr="Spatial Weights based on Polygon Contiguity."/>
          <p:cNvPicPr>
            <a:picLocks noChangeAspect="1" noChangeArrowheads="1" noCrop="1"/>
          </p:cNvPicPr>
          <p:nvPr/>
        </p:nvPicPr>
        <p:blipFill>
          <a:blip r:embed="rId4" cstate="print"/>
          <a:stretch>
            <a:fillRect/>
          </a:stretch>
        </p:blipFill>
        <p:spPr bwMode="auto">
          <a:xfrm>
            <a:off x="1981200" y="2438400"/>
            <a:ext cx="527277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954107"/>
          </a:xfrm>
          <a:prstGeom prst="rect">
            <a:avLst/>
          </a:prstGeom>
          <a:noFill/>
        </p:spPr>
        <p:txBody>
          <a:bodyPr wrap="square" rtlCol="0">
            <a:spAutoFit/>
          </a:bodyPr>
          <a:lstStyle/>
          <a:p>
            <a:pPr algn="ctr"/>
            <a:r>
              <a:rPr lang="en-US" sz="2800" dirty="0" smtClean="0">
                <a:solidFill>
                  <a:srgbClr val="C00000"/>
                </a:solidFill>
                <a:latin typeface="Garamond" pitchFamily="18" charset="0"/>
              </a:rPr>
              <a:t>The average county has 5 to 6 neighbors (main point)</a:t>
            </a:r>
          </a:p>
          <a:p>
            <a:pPr algn="ctr"/>
            <a:r>
              <a:rPr lang="en-US" sz="2800" dirty="0" smtClean="0">
                <a:solidFill>
                  <a:srgbClr val="C00000"/>
                </a:solidFill>
                <a:latin typeface="Garamond" pitchFamily="18" charset="0"/>
              </a:rPr>
              <a:t>How many neighbors does the… </a:t>
            </a:r>
            <a:endParaRPr lang="en-US" sz="2800" dirty="0">
              <a:solidFill>
                <a:srgbClr val="C00000"/>
              </a:solidFill>
              <a:latin typeface="Garamond" pitchFamily="18" charset="0"/>
            </a:endParaRPr>
          </a:p>
        </p:txBody>
      </p:sp>
      <p:sp>
        <p:nvSpPr>
          <p:cNvPr id="4" name="TextBox 3"/>
          <p:cNvSpPr txBox="1"/>
          <p:nvPr/>
        </p:nvSpPr>
        <p:spPr>
          <a:xfrm>
            <a:off x="914400" y="1066800"/>
            <a:ext cx="7315200" cy="800219"/>
          </a:xfrm>
          <a:prstGeom prst="rect">
            <a:avLst/>
          </a:prstGeom>
          <a:noFill/>
        </p:spPr>
        <p:txBody>
          <a:bodyPr wrap="square" rtlCol="0">
            <a:spAutoFit/>
          </a:bodyPr>
          <a:lstStyle/>
          <a:p>
            <a:r>
              <a:rPr lang="en-US" sz="2800" dirty="0" smtClean="0"/>
              <a:t> </a:t>
            </a:r>
          </a:p>
          <a:p>
            <a:endParaRPr lang="en-US" dirty="0"/>
          </a:p>
        </p:txBody>
      </p:sp>
      <p:graphicFrame>
        <p:nvGraphicFramePr>
          <p:cNvPr id="7" name="Chart 6"/>
          <p:cNvGraphicFramePr/>
          <p:nvPr/>
        </p:nvGraphicFramePr>
        <p:xfrm>
          <a:off x="1752600" y="1676400"/>
          <a:ext cx="55626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692771"/>
          </a:xfrm>
          <a:prstGeom prst="rect">
            <a:avLst/>
          </a:prstGeom>
          <a:noFill/>
        </p:spPr>
        <p:txBody>
          <a:bodyPr wrap="square" rtlCol="0">
            <a:spAutoFit/>
          </a:bodyPr>
          <a:lstStyle/>
          <a:p>
            <a:pPr algn="ctr"/>
            <a:r>
              <a:rPr lang="en-US" sz="4800" dirty="0" smtClean="0">
                <a:solidFill>
                  <a:srgbClr val="C00000"/>
                </a:solidFill>
                <a:latin typeface="Garamond" pitchFamily="18" charset="0"/>
              </a:rPr>
              <a:t>Global Spatial Autocorrelation</a:t>
            </a:r>
          </a:p>
          <a:p>
            <a:pPr algn="ctr"/>
            <a:r>
              <a:rPr lang="en-US" sz="2800" dirty="0" smtClean="0">
                <a:solidFill>
                  <a:srgbClr val="C00000"/>
                </a:solidFill>
                <a:latin typeface="Garamond" pitchFamily="18" charset="0"/>
              </a:rPr>
              <a:t>Growth rates display spatial dependence…Moran’s I…Null hypothesis</a:t>
            </a:r>
            <a:endParaRPr lang="en-US" sz="2800" dirty="0">
              <a:solidFill>
                <a:srgbClr val="C00000"/>
              </a:solidFill>
              <a:latin typeface="Garamond" pitchFamily="18" charset="0"/>
            </a:endParaRPr>
          </a:p>
        </p:txBody>
      </p:sp>
      <p:sp>
        <p:nvSpPr>
          <p:cNvPr id="4" name="TextBox 3"/>
          <p:cNvSpPr txBox="1"/>
          <p:nvPr/>
        </p:nvSpPr>
        <p:spPr>
          <a:xfrm>
            <a:off x="914400" y="1371600"/>
            <a:ext cx="7315200" cy="800219"/>
          </a:xfrm>
          <a:prstGeom prst="rect">
            <a:avLst/>
          </a:prstGeom>
          <a:noFill/>
        </p:spPr>
        <p:txBody>
          <a:bodyPr wrap="square" rtlCol="0">
            <a:spAutoFit/>
          </a:bodyPr>
          <a:lstStyle/>
          <a:p>
            <a:r>
              <a:rPr lang="en-US" sz="2800" dirty="0" smtClean="0"/>
              <a:t> </a:t>
            </a:r>
          </a:p>
          <a:p>
            <a:endParaRPr lang="en-US" dirty="0"/>
          </a:p>
        </p:txBody>
      </p:sp>
      <p:pic>
        <p:nvPicPr>
          <p:cNvPr id="77826" name="Picture 2"/>
          <p:cNvPicPr>
            <a:picLocks noChangeAspect="1" noChangeArrowheads="1"/>
          </p:cNvPicPr>
          <p:nvPr/>
        </p:nvPicPr>
        <p:blipFill>
          <a:blip r:embed="rId4" cstate="print"/>
          <a:srcRect/>
          <a:stretch>
            <a:fillRect/>
          </a:stretch>
        </p:blipFill>
        <p:spPr bwMode="auto">
          <a:xfrm>
            <a:off x="1981200" y="2057400"/>
            <a:ext cx="9677400" cy="2822575"/>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461665"/>
          </a:xfrm>
          <a:prstGeom prst="rect">
            <a:avLst/>
          </a:prstGeom>
          <a:noFill/>
        </p:spPr>
        <p:txBody>
          <a:bodyPr wrap="square" rtlCol="0">
            <a:spAutoFit/>
          </a:bodyPr>
          <a:lstStyle/>
          <a:p>
            <a:pPr algn="ctr"/>
            <a:r>
              <a:rPr lang="en-US" sz="2400" dirty="0" smtClean="0">
                <a:solidFill>
                  <a:srgbClr val="C00000"/>
                </a:solidFill>
                <a:latin typeface="Garamond" pitchFamily="18" charset="0"/>
              </a:rPr>
              <a:t>Own growth rates depend on neighbors (idea)</a:t>
            </a:r>
            <a:endParaRPr lang="en-US" sz="2400" dirty="0">
              <a:solidFill>
                <a:srgbClr val="C00000"/>
              </a:solidFill>
              <a:latin typeface="Garamond" pitchFamily="18" charset="0"/>
            </a:endParaRPr>
          </a:p>
        </p:txBody>
      </p:sp>
      <p:sp>
        <p:nvSpPr>
          <p:cNvPr id="4" name="TextBox 3"/>
          <p:cNvSpPr txBox="1"/>
          <p:nvPr/>
        </p:nvSpPr>
        <p:spPr>
          <a:xfrm>
            <a:off x="609600" y="914400"/>
            <a:ext cx="7315200" cy="800219"/>
          </a:xfrm>
          <a:prstGeom prst="rect">
            <a:avLst/>
          </a:prstGeom>
          <a:noFill/>
        </p:spPr>
        <p:txBody>
          <a:bodyPr wrap="square" rtlCol="0">
            <a:spAutoFit/>
          </a:bodyPr>
          <a:lstStyle/>
          <a:p>
            <a:r>
              <a:rPr lang="en-US" sz="2800" dirty="0" smtClean="0"/>
              <a:t> </a:t>
            </a:r>
          </a:p>
          <a:p>
            <a:endParaRPr lang="en-US" dirty="0"/>
          </a:p>
        </p:txBody>
      </p:sp>
      <p:pic>
        <p:nvPicPr>
          <p:cNvPr id="78850" name="Picture 2"/>
          <p:cNvPicPr>
            <a:picLocks noChangeAspect="1" noChangeArrowheads="1"/>
          </p:cNvPicPr>
          <p:nvPr/>
        </p:nvPicPr>
        <p:blipFill>
          <a:blip r:embed="rId4" cstate="print"/>
          <a:srcRect/>
          <a:stretch>
            <a:fillRect/>
          </a:stretch>
        </p:blipFill>
        <p:spPr bwMode="auto">
          <a:xfrm>
            <a:off x="1600200" y="1600200"/>
            <a:ext cx="5487987" cy="3659187"/>
          </a:xfrm>
          <a:prstGeom prst="rect">
            <a:avLst/>
          </a:prstGeom>
          <a:noFill/>
          <a:ln w="9525">
            <a:noFill/>
            <a:miter lim="800000"/>
            <a:headEnd/>
            <a:tailEnd/>
          </a:ln>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Main Findings</a:t>
            </a:r>
            <a:endParaRPr lang="en-US" sz="4800" dirty="0">
              <a:solidFill>
                <a:srgbClr val="C00000"/>
              </a:solidFill>
              <a:latin typeface="Garamond"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Future Research</a:t>
            </a:r>
            <a:endParaRPr lang="en-US" sz="4800" dirty="0">
              <a:solidFill>
                <a:srgbClr val="C00000"/>
              </a:solidFill>
              <a:latin typeface="Garamond"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Neo-Classical </a:t>
            </a:r>
            <a:r>
              <a:rPr lang="en-US" sz="3200" dirty="0" smtClean="0">
                <a:solidFill>
                  <a:srgbClr val="C00000"/>
                </a:solidFill>
                <a:latin typeface="Garamond" pitchFamily="18" charset="0"/>
              </a:rPr>
              <a:t>Theory Assumes Diminishing Returns And Exogenous Technology </a:t>
            </a:r>
            <a:endParaRPr lang="en-US" sz="3200" dirty="0">
              <a:solidFill>
                <a:srgbClr val="C00000"/>
              </a:solidFill>
              <a:latin typeface="Garamond" pitchFamily="18" charset="0"/>
            </a:endParaRPr>
          </a:p>
        </p:txBody>
      </p:sp>
      <p:sp>
        <p:nvSpPr>
          <p:cNvPr id="5" name="TextBox 4"/>
          <p:cNvSpPr txBox="1"/>
          <p:nvPr/>
        </p:nvSpPr>
        <p:spPr>
          <a:xfrm>
            <a:off x="1524000" y="2133600"/>
            <a:ext cx="6172200" cy="2862322"/>
          </a:xfrm>
          <a:prstGeom prst="rect">
            <a:avLst/>
          </a:prstGeom>
          <a:noFill/>
        </p:spPr>
        <p:txBody>
          <a:bodyPr wrap="square" rtlCol="0">
            <a:sp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 Perfect competition</a:t>
            </a:r>
          </a:p>
          <a:p>
            <a:pPr lvl="1">
              <a:buFont typeface="Arial"/>
              <a:buChar char="•"/>
            </a:pPr>
            <a:r>
              <a:rPr lang="en-US" dirty="0" smtClean="0"/>
              <a:t> An exogenously determined constant rate reflects the progress made in </a:t>
            </a:r>
            <a:r>
              <a:rPr lang="en-US" dirty="0" smtClean="0"/>
              <a:t>technology</a:t>
            </a:r>
          </a:p>
          <a:p>
            <a:pPr lvl="1">
              <a:buFont typeface="Arial"/>
              <a:buChar char="•"/>
            </a:pPr>
            <a:endParaRPr lang="en-US" dirty="0" smtClean="0"/>
          </a:p>
          <a:p>
            <a:pPr lvl="0">
              <a:buFont typeface="Arial" pitchFamily="34" charset="0"/>
              <a:buChar char="•"/>
            </a:pPr>
            <a:r>
              <a:rPr lang="en-US" dirty="0" smtClean="0"/>
              <a:t>3 Key </a:t>
            </a:r>
            <a:r>
              <a:rPr lang="en-US" dirty="0" smtClean="0"/>
              <a:t>factors:</a:t>
            </a:r>
          </a:p>
          <a:p>
            <a:pPr lvl="1">
              <a:buFont typeface="Arial" pitchFamily="34" charset="0"/>
              <a:buChar char="•"/>
            </a:pPr>
            <a:r>
              <a:rPr lang="en-US" dirty="0" smtClean="0"/>
              <a:t>Capital intensities</a:t>
            </a:r>
          </a:p>
          <a:p>
            <a:pPr lvl="1">
              <a:buFont typeface="Arial" pitchFamily="34" charset="0"/>
              <a:buChar char="•"/>
            </a:pPr>
            <a:r>
              <a:rPr lang="en-US" dirty="0" smtClean="0"/>
              <a:t>Human capital</a:t>
            </a:r>
          </a:p>
          <a:p>
            <a:pPr lvl="1">
              <a:buFont typeface="Arial" pitchFamily="34" charset="0"/>
              <a:buChar char="•"/>
            </a:pPr>
            <a:r>
              <a:rPr lang="en-US" dirty="0" smtClean="0"/>
              <a:t>Technology (not included in the model; exogenous)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830997"/>
          </a:xfrm>
          <a:prstGeom prst="rect">
            <a:avLst/>
          </a:prstGeom>
          <a:noFill/>
        </p:spPr>
        <p:txBody>
          <a:bodyPr wrap="square" rtlCol="0">
            <a:spAutoFit/>
          </a:bodyPr>
          <a:lstStyle/>
          <a:p>
            <a:pPr algn="ctr"/>
            <a:r>
              <a:rPr lang="en-US" sz="4800" dirty="0" smtClean="0">
                <a:solidFill>
                  <a:srgbClr val="C00000"/>
                </a:solidFill>
                <a:latin typeface="Garamond" pitchFamily="18" charset="0"/>
              </a:rPr>
              <a:t>Questions</a:t>
            </a:r>
            <a:endParaRPr lang="en-US" sz="4800" dirty="0">
              <a:solidFill>
                <a:srgbClr val="C00000"/>
              </a:solidFill>
              <a:latin typeface="Garamond"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685800" y="457200"/>
            <a:ext cx="8153400" cy="646331"/>
          </a:xfrm>
          <a:prstGeom prst="rect">
            <a:avLst/>
          </a:prstGeom>
          <a:noFill/>
        </p:spPr>
        <p:txBody>
          <a:bodyPr wrap="square" rtlCol="0">
            <a:spAutoFit/>
          </a:bodyPr>
          <a:lstStyle/>
          <a:p>
            <a:pPr algn="ctr"/>
            <a:r>
              <a:rPr lang="en-US" sz="3600" dirty="0" smtClean="0">
                <a:solidFill>
                  <a:srgbClr val="C00000"/>
                </a:solidFill>
                <a:latin typeface="Garamond" pitchFamily="18" charset="0"/>
              </a:rPr>
              <a:t>Neo-Classical </a:t>
            </a:r>
            <a:r>
              <a:rPr lang="en-US" sz="3600" dirty="0" smtClean="0">
                <a:solidFill>
                  <a:srgbClr val="C00000"/>
                </a:solidFill>
                <a:latin typeface="Garamond" pitchFamily="18" charset="0"/>
              </a:rPr>
              <a:t>Theory Predicts Convergence</a:t>
            </a:r>
            <a:endParaRPr lang="en-US" sz="3600" dirty="0">
              <a:solidFill>
                <a:srgbClr val="C00000"/>
              </a:solidFill>
              <a:latin typeface="Garamond" pitchFamily="18" charset="0"/>
            </a:endParaRPr>
          </a:p>
        </p:txBody>
      </p:sp>
      <p:sp>
        <p:nvSpPr>
          <p:cNvPr id="5" name="TextBox 4"/>
          <p:cNvSpPr txBox="1"/>
          <p:nvPr/>
        </p:nvSpPr>
        <p:spPr>
          <a:xfrm>
            <a:off x="1524000" y="1752600"/>
            <a:ext cx="6172200" cy="2308324"/>
          </a:xfrm>
          <a:prstGeom prst="rect">
            <a:avLst/>
          </a:prstGeom>
          <a:noFill/>
        </p:spPr>
        <p:txBody>
          <a:bodyPr wrap="square" rtlCol="0">
            <a:spAutoFit/>
          </a:bodyPr>
          <a:lstStyle/>
          <a:p>
            <a:pPr>
              <a:buFont typeface="Arial"/>
              <a:buChar char="•"/>
            </a:pPr>
            <a:r>
              <a:rPr lang="en-US" dirty="0" smtClean="0"/>
              <a:t> Long-run growth is the result of continuous technological progress, which is determined </a:t>
            </a:r>
            <a:r>
              <a:rPr lang="en-US" dirty="0" smtClean="0"/>
              <a:t>exogenously</a:t>
            </a:r>
          </a:p>
          <a:p>
            <a:pPr>
              <a:buFont typeface="Arial"/>
              <a:buChar char="•"/>
            </a:pPr>
            <a:endParaRPr lang="en-US" dirty="0" smtClean="0"/>
          </a:p>
          <a:p>
            <a:pPr>
              <a:buFont typeface="Arial"/>
              <a:buChar char="•"/>
            </a:pPr>
            <a:r>
              <a:rPr lang="en-US" dirty="0" smtClean="0"/>
              <a:t> Key </a:t>
            </a:r>
            <a:r>
              <a:rPr lang="en-US" dirty="0" smtClean="0"/>
              <a:t>implication:  Conditional convergence</a:t>
            </a:r>
          </a:p>
          <a:p>
            <a:pPr lvl="1">
              <a:buFont typeface="Arial"/>
              <a:buChar char="•"/>
            </a:pPr>
            <a:endParaRPr lang="en-US" dirty="0" smtClean="0"/>
          </a:p>
          <a:p>
            <a:pPr>
              <a:buFont typeface="Arial"/>
              <a:buChar char="•"/>
            </a:pPr>
            <a:r>
              <a:rPr lang="en-US" dirty="0" smtClean="0"/>
              <a:t> Problems</a:t>
            </a:r>
          </a:p>
          <a:p>
            <a:pPr lvl="1">
              <a:buFont typeface="Arial"/>
              <a:buChar char="•"/>
            </a:pPr>
            <a:r>
              <a:rPr lang="en-US" dirty="0" smtClean="0"/>
              <a:t>Limited empirical evidence of convergence</a:t>
            </a:r>
            <a:endParaRPr lang="en-US" dirty="0" smtClean="0"/>
          </a:p>
          <a:p>
            <a:pPr lvl="1">
              <a:buFont typeface="Arial"/>
              <a:buChar char="•"/>
            </a:pPr>
            <a:r>
              <a:rPr lang="en-US" dirty="0" smtClean="0"/>
              <a:t>Leaves technological progress out of the </a:t>
            </a:r>
            <a:r>
              <a:rPr lang="en-US" dirty="0" smtClean="0"/>
              <a:t>model</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1015663"/>
          </a:xfrm>
          <a:prstGeom prst="rect">
            <a:avLst/>
          </a:prstGeom>
          <a:noFill/>
        </p:spPr>
        <p:txBody>
          <a:bodyPr wrap="square" rtlCol="0">
            <a:spAutoFit/>
          </a:bodyPr>
          <a:lstStyle/>
          <a:p>
            <a:pPr algn="ctr"/>
            <a:r>
              <a:rPr lang="en-US" sz="3000" dirty="0" smtClean="0">
                <a:solidFill>
                  <a:srgbClr val="C00000"/>
                </a:solidFill>
                <a:latin typeface="Garamond" pitchFamily="18" charset="0"/>
              </a:rPr>
              <a:t>Endogenous Growth </a:t>
            </a:r>
            <a:r>
              <a:rPr lang="en-US" sz="3000" dirty="0" smtClean="0">
                <a:solidFill>
                  <a:srgbClr val="C00000"/>
                </a:solidFill>
                <a:latin typeface="Garamond" pitchFamily="18" charset="0"/>
              </a:rPr>
              <a:t>Theory Assumes Diminishing Returns and Endogenous Technology</a:t>
            </a:r>
            <a:endParaRPr lang="en-US" sz="3000" dirty="0">
              <a:solidFill>
                <a:srgbClr val="C00000"/>
              </a:solidFill>
              <a:latin typeface="Garamond" pitchFamily="18" charset="0"/>
            </a:endParaRPr>
          </a:p>
        </p:txBody>
      </p:sp>
      <p:sp>
        <p:nvSpPr>
          <p:cNvPr id="5" name="TextBox 4"/>
          <p:cNvSpPr txBox="1"/>
          <p:nvPr/>
        </p:nvSpPr>
        <p:spPr>
          <a:xfrm>
            <a:off x="1066800" y="2057400"/>
            <a:ext cx="7772400" cy="3662541"/>
          </a:xfrm>
          <a:prstGeom prst="rect">
            <a:avLst/>
          </a:prstGeom>
          <a:noFill/>
        </p:spPr>
        <p:txBody>
          <a:bodyPr wrap="square" rtlCol="0">
            <a:spAutoFit/>
          </a:bodyPr>
          <a:lstStyle/>
          <a:p>
            <a:pPr>
              <a:buFont typeface="Arial"/>
              <a:buChar char="•"/>
            </a:pPr>
            <a:r>
              <a:rPr lang="en-US" dirty="0" smtClean="0"/>
              <a:t> Key assumptions:</a:t>
            </a:r>
          </a:p>
          <a:p>
            <a:pPr lvl="1">
              <a:buFont typeface="Arial"/>
              <a:buChar char="•"/>
            </a:pPr>
            <a:r>
              <a:rPr lang="en-US" dirty="0" smtClean="0"/>
              <a:t> Capital is subject to diminishing returns</a:t>
            </a:r>
          </a:p>
          <a:p>
            <a:pPr lvl="1">
              <a:buFont typeface="Arial"/>
              <a:buChar char="•"/>
            </a:pPr>
            <a:r>
              <a:rPr lang="en-US" dirty="0" smtClean="0"/>
              <a:t>In </a:t>
            </a:r>
            <a:r>
              <a:rPr lang="en-US" dirty="0" smtClean="0"/>
              <a:t>many endogenous growth models the assumption of perfect competition is relaxed, and some degree of monopoly power is thought to exist. </a:t>
            </a:r>
            <a:endParaRPr lang="en-US" dirty="0" smtClean="0"/>
          </a:p>
          <a:p>
            <a:pPr lvl="2"/>
            <a:endParaRPr lang="en-US" dirty="0" smtClean="0"/>
          </a:p>
          <a:p>
            <a:pPr lvl="0">
              <a:buFont typeface="Arial" pitchFamily="34" charset="0"/>
              <a:buChar char="•"/>
            </a:pPr>
            <a:r>
              <a:rPr lang="en-US" dirty="0" smtClean="0"/>
              <a:t>3 Key </a:t>
            </a:r>
            <a:r>
              <a:rPr lang="en-US" dirty="0" smtClean="0"/>
              <a:t>factors</a:t>
            </a:r>
            <a:r>
              <a:rPr lang="en-US" dirty="0" smtClean="0"/>
              <a:t>:</a:t>
            </a:r>
          </a:p>
          <a:p>
            <a:pPr lvl="1">
              <a:buFont typeface="Arial" pitchFamily="34" charset="0"/>
              <a:buChar char="•"/>
            </a:pPr>
            <a:r>
              <a:rPr lang="en-US" dirty="0" smtClean="0"/>
              <a:t>Physical capital</a:t>
            </a:r>
            <a:endParaRPr lang="en-US" sz="1600" dirty="0" smtClean="0"/>
          </a:p>
          <a:p>
            <a:pPr lvl="1">
              <a:buFont typeface="Arial" pitchFamily="34" charset="0"/>
              <a:buChar char="•"/>
            </a:pPr>
            <a:r>
              <a:rPr lang="en-US" dirty="0" smtClean="0"/>
              <a:t>Human capital</a:t>
            </a:r>
            <a:endParaRPr lang="en-US" sz="1600" dirty="0" smtClean="0"/>
          </a:p>
          <a:p>
            <a:pPr lvl="1">
              <a:buFont typeface="Arial" pitchFamily="34" charset="0"/>
              <a:buChar char="•"/>
            </a:pPr>
            <a:r>
              <a:rPr lang="en-US" dirty="0" smtClean="0"/>
              <a:t>Technology (included in the model: endogenous)</a:t>
            </a:r>
          </a:p>
          <a:p>
            <a:pPr lvl="1">
              <a:buFont typeface="Arial" pitchFamily="34" charset="0"/>
              <a:buChar char="•"/>
            </a:pPr>
            <a:endParaRPr lang="en-US" sz="1600" dirty="0" smtClean="0"/>
          </a:p>
          <a:p>
            <a:pPr lvl="0">
              <a:buFont typeface="Arial" pitchFamily="34" charset="0"/>
              <a:buChar char="•"/>
            </a:pPr>
            <a:endParaRPr lang="en-US" dirty="0" smtClean="0"/>
          </a:p>
          <a:p>
            <a:pPr lvl="1">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3" name="TextBox 2"/>
          <p:cNvSpPr txBox="1"/>
          <p:nvPr/>
        </p:nvSpPr>
        <p:spPr>
          <a:xfrm>
            <a:off x="381000" y="457200"/>
            <a:ext cx="8153400" cy="1077218"/>
          </a:xfrm>
          <a:prstGeom prst="rect">
            <a:avLst/>
          </a:prstGeom>
          <a:noFill/>
        </p:spPr>
        <p:txBody>
          <a:bodyPr wrap="square" rtlCol="0">
            <a:spAutoFit/>
          </a:bodyPr>
          <a:lstStyle/>
          <a:p>
            <a:pPr algn="ctr"/>
            <a:r>
              <a:rPr lang="en-US" sz="3200" dirty="0" smtClean="0">
                <a:solidFill>
                  <a:srgbClr val="C00000"/>
                </a:solidFill>
                <a:latin typeface="Garamond" pitchFamily="18" charset="0"/>
              </a:rPr>
              <a:t>Endogenous Growth </a:t>
            </a:r>
            <a:r>
              <a:rPr lang="en-US" sz="3200" dirty="0" smtClean="0">
                <a:solidFill>
                  <a:srgbClr val="C00000"/>
                </a:solidFill>
                <a:latin typeface="Garamond" pitchFamily="18" charset="0"/>
              </a:rPr>
              <a:t>Theory: Internal factors are the main sources of economic growth</a:t>
            </a:r>
            <a:endParaRPr lang="en-US" sz="3200" dirty="0">
              <a:solidFill>
                <a:srgbClr val="C00000"/>
              </a:solidFill>
              <a:latin typeface="Garamond" pitchFamily="18" charset="0"/>
            </a:endParaRPr>
          </a:p>
        </p:txBody>
      </p:sp>
      <p:sp>
        <p:nvSpPr>
          <p:cNvPr id="53249" name="Rectangle 1"/>
          <p:cNvSpPr>
            <a:spLocks noChangeArrowheads="1"/>
          </p:cNvSpPr>
          <p:nvPr/>
        </p:nvSpPr>
        <p:spPr bwMode="auto">
          <a:xfrm>
            <a:off x="1524000" y="1524000"/>
            <a:ext cx="7467600"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Investing in human capital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the development of new forms of technology &amp; efficient and effective means of production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rPr>
              <a:t></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 economic </a:t>
            </a:r>
            <a:r>
              <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rPr>
              <a:t>growth</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eaLnBrk="0" fontAlgn="base" hangingPunct="0">
              <a:spcBef>
                <a:spcPct val="0"/>
              </a:spcBef>
              <a:spcAft>
                <a:spcPct val="0"/>
              </a:spcAft>
              <a:buFontTx/>
              <a:buChar char="•"/>
            </a:pPr>
            <a:r>
              <a:rPr lang="en-US" dirty="0" smtClean="0"/>
              <a:t>Investment in human capital (education and training of the workforce) is an essential ingredient of </a:t>
            </a:r>
            <a:r>
              <a:rPr lang="en-US" dirty="0" smtClean="0"/>
              <a:t>growth</a:t>
            </a:r>
          </a:p>
          <a:p>
            <a:pPr eaLnBrk="0" fontAlgn="base" hangingPunct="0">
              <a:spcBef>
                <a:spcPct val="0"/>
              </a:spcBef>
              <a:spcAft>
                <a:spcPct val="0"/>
              </a:spcAft>
              <a:buFontTx/>
              <a:buChar char="•"/>
            </a:pPr>
            <a:endParaRPr lang="en-US" dirty="0" smtClean="0"/>
          </a:p>
          <a:p>
            <a:pPr eaLnBrk="0" fontAlgn="base" hangingPunct="0">
              <a:spcBef>
                <a:spcPct val="0"/>
              </a:spcBef>
              <a:spcAft>
                <a:spcPct val="0"/>
              </a:spcAft>
              <a:buFontTx/>
              <a:buChar char="•"/>
            </a:pPr>
            <a:r>
              <a:rPr lang="en-US" dirty="0" smtClean="0"/>
              <a:t>The main </a:t>
            </a:r>
            <a:r>
              <a:rPr lang="en-US" dirty="0" smtClean="0"/>
              <a:t>implication:  policies </a:t>
            </a:r>
            <a:r>
              <a:rPr lang="en-US" dirty="0" smtClean="0"/>
              <a:t>which embrace openness, competition, change and innovation will promote growth. </a:t>
            </a:r>
            <a:endParaRPr lang="en-US" dirty="0" smtClean="0"/>
          </a:p>
          <a:p>
            <a:pPr marL="0" marR="0" lvl="0" indent="0" algn="l" defTabSz="914400" rtl="0" eaLnBrk="0" fontAlgn="base" latinLnBrk="0" hangingPunct="0">
              <a:lnSpc>
                <a:spcPct val="100000"/>
              </a:lnSpc>
              <a:spcBef>
                <a:spcPct val="0"/>
              </a:spcBef>
              <a:spcAft>
                <a:spcPct val="0"/>
              </a:spcAft>
              <a:buClrTx/>
              <a:buSzTx/>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lvl="0">
              <a:buFont typeface="Arial" pitchFamily="34" charset="0"/>
              <a:buChar char="•"/>
            </a:pPr>
            <a:r>
              <a:rPr lang="en-US" dirty="0" smtClean="0"/>
              <a:t>Theory emphasizes that private investment in R&amp;D is the central source of technical progress</a:t>
            </a:r>
          </a:p>
          <a:p>
            <a:pPr lvl="0"/>
            <a:endParaRPr lang="en-US" dirty="0" smtClean="0"/>
          </a:p>
          <a:p>
            <a:pPr lvl="0">
              <a:buFont typeface="Arial" pitchFamily="34" charset="0"/>
              <a:buChar char="•"/>
            </a:pPr>
            <a:r>
              <a:rPr lang="en-US" dirty="0" smtClean="0"/>
              <a:t>No convergence is predicted.</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smtClean="0">
              <a:cs typeface="Times New Roman" pitchFamily="18" charset="0"/>
            </a:endParaRPr>
          </a:p>
          <a:p>
            <a:pPr lvl="0">
              <a:buFont typeface="Arial" pitchFamily="34" charset="0"/>
              <a:buChar char="•"/>
            </a:pPr>
            <a:endParaRPr lang="en-US" sz="1600" dirty="0" smtClean="0"/>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b="0" i="0" u="none" strike="noStrike" cap="none" normalizeH="0" baseline="0" dirty="0" smtClean="0">
              <a:ln>
                <a:noFill/>
              </a:ln>
              <a:solidFill>
                <a:schemeClr val="tx1"/>
              </a:solidFill>
              <a:effectLst/>
              <a:ea typeface="Times New Roman" pitchFamily="18"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HSlogo_202_pc"/>
          <p:cNvPicPr>
            <a:picLocks noChangeAspect="1" noChangeArrowheads="1"/>
          </p:cNvPicPr>
          <p:nvPr/>
        </p:nvPicPr>
        <p:blipFill>
          <a:blip r:embed="rId3" cstate="print"/>
          <a:srcRect/>
          <a:stretch>
            <a:fillRect/>
          </a:stretch>
        </p:blipFill>
        <p:spPr bwMode="auto">
          <a:xfrm>
            <a:off x="2819400" y="6172200"/>
            <a:ext cx="3429000" cy="509588"/>
          </a:xfrm>
          <a:prstGeom prst="rect">
            <a:avLst/>
          </a:prstGeom>
          <a:noFill/>
        </p:spPr>
      </p:pic>
      <p:sp>
        <p:nvSpPr>
          <p:cNvPr id="4" name="Content Placeholder 2"/>
          <p:cNvSpPr txBox="1">
            <a:spLocks/>
          </p:cNvSpPr>
          <p:nvPr/>
        </p:nvSpPr>
        <p:spPr>
          <a:xfrm>
            <a:off x="457200" y="1524000"/>
            <a:ext cx="8229600" cy="4906963"/>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defRPr/>
            </a:pPr>
            <a:r>
              <a:rPr lang="en-US" dirty="0" smtClean="0"/>
              <a:t>Economic geography: the </a:t>
            </a:r>
            <a:r>
              <a:rPr lang="en-US" dirty="0" smtClean="0"/>
              <a:t>location of factors of production in space</a:t>
            </a:r>
            <a:endParaRPr lang="en-US" dirty="0" smtClean="0"/>
          </a:p>
          <a:p>
            <a:pPr marL="342900" lvl="0" indent="-342900">
              <a:spcBef>
                <a:spcPct val="20000"/>
              </a:spcBef>
              <a:buFont typeface="Arial" pitchFamily="34" charset="0"/>
              <a:buChar char="•"/>
              <a:defRPr/>
            </a:pPr>
            <a:endParaRPr lang="en-US" dirty="0" smtClean="0"/>
          </a:p>
          <a:p>
            <a:pPr marL="342900" lvl="0" indent="-34290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Key factors</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Economies of scale </a:t>
            </a:r>
          </a:p>
          <a:p>
            <a:pPr marL="800100" lvl="1" indent="-342900">
              <a:spcBef>
                <a:spcPct val="20000"/>
              </a:spcBef>
              <a:buFont typeface="Arial" pitchFamily="34" charset="0"/>
              <a:buChar char="•"/>
              <a:defRPr/>
            </a:pPr>
            <a:r>
              <a:rPr lang="en-US" dirty="0" smtClean="0"/>
              <a:t>Transportation costs</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spcBef>
                <a:spcPct val="20000"/>
              </a:spcBef>
              <a:buFont typeface="Arial" pitchFamily="34" charset="0"/>
              <a:buChar char="•"/>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Location of demand</a:t>
            </a:r>
          </a:p>
          <a:p>
            <a:pPr marL="800100" lvl="1" indent="-342900">
              <a:spcBef>
                <a:spcPct val="20000"/>
              </a:spcBef>
              <a:buFont typeface="Arial" pitchFamily="34" charset="0"/>
              <a:buChar char="•"/>
              <a:defRPr/>
            </a:pPr>
            <a:r>
              <a:rPr lang="en-US" dirty="0" smtClean="0"/>
              <a:t>Population</a:t>
            </a:r>
          </a:p>
          <a:p>
            <a:pPr marL="800100" lvl="1" indent="-342900">
              <a:spcBef>
                <a:spcPct val="20000"/>
              </a:spcBef>
              <a:buFont typeface="Arial" pitchFamily="34" charset="0"/>
              <a:buChar char="•"/>
              <a:defRPr/>
            </a:pPr>
            <a:endParaRPr lang="en-US" dirty="0" smtClean="0"/>
          </a:p>
          <a:p>
            <a:pPr marL="800100" lvl="1" indent="-342900">
              <a:spcBef>
                <a:spcPct val="20000"/>
              </a:spcBef>
              <a:buFont typeface="Arial" pitchFamily="34" charset="0"/>
              <a:buChar char="•"/>
              <a:defRPr/>
            </a:pPr>
            <a:endParaRPr lang="en-US" dirty="0"/>
          </a:p>
          <a:p>
            <a:pPr marL="800100" lvl="2" indent="-342900">
              <a:spcBef>
                <a:spcPct val="20000"/>
              </a:spcBef>
              <a:buFont typeface="Arial" pitchFamily="34" charset="0"/>
              <a:buChar char="•"/>
              <a:defRPr/>
            </a:pPr>
            <a:endParaRPr lang="en-US" dirty="0" smtClean="0"/>
          </a:p>
          <a:p>
            <a:pPr marL="342900" indent="-342900">
              <a:spcBef>
                <a:spcPct val="20000"/>
              </a:spcBef>
              <a:buFont typeface="Arial" pitchFamily="34" charset="0"/>
              <a:buChar char="•"/>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extBox 4"/>
          <p:cNvSpPr txBox="1"/>
          <p:nvPr/>
        </p:nvSpPr>
        <p:spPr>
          <a:xfrm>
            <a:off x="685800" y="381000"/>
            <a:ext cx="8153400" cy="1077218"/>
          </a:xfrm>
          <a:prstGeom prst="rect">
            <a:avLst/>
          </a:prstGeom>
          <a:noFill/>
        </p:spPr>
        <p:txBody>
          <a:bodyPr wrap="square" rtlCol="0">
            <a:spAutoFit/>
          </a:bodyPr>
          <a:lstStyle/>
          <a:p>
            <a:pPr lvl="0" algn="ctr"/>
            <a:r>
              <a:rPr lang="en-US" sz="3200" dirty="0" smtClean="0">
                <a:solidFill>
                  <a:schemeClr val="accent2"/>
                </a:solidFill>
                <a:latin typeface="+mj-lt"/>
              </a:rPr>
              <a:t>New Economic Geography: </a:t>
            </a:r>
            <a:r>
              <a:rPr lang="en-US" sz="3200" dirty="0" smtClean="0">
                <a:solidFill>
                  <a:schemeClr val="accent2"/>
                </a:solidFill>
                <a:latin typeface="+mj-lt"/>
              </a:rPr>
              <a:t>Why </a:t>
            </a:r>
            <a:r>
              <a:rPr lang="en-US" sz="3200" dirty="0" smtClean="0">
                <a:solidFill>
                  <a:schemeClr val="accent2"/>
                </a:solidFill>
                <a:latin typeface="+mj-lt"/>
              </a:rPr>
              <a:t>is manufacturing concentrated </a:t>
            </a:r>
            <a:r>
              <a:rPr lang="en-US" sz="3200" dirty="0" smtClean="0">
                <a:solidFill>
                  <a:schemeClr val="accent2"/>
                </a:solidFill>
                <a:latin typeface="+mj-lt"/>
              </a:rPr>
              <a:t>in a few regions</a:t>
            </a:r>
            <a:r>
              <a:rPr lang="en-US" sz="3200" dirty="0" smtClean="0">
                <a:solidFill>
                  <a:schemeClr val="accent2"/>
                </a:solidFill>
                <a:latin typeface="+mj-lt"/>
              </a:rPr>
              <a:t>?</a:t>
            </a:r>
            <a:endParaRPr lang="en-US" sz="3200" dirty="0" smtClean="0">
              <a:solidFill>
                <a:schemeClr val="accent2"/>
              </a:solidFill>
              <a:latin typeface="+mj-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629</TotalTime>
  <Words>1873</Words>
  <Application>Microsoft Office PowerPoint</Application>
  <PresentationFormat>On-screen Show (4:3)</PresentationFormat>
  <Paragraphs>360</Paragraphs>
  <Slides>50</Slides>
  <Notes>50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  Economic Growth IN THE UNITED STATES OF AMERICA  A County-level Analysis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Harris Student</cp:lastModifiedBy>
  <cp:revision>92</cp:revision>
  <dcterms:created xsi:type="dcterms:W3CDTF">2009-11-29T21:11:32Z</dcterms:created>
  <dcterms:modified xsi:type="dcterms:W3CDTF">2009-12-01T20:57:54Z</dcterms:modified>
</cp:coreProperties>
</file>