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ppt/notesSlides/notesSlide6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Default Extension="vml" ContentType="application/vnd.openxmlformats-officedocument.vmlDrawing"/>
  <Override PartName="/ppt/notesSlides/notesSlide31.xml" ContentType="application/vnd.openxmlformats-officedocument.presentationml.notesSlide+xml"/>
  <Override PartName="/ppt/notesSlides/notesSlide40.xml" ContentType="application/vnd.openxmlformats-officedocument.presentationml.notesSlide+xml"/>
  <Default Extension="gif" ContentType="image/gif"/>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notesSlides/notesSlide37.xml" ContentType="application/vnd.openxmlformats-officedocument.presentationml.notesSlide+xml"/>
  <Override PartName="/ppt/notesSlides/notesSlide55.xml" ContentType="application/vnd.openxmlformats-officedocument.presentationml.notesSlide+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8"/>
  </p:notesMasterIdLst>
  <p:sldIdLst>
    <p:sldId id="257" r:id="rId2"/>
    <p:sldId id="259" r:id="rId3"/>
    <p:sldId id="258" r:id="rId4"/>
    <p:sldId id="353" r:id="rId5"/>
    <p:sldId id="332" r:id="rId6"/>
    <p:sldId id="319" r:id="rId7"/>
    <p:sldId id="337" r:id="rId8"/>
    <p:sldId id="339" r:id="rId9"/>
    <p:sldId id="311" r:id="rId10"/>
    <p:sldId id="315" r:id="rId11"/>
    <p:sldId id="314" r:id="rId12"/>
    <p:sldId id="313" r:id="rId13"/>
    <p:sldId id="310" r:id="rId14"/>
    <p:sldId id="309" r:id="rId15"/>
    <p:sldId id="308" r:id="rId16"/>
    <p:sldId id="307" r:id="rId17"/>
    <p:sldId id="306" r:id="rId18"/>
    <p:sldId id="304" r:id="rId19"/>
    <p:sldId id="303" r:id="rId20"/>
    <p:sldId id="302" r:id="rId21"/>
    <p:sldId id="263" r:id="rId22"/>
    <p:sldId id="333" r:id="rId23"/>
    <p:sldId id="277" r:id="rId24"/>
    <p:sldId id="278" r:id="rId25"/>
    <p:sldId id="279" r:id="rId26"/>
    <p:sldId id="264" r:id="rId27"/>
    <p:sldId id="340" r:id="rId28"/>
    <p:sldId id="334" r:id="rId29"/>
    <p:sldId id="267" r:id="rId30"/>
    <p:sldId id="335" r:id="rId31"/>
    <p:sldId id="269" r:id="rId32"/>
    <p:sldId id="322" r:id="rId33"/>
    <p:sldId id="320" r:id="rId34"/>
    <p:sldId id="321" r:id="rId35"/>
    <p:sldId id="323" r:id="rId36"/>
    <p:sldId id="324" r:id="rId37"/>
    <p:sldId id="325" r:id="rId38"/>
    <p:sldId id="326" r:id="rId39"/>
    <p:sldId id="327" r:id="rId40"/>
    <p:sldId id="328" r:id="rId41"/>
    <p:sldId id="329" r:id="rId42"/>
    <p:sldId id="331" r:id="rId43"/>
    <p:sldId id="271" r:id="rId44"/>
    <p:sldId id="272" r:id="rId45"/>
    <p:sldId id="341" r:id="rId46"/>
    <p:sldId id="345" r:id="rId47"/>
    <p:sldId id="342" r:id="rId48"/>
    <p:sldId id="343" r:id="rId49"/>
    <p:sldId id="344" r:id="rId50"/>
    <p:sldId id="346" r:id="rId51"/>
    <p:sldId id="347" r:id="rId52"/>
    <p:sldId id="348" r:id="rId53"/>
    <p:sldId id="349" r:id="rId54"/>
    <p:sldId id="354" r:id="rId55"/>
    <p:sldId id="355" r:id="rId56"/>
    <p:sldId id="356" r:id="rId57"/>
    <p:sldId id="358" r:id="rId58"/>
    <p:sldId id="357" r:id="rId59"/>
    <p:sldId id="273" r:id="rId60"/>
    <p:sldId id="336" r:id="rId61"/>
    <p:sldId id="352" r:id="rId62"/>
    <p:sldId id="350" r:id="rId63"/>
    <p:sldId id="351" r:id="rId64"/>
    <p:sldId id="274" r:id="rId65"/>
    <p:sldId id="275" r:id="rId66"/>
    <p:sldId id="276" r:id="rId6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C4AA"/>
    <a:srgbClr val="4D4D4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88099" autoAdjust="0"/>
  </p:normalViewPr>
  <p:slideViewPr>
    <p:cSldViewPr>
      <p:cViewPr>
        <p:scale>
          <a:sx n="90" d="100"/>
          <a:sy n="90" d="100"/>
        </p:scale>
        <p:origin x="-594" y="-24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paris\fq2009pp\Spatial_Econometrics\Weights\K_Nearest\Number%20of%20Neighbor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44"/>
  <c:chart>
    <c:title>
      <c:tx>
        <c:rich>
          <a:bodyPr/>
          <a:lstStyle/>
          <a:p>
            <a:pPr>
              <a:defRPr/>
            </a:pPr>
            <a:r>
              <a:rPr lang="en-US"/>
              <a:t>Number</a:t>
            </a:r>
            <a:r>
              <a:rPr lang="en-US" baseline="0"/>
              <a:t>  of Contiguous Neighbors</a:t>
            </a:r>
            <a:endParaRPr lang="en-US"/>
          </a:p>
        </c:rich>
      </c:tx>
      <c:layout>
        <c:manualLayout>
          <c:xMode val="edge"/>
          <c:yMode val="edge"/>
          <c:x val="0.21350699912510954"/>
          <c:y val="3.2407407407407454E-2"/>
        </c:manualLayout>
      </c:layout>
    </c:title>
    <c:plotArea>
      <c:layout/>
      <c:barChart>
        <c:barDir val="col"/>
        <c:grouping val="clustered"/>
        <c:ser>
          <c:idx val="0"/>
          <c:order val="0"/>
          <c:val>
            <c:numRef>
              <c:f>Frequency!$B$2:$B$15</c:f>
              <c:numCache>
                <c:formatCode>General</c:formatCode>
                <c:ptCount val="14"/>
                <c:pt idx="0">
                  <c:v>4</c:v>
                </c:pt>
                <c:pt idx="1">
                  <c:v>14</c:v>
                </c:pt>
                <c:pt idx="2">
                  <c:v>30</c:v>
                </c:pt>
                <c:pt idx="3">
                  <c:v>93</c:v>
                </c:pt>
                <c:pt idx="4">
                  <c:v>288</c:v>
                </c:pt>
                <c:pt idx="5">
                  <c:v>620</c:v>
                </c:pt>
                <c:pt idx="6" formatCode="#,##0">
                  <c:v>1047</c:v>
                </c:pt>
                <c:pt idx="7">
                  <c:v>694</c:v>
                </c:pt>
                <c:pt idx="8">
                  <c:v>222</c:v>
                </c:pt>
                <c:pt idx="9">
                  <c:v>53</c:v>
                </c:pt>
                <c:pt idx="10">
                  <c:v>10</c:v>
                </c:pt>
                <c:pt idx="11">
                  <c:v>2</c:v>
                </c:pt>
                <c:pt idx="12">
                  <c:v>1</c:v>
                </c:pt>
                <c:pt idx="13">
                  <c:v>1</c:v>
                </c:pt>
              </c:numCache>
            </c:numRef>
          </c:val>
        </c:ser>
        <c:gapWidth val="0"/>
        <c:axId val="55683328"/>
        <c:axId val="55763328"/>
      </c:barChart>
      <c:catAx>
        <c:axId val="55683328"/>
        <c:scaling>
          <c:orientation val="minMax"/>
        </c:scaling>
        <c:axPos val="b"/>
        <c:title>
          <c:tx>
            <c:rich>
              <a:bodyPr/>
              <a:lstStyle/>
              <a:p>
                <a:pPr>
                  <a:defRPr/>
                </a:pPr>
                <a:r>
                  <a:rPr lang="en-US"/>
                  <a:t>Number</a:t>
                </a:r>
                <a:r>
                  <a:rPr lang="en-US" baseline="0"/>
                  <a:t> of Neighbors</a:t>
                </a:r>
                <a:endParaRPr lang="en-US"/>
              </a:p>
            </c:rich>
          </c:tx>
          <c:layout/>
        </c:title>
        <c:majorTickMark val="none"/>
        <c:tickLblPos val="nextTo"/>
        <c:crossAx val="55763328"/>
        <c:crosses val="autoZero"/>
        <c:auto val="1"/>
        <c:lblAlgn val="ctr"/>
        <c:lblOffset val="100"/>
      </c:catAx>
      <c:valAx>
        <c:axId val="55763328"/>
        <c:scaling>
          <c:orientation val="minMax"/>
        </c:scaling>
        <c:axPos val="l"/>
        <c:title>
          <c:tx>
            <c:rich>
              <a:bodyPr/>
              <a:lstStyle/>
              <a:p>
                <a:pPr>
                  <a:defRPr/>
                </a:pPr>
                <a:r>
                  <a:rPr lang="en-US"/>
                  <a:t>Number</a:t>
                </a:r>
                <a:r>
                  <a:rPr lang="en-US" baseline="0"/>
                  <a:t> of Counties</a:t>
                </a:r>
                <a:endParaRPr lang="en-US"/>
              </a:p>
            </c:rich>
          </c:tx>
          <c:layout/>
        </c:title>
        <c:numFmt formatCode="General" sourceLinked="1"/>
        <c:tickLblPos val="nextTo"/>
        <c:crossAx val="55683328"/>
        <c:crosses val="autoZero"/>
        <c:crossBetween val="between"/>
      </c:valAx>
    </c:plotArea>
    <c:plotVisOnly val="1"/>
  </c:chart>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43918F-2DFE-47B4-BBAF-EBB7BF9DE8E7}" type="datetimeFigureOut">
              <a:rPr lang="en-US" smtClean="0"/>
              <a:pPr/>
              <a:t>11/30/2009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EFAF5B0-56E8-4F32-8DBC-22250267D38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Distance to market measure</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a:buChar char="•"/>
            </a:pPr>
            <a:r>
              <a:rPr lang="en-US" dirty="0" smtClean="0"/>
              <a:t> Personal income includes net earnings (earnings by place of work less contributions for government social insurance), rental income, personal dividend income, personal interest income, and personal current transfer receipts</a:t>
            </a:r>
          </a:p>
          <a:p>
            <a:pPr>
              <a:buFont typeface="Arial"/>
              <a:buChar char="•"/>
            </a:pPr>
            <a:r>
              <a:rPr lang="en-US" dirty="0" smtClean="0"/>
              <a:t> Per capita personal income is the personal income of residents of a given area divided by the resident population of the area, using the Census Bureau’s annual midyear population estimates</a:t>
            </a:r>
          </a:p>
          <a:p>
            <a:pPr>
              <a:buFontTx/>
              <a:buNone/>
            </a:pP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Cost of Living?</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Growth rates look low. Investigate them.</a:t>
            </a:r>
            <a:r>
              <a:rPr lang="en-US" baseline="0" dirty="0" smtClean="0"/>
              <a:t> -- PRW</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Signaling</a:t>
            </a:r>
            <a:r>
              <a:rPr lang="en-US" baseline="0" dirty="0" smtClean="0"/>
              <a:t> instead of human capital</a:t>
            </a:r>
          </a:p>
          <a:p>
            <a:pPr>
              <a:buFontTx/>
              <a:buChar char="-"/>
            </a:pPr>
            <a:r>
              <a:rPr lang="en-US" baseline="0" dirty="0" smtClean="0"/>
              <a:t>Kelly Becker, showing that when there are barriers to entering university, people pool around the high school diploma</a:t>
            </a:r>
          </a:p>
          <a:p>
            <a:pPr>
              <a:buFontTx/>
              <a:buChar char="-"/>
            </a:pPr>
            <a:r>
              <a:rPr lang="en-US" baseline="0" dirty="0" smtClean="0"/>
              <a:t>- Tyler, </a:t>
            </a:r>
            <a:r>
              <a:rPr lang="en-US" baseline="0" dirty="0" err="1" smtClean="0"/>
              <a:t>Murnane</a:t>
            </a:r>
            <a:r>
              <a:rPr lang="en-US" baseline="0" dirty="0" smtClean="0"/>
              <a:t>, and Willet (2000) showing that people with </a:t>
            </a:r>
            <a:r>
              <a:rPr lang="en-US" baseline="0" dirty="0" err="1" smtClean="0"/>
              <a:t>GEDs</a:t>
            </a:r>
            <a:r>
              <a:rPr lang="en-US" baseline="0" dirty="0" smtClean="0"/>
              <a:t> are paid the same no matter how many years it </a:t>
            </a:r>
            <a:r>
              <a:rPr lang="en-US" baseline="0" dirty="0" err="1" smtClean="0"/>
              <a:t>tok</a:t>
            </a:r>
            <a:r>
              <a:rPr lang="en-US" baseline="0" dirty="0" smtClean="0"/>
              <a:t> them to get it</a:t>
            </a:r>
          </a:p>
          <a:p>
            <a:pPr>
              <a:buFontTx/>
              <a:buChar char="-"/>
            </a:pPr>
            <a:endParaRPr lang="en-US" baseline="0" dirty="0" smtClean="0"/>
          </a:p>
          <a:p>
            <a:pPr>
              <a:buFontTx/>
              <a:buChar char="-"/>
            </a:pPr>
            <a:r>
              <a:rPr lang="en-US" baseline="0" dirty="0" err="1" smtClean="0"/>
              <a:t>percentlessthanhs</a:t>
            </a:r>
            <a:r>
              <a:rPr lang="en-US" baseline="0" dirty="0" smtClean="0"/>
              <a:t> is slightly positively correlated with </a:t>
            </a:r>
            <a:r>
              <a:rPr lang="en-US" baseline="0" dirty="0" err="1" smtClean="0"/>
              <a:t>percenthsdiploma</a:t>
            </a:r>
            <a:endParaRPr lang="en-US" baseline="0" dirty="0" smtClean="0"/>
          </a:p>
          <a:p>
            <a:pPr>
              <a:buFontTx/>
              <a:buChar char="-"/>
            </a:pPr>
            <a:r>
              <a:rPr lang="en-US" baseline="0" dirty="0" err="1" smtClean="0"/>
              <a:t>percentlessthanhs</a:t>
            </a:r>
            <a:r>
              <a:rPr lang="en-US" baseline="0" dirty="0" smtClean="0"/>
              <a:t> is very negatively correlated with </a:t>
            </a:r>
            <a:r>
              <a:rPr lang="en-US" baseline="0" dirty="0" err="1" smtClean="0"/>
              <a:t>percentmorethanhs</a:t>
            </a:r>
            <a:endParaRPr lang="en-US" baseline="0" dirty="0" smtClean="0"/>
          </a:p>
          <a:p>
            <a:pPr>
              <a:buFontTx/>
              <a:buChar char="-"/>
            </a:pPr>
            <a:r>
              <a:rPr lang="en-US" dirty="0" err="1" smtClean="0"/>
              <a:t>percenthsdiploma</a:t>
            </a:r>
            <a:r>
              <a:rPr lang="en-US" dirty="0" smtClean="0"/>
              <a:t> is very negatively correlated with </a:t>
            </a:r>
            <a:r>
              <a:rPr lang="en-US" dirty="0" err="1" smtClean="0"/>
              <a:t>percentmorethanhs</a:t>
            </a:r>
            <a:endParaRPr lang="en-US" dirty="0" smtClean="0"/>
          </a:p>
          <a:p>
            <a:pPr>
              <a:buFontTx/>
              <a:buChar char="-"/>
            </a:pPr>
            <a:r>
              <a:rPr lang="en-US" baseline="0" dirty="0" smtClean="0"/>
              <a:t> but </a:t>
            </a:r>
            <a:r>
              <a:rPr lang="en-US" baseline="0" dirty="0" err="1" smtClean="0"/>
              <a:t>percentlessthanhs</a:t>
            </a:r>
            <a:r>
              <a:rPr lang="en-US" baseline="0" dirty="0" smtClean="0"/>
              <a:t> has a positive coefficient on it—does that mean that having fewer HS graduates means you have a higher growth rate? That seems implausible.</a:t>
            </a:r>
          </a:p>
          <a:p>
            <a:pPr>
              <a:buFontTx/>
              <a:buChar char="-"/>
            </a:pPr>
            <a:r>
              <a:rPr lang="en-US" baseline="0" dirty="0" smtClean="0"/>
              <a:t> regressing </a:t>
            </a:r>
            <a:r>
              <a:rPr lang="en-US" baseline="0" dirty="0" err="1" smtClean="0"/>
              <a:t>totalpcpigrowth</a:t>
            </a:r>
            <a:r>
              <a:rPr lang="en-US" baseline="0" dirty="0" smtClean="0"/>
              <a:t> on </a:t>
            </a:r>
            <a:r>
              <a:rPr lang="en-US" baseline="0" dirty="0" err="1" smtClean="0"/>
              <a:t>percdentlessthanhs</a:t>
            </a:r>
            <a:r>
              <a:rPr lang="en-US" baseline="0" dirty="0" smtClean="0"/>
              <a:t> and </a:t>
            </a:r>
            <a:r>
              <a:rPr lang="en-US" baseline="0" dirty="0" err="1" smtClean="0"/>
              <a:t>percenthsdiploma</a:t>
            </a:r>
            <a:r>
              <a:rPr lang="en-US" baseline="0" dirty="0" smtClean="0"/>
              <a:t> has a negative coefficient on both, but it’s even more negative on </a:t>
            </a:r>
            <a:r>
              <a:rPr lang="en-US" baseline="0" dirty="0" err="1" smtClean="0"/>
              <a:t>percenthsdiploma</a:t>
            </a:r>
            <a:endParaRPr lang="en-US" baseline="0" dirty="0" smtClean="0"/>
          </a:p>
          <a:p>
            <a:pPr>
              <a:buFontTx/>
              <a:buChar char="-"/>
            </a:pPr>
            <a:endParaRPr lang="en-US" baseline="0" dirty="0" smtClean="0"/>
          </a:p>
          <a:p>
            <a:pPr>
              <a:buFontTx/>
              <a:buChar char="-"/>
            </a:pPr>
            <a:r>
              <a:rPr lang="en-US" baseline="0" dirty="0" smtClean="0"/>
              <a:t> Denominator: total population. This may have been a bad idea, because this also means we’re counting children? More children could mean more growth.</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en-US" dirty="0" smtClean="0"/>
              <a:t>Youth employment rate generally has a negative coefficient</a:t>
            </a:r>
            <a:r>
              <a:rPr lang="en-US" baseline="0" dirty="0" smtClean="0"/>
              <a:t> for growth</a:t>
            </a:r>
          </a:p>
          <a:p>
            <a:pPr>
              <a:buFontTx/>
              <a:buChar char="-"/>
            </a:pPr>
            <a:r>
              <a:rPr lang="en-US" baseline="0" dirty="0" smtClean="0"/>
              <a:t> working age employment rate has a positive coefficient</a:t>
            </a:r>
          </a:p>
          <a:p>
            <a:pPr>
              <a:buFontTx/>
              <a:buChar char="-"/>
            </a:pPr>
            <a:r>
              <a:rPr lang="en-US" baseline="0" dirty="0" smtClean="0"/>
              <a:t> check the correlation coefficients</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Negative</a:t>
            </a:r>
            <a:r>
              <a:rPr lang="en-US" baseline="0" dirty="0" smtClean="0"/>
              <a:t> relationship. Evidence of convergence.</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Proof</a:t>
            </a:r>
            <a:r>
              <a:rPr lang="en-US" baseline="0" dirty="0" smtClean="0"/>
              <a:t> of “crappy” R-squared! Delete.</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45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More highways,</a:t>
            </a:r>
            <a:r>
              <a:rPr lang="en-US" baseline="0" dirty="0" smtClean="0"/>
              <a:t> more growth.</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46</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Percentages</a:t>
            </a:r>
            <a:r>
              <a:rPr lang="en-US" baseline="0" dirty="0" smtClean="0"/>
              <a:t> sum to one. Choose which two to include. Conduct a f-test on group of variables.</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47</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48</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F-test on infrastructure variables</a:t>
            </a:r>
            <a:r>
              <a:rPr lang="en-US" baseline="0" dirty="0" smtClean="0"/>
              <a:t> to see if pair is significant. Do a correlation matrix. </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49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a:buChar char="•"/>
            </a:pPr>
            <a:r>
              <a:rPr lang="en-US" dirty="0" smtClean="0"/>
              <a:t> Key assumptions:</a:t>
            </a:r>
          </a:p>
          <a:p>
            <a:pPr lvl="1">
              <a:buFont typeface="Arial"/>
              <a:buChar char="•"/>
            </a:pPr>
            <a:r>
              <a:rPr lang="en-US" dirty="0" smtClean="0"/>
              <a:t> Capital is subject to diminishing returns</a:t>
            </a:r>
          </a:p>
          <a:p>
            <a:pPr lvl="1">
              <a:buFont typeface="Arial"/>
              <a:buChar char="•"/>
            </a:pPr>
            <a:r>
              <a:rPr lang="en-US" dirty="0" smtClean="0"/>
              <a:t> Perfect competition</a:t>
            </a:r>
          </a:p>
          <a:p>
            <a:pPr lvl="1">
              <a:buFont typeface="Arial"/>
              <a:buChar char="•"/>
            </a:pPr>
            <a:r>
              <a:rPr lang="en-US" dirty="0" smtClean="0"/>
              <a:t> An exogenously determined constant rate reflects the progress made in technology</a:t>
            </a:r>
          </a:p>
          <a:p>
            <a:pPr lvl="0"/>
            <a:r>
              <a:rPr lang="en-US" sz="1200" kern="1200" dirty="0" smtClean="0">
                <a:solidFill>
                  <a:schemeClr val="tx1"/>
                </a:solidFill>
                <a:latin typeface="+mn-lt"/>
                <a:ea typeface="+mn-ea"/>
                <a:cs typeface="+mn-cs"/>
              </a:rPr>
              <a:t>Three key factors:</a:t>
            </a:r>
          </a:p>
          <a:p>
            <a:pPr lvl="1"/>
            <a:r>
              <a:rPr lang="en-US" sz="1200" kern="1200" dirty="0" smtClean="0">
                <a:solidFill>
                  <a:schemeClr val="tx1"/>
                </a:solidFill>
                <a:latin typeface="+mn-lt"/>
                <a:ea typeface="+mn-ea"/>
                <a:cs typeface="+mn-cs"/>
              </a:rPr>
              <a:t>Capital intensities</a:t>
            </a:r>
          </a:p>
          <a:p>
            <a:pPr lvl="1"/>
            <a:r>
              <a:rPr lang="en-US" sz="1200" kern="1200" dirty="0" smtClean="0">
                <a:solidFill>
                  <a:schemeClr val="tx1"/>
                </a:solidFill>
                <a:latin typeface="+mn-lt"/>
                <a:ea typeface="+mn-ea"/>
                <a:cs typeface="+mn-cs"/>
              </a:rPr>
              <a:t>Human capital</a:t>
            </a:r>
          </a:p>
          <a:p>
            <a:pPr lvl="1"/>
            <a:r>
              <a:rPr lang="en-US" sz="1200" kern="1200" dirty="0" smtClean="0">
                <a:solidFill>
                  <a:schemeClr val="tx1"/>
                </a:solidFill>
                <a:latin typeface="+mn-lt"/>
                <a:ea typeface="+mn-ea"/>
                <a:cs typeface="+mn-cs"/>
              </a:rPr>
              <a:t>Technology (not included in the model; exogenous)</a:t>
            </a:r>
          </a:p>
          <a:p>
            <a:endParaRPr lang="en-US"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Improvements: </a:t>
            </a:r>
            <a:r>
              <a:rPr lang="en-US" sz="1200" kern="1200" dirty="0" smtClean="0">
                <a:solidFill>
                  <a:schemeClr val="tx1"/>
                </a:solidFill>
                <a:latin typeface="+mn-lt"/>
                <a:ea typeface="+mn-ea"/>
                <a:cs typeface="+mn-cs"/>
              </a:rPr>
              <a:t>Endogenous growth considered that returns to capital do not diminish because human capital entails knowledge spillovers and external benefits</a:t>
            </a:r>
          </a:p>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5</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50</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Correlated? Do a correlation matrix. Do an f-test.</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51</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52</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53</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54</a:t>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55</a:t>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56</a:t>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57</a:t>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58</a:t>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59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6</a:t>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60</a:t>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61</a:t>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62</a:t>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63</a:t>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64</a:t>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65</a:t>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66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77854F2-9261-40AB-BE74-1BBDB08FC500}" type="datetimeFigureOut">
              <a:rPr lang="en-US" smtClean="0"/>
              <a:pPr/>
              <a:t>11/30/2009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7854F2-9261-40AB-BE74-1BBDB08FC500}" type="datetimeFigureOut">
              <a:rPr lang="en-US" smtClean="0"/>
              <a:pPr/>
              <a:t>11/30/2009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7854F2-9261-40AB-BE74-1BBDB08FC500}" type="datetimeFigureOut">
              <a:rPr lang="en-US" smtClean="0"/>
              <a:pPr/>
              <a:t>11/30/2009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7854F2-9261-40AB-BE74-1BBDB08FC500}" type="datetimeFigureOut">
              <a:rPr lang="en-US" smtClean="0"/>
              <a:pPr/>
              <a:t>11/30/2009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77854F2-9261-40AB-BE74-1BBDB08FC500}" type="datetimeFigureOut">
              <a:rPr lang="en-US" smtClean="0"/>
              <a:pPr/>
              <a:t>11/30/2009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77854F2-9261-40AB-BE74-1BBDB08FC500}" type="datetimeFigureOut">
              <a:rPr lang="en-US" smtClean="0"/>
              <a:pPr/>
              <a:t>11/30/2009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77854F2-9261-40AB-BE74-1BBDB08FC500}" type="datetimeFigureOut">
              <a:rPr lang="en-US" smtClean="0"/>
              <a:pPr/>
              <a:t>11/30/2009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77854F2-9261-40AB-BE74-1BBDB08FC500}" type="datetimeFigureOut">
              <a:rPr lang="en-US" smtClean="0"/>
              <a:pPr/>
              <a:t>11/30/2009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7854F2-9261-40AB-BE74-1BBDB08FC500}" type="datetimeFigureOut">
              <a:rPr lang="en-US" smtClean="0"/>
              <a:pPr/>
              <a:t>11/30/2009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7854F2-9261-40AB-BE74-1BBDB08FC500}" type="datetimeFigureOut">
              <a:rPr lang="en-US" smtClean="0"/>
              <a:pPr/>
              <a:t>11/30/2009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7854F2-9261-40AB-BE74-1BBDB08FC500}" type="datetimeFigureOut">
              <a:rPr lang="en-US" smtClean="0"/>
              <a:pPr/>
              <a:t>11/30/2009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7854F2-9261-40AB-BE74-1BBDB08FC500}" type="datetimeFigureOut">
              <a:rPr lang="en-US" smtClean="0"/>
              <a:pPr/>
              <a:t>11/30/2009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7DC167-1AEF-4207-9D9F-1A05DBD6530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oleObject" Target="../embeddings/oleObject1.bin"/><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oleObject" Target="../embeddings/oleObject2.bin"/><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oleObject" Target="../embeddings/oleObject3.bin"/><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4.xml"/><Relationship Id="rId1" Type="http://schemas.openxmlformats.org/officeDocument/2006/relationships/slideLayout" Target="../slideLayouts/slideLayout7.xml"/><Relationship Id="rId4" Type="http://schemas.openxmlformats.org/officeDocument/2006/relationships/image" Target="../media/image6.emf"/></Relationships>
</file>

<file path=ppt/slides/_rels/slide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5.xml"/><Relationship Id="rId1" Type="http://schemas.openxmlformats.org/officeDocument/2006/relationships/slideLayout" Target="../slideLayouts/slideLayout7.xml"/><Relationship Id="rId4" Type="http://schemas.openxmlformats.org/officeDocument/2006/relationships/image" Target="../media/image7.emf"/></Relationships>
</file>

<file path=ppt/slides/_rels/slide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6.xml"/><Relationship Id="rId1" Type="http://schemas.openxmlformats.org/officeDocument/2006/relationships/slideLayout" Target="../slideLayouts/slideLayout7.xml"/><Relationship Id="rId4" Type="http://schemas.openxmlformats.org/officeDocument/2006/relationships/image" Target="../media/image8.emf"/></Relationships>
</file>

<file path=ppt/slides/_rels/slide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7.xml"/><Relationship Id="rId1" Type="http://schemas.openxmlformats.org/officeDocument/2006/relationships/slideLayout" Target="../slideLayouts/slideLayout7.xml"/><Relationship Id="rId4" Type="http://schemas.openxmlformats.org/officeDocument/2006/relationships/image" Target="../media/image9.emf"/></Relationships>
</file>

<file path=ppt/slides/_rels/slide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8.xml"/><Relationship Id="rId1" Type="http://schemas.openxmlformats.org/officeDocument/2006/relationships/slideLayout" Target="../slideLayouts/slideLayout7.xml"/><Relationship Id="rId4" Type="http://schemas.openxmlformats.org/officeDocument/2006/relationships/image" Target="../media/image10.emf"/></Relationships>
</file>

<file path=ppt/slides/_rels/slide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9.xml"/><Relationship Id="rId1" Type="http://schemas.openxmlformats.org/officeDocument/2006/relationships/slideLayout" Target="../slideLayouts/slideLayout7.xml"/><Relationship Id="rId4" Type="http://schemas.openxmlformats.org/officeDocument/2006/relationships/image" Target="../media/image11.emf"/></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0.xml"/><Relationship Id="rId1" Type="http://schemas.openxmlformats.org/officeDocument/2006/relationships/slideLayout" Target="../slideLayouts/slideLayout7.xml"/><Relationship Id="rId4" Type="http://schemas.openxmlformats.org/officeDocument/2006/relationships/image" Target="../media/image12.emf"/></Relationships>
</file>

<file path=ppt/slides/_rels/slide5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1.xml"/><Relationship Id="rId1" Type="http://schemas.openxmlformats.org/officeDocument/2006/relationships/slideLayout" Target="../slideLayouts/slideLayout7.xml"/><Relationship Id="rId4" Type="http://schemas.openxmlformats.org/officeDocument/2006/relationships/image" Target="../media/image13.emf"/></Relationships>
</file>

<file path=ppt/slides/_rels/slide5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2.xml"/><Relationship Id="rId1" Type="http://schemas.openxmlformats.org/officeDocument/2006/relationships/slideLayout" Target="../slideLayouts/slideLayout7.xml"/><Relationship Id="rId4" Type="http://schemas.openxmlformats.org/officeDocument/2006/relationships/image" Target="../media/image14.emf"/></Relationships>
</file>

<file path=ppt/slides/_rels/slide5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3.xml"/><Relationship Id="rId1" Type="http://schemas.openxmlformats.org/officeDocument/2006/relationships/slideLayout" Target="../slideLayouts/slideLayout7.xml"/><Relationship Id="rId4" Type="http://schemas.openxmlformats.org/officeDocument/2006/relationships/image" Target="../media/image15.emf"/></Relationships>
</file>

<file path=ppt/slides/_rels/slide5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4.xml"/><Relationship Id="rId1" Type="http://schemas.openxmlformats.org/officeDocument/2006/relationships/slideLayout" Target="../slideLayouts/slideLayout7.xml"/><Relationship Id="rId4" Type="http://schemas.openxmlformats.org/officeDocument/2006/relationships/image" Target="../media/image16.emf"/></Relationships>
</file>

<file path=ppt/slides/_rels/slide5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5.xml"/><Relationship Id="rId1" Type="http://schemas.openxmlformats.org/officeDocument/2006/relationships/slideLayout" Target="../slideLayouts/slideLayout7.xml"/><Relationship Id="rId4" Type="http://schemas.openxmlformats.org/officeDocument/2006/relationships/image" Target="../media/image17.emf"/></Relationships>
</file>

<file path=ppt/slides/_rels/slide5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6.xml"/><Relationship Id="rId1" Type="http://schemas.openxmlformats.org/officeDocument/2006/relationships/slideLayout" Target="../slideLayouts/slideLayout7.xml"/><Relationship Id="rId4" Type="http://schemas.openxmlformats.org/officeDocument/2006/relationships/image" Target="../media/image18.emf"/></Relationships>
</file>

<file path=ppt/slides/_rels/slide5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7.xml"/><Relationship Id="rId1" Type="http://schemas.openxmlformats.org/officeDocument/2006/relationships/slideLayout" Target="../slideLayouts/slideLayout7.xml"/><Relationship Id="rId4" Type="http://schemas.openxmlformats.org/officeDocument/2006/relationships/image" Target="../media/image19.emf"/></Relationships>
</file>

<file path=ppt/slides/_rels/slide5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8.xml"/><Relationship Id="rId1" Type="http://schemas.openxmlformats.org/officeDocument/2006/relationships/slideLayout" Target="../slideLayouts/slideLayout7.xml"/><Relationship Id="rId4" Type="http://schemas.openxmlformats.org/officeDocument/2006/relationships/image" Target="../media/image20.emf"/></Relationships>
</file>

<file path=ppt/slides/_rels/slide5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0.xml"/><Relationship Id="rId1" Type="http://schemas.openxmlformats.org/officeDocument/2006/relationships/slideLayout" Target="../slideLayouts/slideLayout7.xml"/><Relationship Id="rId4" Type="http://schemas.openxmlformats.org/officeDocument/2006/relationships/image" Target="../media/image21.gif"/></Relationships>
</file>

<file path=ppt/slides/_rels/slide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1.xml"/><Relationship Id="rId1" Type="http://schemas.openxmlformats.org/officeDocument/2006/relationships/slideLayout" Target="../slideLayouts/slideLayout7.xml"/><Relationship Id="rId4" Type="http://schemas.openxmlformats.org/officeDocument/2006/relationships/chart" Target="../charts/chart1.xml"/></Relationships>
</file>

<file path=ppt/slides/_rels/slide6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2.xml"/><Relationship Id="rId1" Type="http://schemas.openxmlformats.org/officeDocument/2006/relationships/slideLayout" Target="../slideLayouts/slideLayout7.xml"/><Relationship Id="rId4" Type="http://schemas.openxmlformats.org/officeDocument/2006/relationships/image" Target="../media/image22.emf"/></Relationships>
</file>

<file path=ppt/slides/_rels/slide6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3.xml"/><Relationship Id="rId1" Type="http://schemas.openxmlformats.org/officeDocument/2006/relationships/slideLayout" Target="../slideLayouts/slideLayout7.xml"/><Relationship Id="rId4" Type="http://schemas.openxmlformats.org/officeDocument/2006/relationships/image" Target="../media/image23.emf"/></Relationships>
</file>

<file path=ppt/slides/_rels/slide6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4.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5.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3599"/>
            <a:ext cx="7772400" cy="1981201"/>
          </a:xfrm>
        </p:spPr>
        <p:txBody>
          <a:bodyPr>
            <a:normAutofit fontScale="90000"/>
          </a:bodyPr>
          <a:lstStyle/>
          <a:p>
            <a:r>
              <a:rPr lang="en-US" dirty="0" smtClean="0"/>
              <a:t/>
            </a:r>
            <a:br>
              <a:rPr lang="en-US" dirty="0" smtClean="0"/>
            </a:br>
            <a:r>
              <a:rPr lang="en-US" dirty="0" smtClean="0"/>
              <a:t/>
            </a:r>
            <a:br>
              <a:rPr lang="en-US" dirty="0" smtClean="0"/>
            </a:br>
            <a:r>
              <a:rPr lang="en-US" sz="6700" b="1" dirty="0" smtClean="0">
                <a:solidFill>
                  <a:srgbClr val="4D4D4D"/>
                </a:solidFill>
                <a:effectLst>
                  <a:outerShdw blurRad="50800" dist="38100" dir="5400000" algn="t" rotWithShape="0">
                    <a:prstClr val="black">
                      <a:alpha val="40000"/>
                    </a:prstClr>
                  </a:outerShdw>
                </a:effectLst>
              </a:rPr>
              <a:t>Economic Growth</a:t>
            </a:r>
            <a:r>
              <a:rPr lang="en-US" b="1" dirty="0">
                <a:solidFill>
                  <a:srgbClr val="4D4D4D"/>
                </a:solidFill>
                <a:effectLst>
                  <a:outerShdw blurRad="50800" dist="38100" dir="5400000" algn="t" rotWithShape="0">
                    <a:prstClr val="black">
                      <a:alpha val="40000"/>
                    </a:prstClr>
                  </a:outerShdw>
                </a:effectLst>
              </a:rPr>
              <a:t/>
            </a:r>
            <a:br>
              <a:rPr lang="en-US" b="1" dirty="0">
                <a:solidFill>
                  <a:srgbClr val="4D4D4D"/>
                </a:solidFill>
                <a:effectLst>
                  <a:outerShdw blurRad="50800" dist="38100" dir="5400000" algn="t" rotWithShape="0">
                    <a:prstClr val="black">
                      <a:alpha val="40000"/>
                    </a:prstClr>
                  </a:outerShdw>
                </a:effectLst>
              </a:rPr>
            </a:br>
            <a:r>
              <a:rPr lang="en-US" sz="2800" b="1" dirty="0" smtClean="0">
                <a:solidFill>
                  <a:srgbClr val="4D4D4D"/>
                </a:solidFill>
                <a:effectLst>
                  <a:outerShdw blurRad="50800" dist="38100" dir="5400000" algn="t" rotWithShape="0">
                    <a:prstClr val="black">
                      <a:alpha val="40000"/>
                    </a:prstClr>
                  </a:outerShdw>
                </a:effectLst>
              </a:rPr>
              <a:t>IN THE UNITED STATES OF AMERICA </a:t>
            </a:r>
            <a:r>
              <a:rPr lang="en-US" b="1" dirty="0" smtClean="0">
                <a:solidFill>
                  <a:srgbClr val="4D4D4D"/>
                </a:solidFill>
                <a:effectLst>
                  <a:outerShdw blurRad="50800" dist="38100" dir="5400000" algn="t" rotWithShape="0">
                    <a:prstClr val="black">
                      <a:alpha val="40000"/>
                    </a:prstClr>
                  </a:outerShdw>
                </a:effectLst>
              </a:rPr>
              <a:t/>
            </a:r>
            <a:br>
              <a:rPr lang="en-US" b="1" dirty="0" smtClean="0">
                <a:solidFill>
                  <a:srgbClr val="4D4D4D"/>
                </a:solidFill>
                <a:effectLst>
                  <a:outerShdw blurRad="50800" dist="38100" dir="5400000" algn="t" rotWithShape="0">
                    <a:prstClr val="black">
                      <a:alpha val="40000"/>
                    </a:prstClr>
                  </a:outerShdw>
                </a:effectLst>
              </a:rPr>
            </a:br>
            <a:r>
              <a:rPr lang="en-US" sz="5100" b="1" dirty="0" smtClean="0">
                <a:solidFill>
                  <a:srgbClr val="4D4D4D"/>
                </a:solidFill>
                <a:effectLst>
                  <a:outerShdw blurRad="50800" dist="38100" dir="5400000" algn="t" rotWithShape="0">
                    <a:prstClr val="black">
                      <a:alpha val="40000"/>
                    </a:prstClr>
                  </a:outerShdw>
                </a:effectLst>
              </a:rPr>
              <a:t>A County-level Analysis</a:t>
            </a:r>
            <a:r>
              <a:rPr lang="en-US" dirty="0" smtClean="0"/>
              <a:t/>
            </a:r>
            <a:br>
              <a:rPr lang="en-US" dirty="0" smtClean="0"/>
            </a:br>
            <a:endParaRPr lang="en-US" dirty="0"/>
          </a:p>
        </p:txBody>
      </p:sp>
      <p:sp>
        <p:nvSpPr>
          <p:cNvPr id="11268" name="AutoShape 4" descr="https://webmail.uchicago.edu/wm/mail/genimage/image001.jpg?sessionid=-24dd08508&amp;uid=4470&amp;off=15769&amp;len=13510&amp;enc=1&amp;type=IMAGE&amp;sub=JPEG&amp;mbox=user.sohair"/>
          <p:cNvSpPr>
            <a:spLocks noChangeAspect="1" noChangeArrowheads="1"/>
          </p:cNvSpPr>
          <p:nvPr/>
        </p:nvSpPr>
        <p:spPr bwMode="auto">
          <a:xfrm>
            <a:off x="34925" y="-76200"/>
            <a:ext cx="5715000" cy="9239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1270" name="AutoShape 6" descr="https://webmail.uchicago.edu/wm/mail/genimage/image001.jpg?sessionid=-24dd08508&amp;uid=4470&amp;off=15769&amp;len=13510&amp;enc=1&amp;type=IMAGE&amp;sub=JPEG&amp;mbox=user.sohair"/>
          <p:cNvSpPr>
            <a:spLocks noChangeAspect="1" noChangeArrowheads="1"/>
          </p:cNvSpPr>
          <p:nvPr/>
        </p:nvSpPr>
        <p:spPr bwMode="auto">
          <a:xfrm>
            <a:off x="34925" y="-76200"/>
            <a:ext cx="5715000" cy="9239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1272" name="AutoShape 8" descr="https://webmail.uchicago.edu/wm/mail/genimage/image001.jpg?sessionid=-24dd08508&amp;uid=4470&amp;off=15769&amp;len=13510&amp;enc=1&amp;type=IMAGE&amp;sub=JPEG&amp;mbox=user.sohair"/>
          <p:cNvSpPr>
            <a:spLocks noChangeAspect="1" noChangeArrowheads="1"/>
          </p:cNvSpPr>
          <p:nvPr/>
        </p:nvSpPr>
        <p:spPr bwMode="auto">
          <a:xfrm>
            <a:off x="34925" y="-76200"/>
            <a:ext cx="5715000" cy="9239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8" name="Picture 14" descr="HSlogo_202_pc"/>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914400" y="609600"/>
            <a:ext cx="7178460" cy="1066800"/>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990600" y="5029200"/>
            <a:ext cx="7315200" cy="1200329"/>
          </a:xfrm>
          <a:prstGeom prst="rect">
            <a:avLst/>
          </a:prstGeom>
          <a:noFill/>
        </p:spPr>
        <p:txBody>
          <a:bodyPr wrap="square" rtlCol="0">
            <a:spAutoFit/>
            <a:scene3d>
              <a:camera prst="orthographicFront"/>
              <a:lightRig rig="threePt" dir="t"/>
            </a:scene3d>
            <a:sp3d extrusionH="57150">
              <a:bevelT w="69850" h="69850" prst="divot"/>
            </a:sp3d>
          </a:bodyPr>
          <a:lstStyle/>
          <a:p>
            <a:pPr algn="ctr"/>
            <a:r>
              <a:rPr lang="en-US" b="1" dirty="0" smtClean="0">
                <a:ln w="10541" cmpd="sng">
                  <a:solidFill>
                    <a:srgbClr val="7D7D7D">
                      <a:tint val="100000"/>
                      <a:shade val="100000"/>
                      <a:satMod val="110000"/>
                    </a:srgbClr>
                  </a:solidFill>
                  <a:prstDash val="solid"/>
                </a:ln>
                <a:solidFill>
                  <a:schemeClr val="accent2">
                    <a:lumMod val="50000"/>
                  </a:schemeClr>
                </a:solidFill>
              </a:rPr>
              <a:t>April Harris</a:t>
            </a:r>
          </a:p>
          <a:p>
            <a:pPr algn="ctr"/>
            <a:r>
              <a:rPr lang="en-US" b="1" dirty="0" err="1" smtClean="0">
                <a:ln w="10541" cmpd="sng">
                  <a:solidFill>
                    <a:srgbClr val="7D7D7D">
                      <a:tint val="100000"/>
                      <a:shade val="100000"/>
                      <a:satMod val="110000"/>
                    </a:srgbClr>
                  </a:solidFill>
                  <a:prstDash val="solid"/>
                </a:ln>
                <a:solidFill>
                  <a:schemeClr val="accent2">
                    <a:lumMod val="50000"/>
                  </a:schemeClr>
                </a:solidFill>
              </a:rPr>
              <a:t>Elana</a:t>
            </a:r>
            <a:r>
              <a:rPr lang="en-US" b="1" dirty="0" smtClean="0">
                <a:ln w="10541" cmpd="sng">
                  <a:solidFill>
                    <a:srgbClr val="7D7D7D">
                      <a:tint val="100000"/>
                      <a:shade val="100000"/>
                      <a:satMod val="110000"/>
                    </a:srgbClr>
                  </a:solidFill>
                  <a:prstDash val="solid"/>
                </a:ln>
                <a:solidFill>
                  <a:schemeClr val="accent2">
                    <a:lumMod val="50000"/>
                  </a:schemeClr>
                </a:solidFill>
              </a:rPr>
              <a:t> Kaufman</a:t>
            </a:r>
          </a:p>
          <a:p>
            <a:pPr algn="ctr"/>
            <a:r>
              <a:rPr lang="en-US" b="1" dirty="0" err="1" smtClean="0">
                <a:ln w="10541" cmpd="sng">
                  <a:solidFill>
                    <a:srgbClr val="7D7D7D">
                      <a:tint val="100000"/>
                      <a:shade val="100000"/>
                      <a:satMod val="110000"/>
                    </a:srgbClr>
                  </a:solidFill>
                  <a:prstDash val="solid"/>
                </a:ln>
                <a:solidFill>
                  <a:schemeClr val="accent2">
                    <a:lumMod val="50000"/>
                  </a:schemeClr>
                </a:solidFill>
              </a:rPr>
              <a:t>Sohair</a:t>
            </a:r>
            <a:r>
              <a:rPr lang="en-US" b="1" dirty="0" smtClean="0">
                <a:ln w="10541" cmpd="sng">
                  <a:solidFill>
                    <a:srgbClr val="7D7D7D">
                      <a:tint val="100000"/>
                      <a:shade val="100000"/>
                      <a:satMod val="110000"/>
                    </a:srgbClr>
                  </a:solidFill>
                  <a:prstDash val="solid"/>
                </a:ln>
                <a:solidFill>
                  <a:schemeClr val="accent2">
                    <a:lumMod val="50000"/>
                  </a:schemeClr>
                </a:solidFill>
              </a:rPr>
              <a:t> Omar</a:t>
            </a:r>
          </a:p>
          <a:p>
            <a:pPr algn="ctr"/>
            <a:r>
              <a:rPr lang="en-US" b="1" dirty="0" smtClean="0">
                <a:ln w="10541" cmpd="sng">
                  <a:solidFill>
                    <a:srgbClr val="7D7D7D">
                      <a:tint val="100000"/>
                      <a:shade val="100000"/>
                      <a:satMod val="110000"/>
                    </a:srgbClr>
                  </a:solidFill>
                  <a:prstDash val="solid"/>
                </a:ln>
                <a:solidFill>
                  <a:schemeClr val="accent2">
                    <a:lumMod val="50000"/>
                  </a:schemeClr>
                </a:solidFill>
              </a:rPr>
              <a:t>Elizabeth Pearson</a:t>
            </a:r>
            <a:endParaRPr lang="en-US" b="1" dirty="0">
              <a:ln w="10541" cmpd="sng">
                <a:solidFill>
                  <a:srgbClr val="7D7D7D">
                    <a:tint val="100000"/>
                    <a:shade val="100000"/>
                    <a:satMod val="110000"/>
                  </a:srgbClr>
                </a:solidFill>
                <a:prstDash val="solid"/>
              </a:ln>
              <a:solidFill>
                <a:schemeClr val="accent2">
                  <a:lumMod val="50000"/>
                </a:schemeClr>
              </a:solidFill>
            </a:endParaRPr>
          </a:p>
        </p:txBody>
      </p:sp>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New Economic Geography</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What does NEG seek to answer?</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Why and when does manufacturing become concentrated in a few regions, leaving others relatively undeveloped? </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In order to realize scale economies while minimizing transport costs, manufacturing firms tend to locate in the region with larger demand, but the location of demand itself depends on the distribution of manufacturing. Emergence of a core-periphery pattern depends on transportation costs, economies of scale, and the share of manufacturing in national income.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New Economic Geography</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How does NEG theory answers these questions?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Through a model of geographical concentration of manufacturing based on the interaction of </a:t>
            </a:r>
            <a:r>
              <a:rPr kumimoji="0" lang="en-US" b="0" i="0" u="none" strike="noStrike" kern="1200" cap="none" spc="0" normalizeH="0" baseline="0" noProof="0" dirty="0" smtClean="0">
                <a:ln>
                  <a:noFill/>
                </a:ln>
                <a:solidFill>
                  <a:srgbClr val="FF0000"/>
                </a:solidFill>
                <a:effectLst/>
                <a:uLnTx/>
                <a:uFillTx/>
                <a:latin typeface="+mn-lt"/>
                <a:ea typeface="+mn-ea"/>
                <a:cs typeface="+mn-cs"/>
              </a:rPr>
              <a:t>economies of scale </a:t>
            </a:r>
            <a:r>
              <a:rPr kumimoji="0" lang="en-US" b="0" i="0" u="none" strike="noStrike" kern="1200" cap="none" spc="0" normalizeH="0" baseline="0" noProof="0" dirty="0" smtClean="0">
                <a:ln>
                  <a:noFill/>
                </a:ln>
                <a:solidFill>
                  <a:schemeClr val="tx1"/>
                </a:solidFill>
                <a:effectLst/>
                <a:uLnTx/>
                <a:uFillTx/>
                <a:latin typeface="+mn-lt"/>
                <a:ea typeface="+mn-ea"/>
                <a:cs typeface="+mn-cs"/>
              </a:rPr>
              <a:t>with </a:t>
            </a:r>
            <a:r>
              <a:rPr kumimoji="0" lang="en-US" b="0" i="0" u="none" strike="noStrike" kern="1200" cap="none" spc="0" normalizeH="0" baseline="0" noProof="0" dirty="0" smtClean="0">
                <a:ln>
                  <a:noFill/>
                </a:ln>
                <a:solidFill>
                  <a:srgbClr val="FF0000"/>
                </a:solidFill>
                <a:effectLst/>
                <a:uLnTx/>
                <a:uFillTx/>
                <a:latin typeface="+mn-lt"/>
                <a:ea typeface="+mn-ea"/>
                <a:cs typeface="+mn-cs"/>
              </a:rPr>
              <a:t>transportation costs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Concentration of manufacturing in one location need not always happen and that whether it does depends in an interesting way on a few key parameters  </a:t>
            </a: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New Economic Geography</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General Model:</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Two industrial sectors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Agriculture and manufacturing; agriculture fixed while manufacturing is mobile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rgbClr val="FF0000"/>
                </a:solidFill>
                <a:effectLst/>
                <a:uLnTx/>
                <a:uFillTx/>
                <a:latin typeface="+mn-lt"/>
                <a:ea typeface="+mn-ea"/>
                <a:cs typeface="+mn-cs"/>
              </a:rPr>
              <a:t>Transport costs</a:t>
            </a:r>
            <a:r>
              <a:rPr kumimoji="0" lang="en-US" b="0" i="0" u="none" strike="noStrike" kern="1200" cap="none" spc="0" normalizeH="0" baseline="0" noProof="0" dirty="0" smtClean="0">
                <a:ln>
                  <a:noFill/>
                </a:ln>
                <a:solidFill>
                  <a:schemeClr val="tx1"/>
                </a:solidFill>
                <a:effectLst/>
                <a:uLnTx/>
                <a:uFillTx/>
                <a:latin typeface="+mn-lt"/>
                <a:ea typeface="+mn-ea"/>
                <a:cs typeface="+mn-cs"/>
              </a:rPr>
              <a:t>:</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low </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benefits manufacturing to aggregate</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High</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does not benefit manufacturing to aggregate</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Technology (specifically transportation technology) lowers transport costs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There exists tipping point between high and low transport costs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New Economic Geography</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What is the tipping point?</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Low transport costs and external economies of scale increase the income of the core (urban) region relative to its periphery.</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Agglomeration raises wages in the core region relative to the periphery.</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If costs fall far enough (wages increase enough), the wage differential will induce firms to relocate back to peripheral regions.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New Economic Geography</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1"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If one region has right mix of key factors before - even just slightly before - another similar region, the leading region takes off and the other may not grow.</a:t>
            </a:r>
            <a:br>
              <a:rPr kumimoji="0" lang="en-US" b="0" i="0" u="none" strike="noStrike" kern="1200" cap="none" spc="0" normalizeH="0" baseline="0" noProof="0" dirty="0" smtClean="0">
                <a:ln>
                  <a:noFill/>
                </a:ln>
                <a:solidFill>
                  <a:schemeClr val="tx1"/>
                </a:solidFill>
                <a:effectLst/>
                <a:uLnTx/>
                <a:uFillTx/>
                <a:latin typeface="+mn-lt"/>
                <a:ea typeface="+mn-ea"/>
                <a:cs typeface="+mn-cs"/>
              </a:rPr>
            </a:b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1"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Thus despite early similarity regions can become quite different.</a:t>
            </a:r>
            <a:br>
              <a:rPr kumimoji="0" lang="en-US" b="0" i="0" u="none" strike="noStrike" kern="1200" cap="none" spc="0" normalizeH="0" baseline="0" noProof="0" dirty="0" smtClean="0">
                <a:ln>
                  <a:noFill/>
                </a:ln>
                <a:solidFill>
                  <a:schemeClr val="tx1"/>
                </a:solidFill>
                <a:effectLst/>
                <a:uLnTx/>
                <a:uFillTx/>
                <a:latin typeface="+mn-lt"/>
                <a:ea typeface="+mn-ea"/>
                <a:cs typeface="+mn-cs"/>
              </a:rPr>
            </a:b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1"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Key factors are:</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transport costs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proportion of economy in manufacturing</a:t>
            </a:r>
            <a:br>
              <a:rPr kumimoji="0" lang="en-US" b="0" i="0" u="none" strike="noStrike" kern="1200" cap="none" spc="0" normalizeH="0" baseline="0" noProof="0" dirty="0" smtClean="0">
                <a:ln>
                  <a:noFill/>
                </a:ln>
                <a:solidFill>
                  <a:schemeClr val="tx1"/>
                </a:solidFill>
                <a:effectLst/>
                <a:uLnTx/>
                <a:uFillTx/>
                <a:latin typeface="+mn-lt"/>
                <a:ea typeface="+mn-ea"/>
                <a:cs typeface="+mn-cs"/>
              </a:rPr>
            </a:br>
            <a:r>
              <a:rPr kumimoji="0" lang="en-US" b="0" i="0" u="none" strike="noStrike" kern="1200" cap="none" spc="0" normalizeH="0" baseline="0" noProof="0" dirty="0" smtClean="0">
                <a:ln>
                  <a:noFill/>
                </a:ln>
                <a:solidFill>
                  <a:schemeClr val="tx1"/>
                </a:solidFill>
                <a:effectLst/>
                <a:uLnTx/>
                <a:uFillTx/>
                <a:latin typeface="+mn-lt"/>
                <a:ea typeface="+mn-ea"/>
                <a:cs typeface="+mn-cs"/>
              </a:rPr>
              <a:t>(affects ability to take advantage of economies of scale)</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population</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New Economic Geography</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Basis for regional divergence:</a:t>
            </a:r>
            <a:br>
              <a:rPr kumimoji="0" lang="en-US" b="0" i="0" u="none" strike="noStrike" kern="1200" cap="none" spc="0" normalizeH="0" baseline="0" noProof="0" dirty="0" smtClean="0">
                <a:ln>
                  <a:noFill/>
                </a:ln>
                <a:solidFill>
                  <a:schemeClr val="tx1"/>
                </a:solidFill>
                <a:effectLst/>
                <a:uLnTx/>
                <a:uFillTx/>
                <a:latin typeface="+mn-lt"/>
                <a:ea typeface="+mn-ea"/>
                <a:cs typeface="+mn-cs"/>
              </a:rPr>
            </a:b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1</a:t>
            </a:r>
            <a:r>
              <a:rPr kumimoji="0" lang="en-US" b="0" i="0" u="none" strike="noStrike" kern="1200" cap="none" spc="0" normalizeH="0" baseline="30000" noProof="0" dirty="0" smtClean="0">
                <a:ln>
                  <a:noFill/>
                </a:ln>
                <a:solidFill>
                  <a:schemeClr val="tx1"/>
                </a:solidFill>
                <a:effectLst/>
                <a:uLnTx/>
                <a:uFillTx/>
                <a:latin typeface="+mn-lt"/>
                <a:ea typeface="+mn-ea"/>
                <a:cs typeface="+mn-cs"/>
              </a:rPr>
              <a:t>st</a:t>
            </a:r>
            <a:r>
              <a:rPr kumimoji="0" lang="en-US" b="0" i="0" u="none" strike="noStrike" kern="1200" cap="none" spc="0" normalizeH="0" baseline="0" noProof="0" dirty="0" smtClean="0">
                <a:ln>
                  <a:noFill/>
                </a:ln>
                <a:solidFill>
                  <a:schemeClr val="tx1"/>
                </a:solidFill>
                <a:effectLst/>
                <a:uLnTx/>
                <a:uFillTx/>
                <a:latin typeface="+mn-lt"/>
                <a:ea typeface="+mn-ea"/>
                <a:cs typeface="+mn-cs"/>
              </a:rPr>
              <a:t> - the concentration of several firms in a single location offers a pooled market for workers with industry-specific skills, ensuring both a lower probability of unemployment and a lower probability of labor shortage.</a:t>
            </a:r>
            <a:br>
              <a:rPr kumimoji="0" lang="en-US" b="0" i="0" u="none" strike="noStrike" kern="1200" cap="none" spc="0" normalizeH="0" baseline="0" noProof="0" dirty="0" smtClean="0">
                <a:ln>
                  <a:noFill/>
                </a:ln>
                <a:solidFill>
                  <a:schemeClr val="tx1"/>
                </a:solidFill>
                <a:effectLst/>
                <a:uLnTx/>
                <a:uFillTx/>
                <a:latin typeface="+mn-lt"/>
                <a:ea typeface="+mn-ea"/>
                <a:cs typeface="+mn-cs"/>
              </a:rPr>
            </a:b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2</a:t>
            </a:r>
            <a:r>
              <a:rPr kumimoji="0" lang="en-US" b="0" i="0" u="none" strike="noStrike" kern="1200" cap="none" spc="0" normalizeH="0" baseline="30000" noProof="0" dirty="0" smtClean="0">
                <a:ln>
                  <a:noFill/>
                </a:ln>
                <a:solidFill>
                  <a:schemeClr val="tx1"/>
                </a:solidFill>
                <a:effectLst/>
                <a:uLnTx/>
                <a:uFillTx/>
                <a:latin typeface="+mn-lt"/>
                <a:ea typeface="+mn-ea"/>
                <a:cs typeface="+mn-cs"/>
              </a:rPr>
              <a:t>nd</a:t>
            </a:r>
            <a:r>
              <a:rPr kumimoji="0" lang="en-US" b="0" i="0" u="none" strike="noStrike" kern="1200" cap="none" spc="0" normalizeH="0" baseline="0" noProof="0" dirty="0" smtClean="0">
                <a:ln>
                  <a:noFill/>
                </a:ln>
                <a:solidFill>
                  <a:schemeClr val="tx1"/>
                </a:solidFill>
                <a:effectLst/>
                <a:uLnTx/>
                <a:uFillTx/>
                <a:latin typeface="+mn-lt"/>
                <a:ea typeface="+mn-ea"/>
                <a:cs typeface="+mn-cs"/>
              </a:rPr>
              <a:t> - localized industries can support the production of </a:t>
            </a:r>
            <a:r>
              <a:rPr kumimoji="0" lang="en-US" b="0" i="0" u="none" strike="noStrike" kern="1200" cap="none" spc="0" normalizeH="0" baseline="0" noProof="0" dirty="0" err="1" smtClean="0">
                <a:ln>
                  <a:noFill/>
                </a:ln>
                <a:solidFill>
                  <a:schemeClr val="tx1"/>
                </a:solidFill>
                <a:effectLst/>
                <a:uLnTx/>
                <a:uFillTx/>
                <a:latin typeface="+mn-lt"/>
                <a:ea typeface="+mn-ea"/>
                <a:cs typeface="+mn-cs"/>
              </a:rPr>
              <a:t>nontradable</a:t>
            </a:r>
            <a:r>
              <a:rPr kumimoji="0" lang="en-US" b="0" i="0" u="none" strike="noStrike" kern="1200" cap="none" spc="0" normalizeH="0" baseline="0" noProof="0" dirty="0" smtClean="0">
                <a:ln>
                  <a:noFill/>
                </a:ln>
                <a:solidFill>
                  <a:schemeClr val="tx1"/>
                </a:solidFill>
                <a:effectLst/>
                <a:uLnTx/>
                <a:uFillTx/>
                <a:latin typeface="+mn-lt"/>
                <a:ea typeface="+mn-ea"/>
                <a:cs typeface="+mn-cs"/>
              </a:rPr>
              <a:t> specialized inputs.</a:t>
            </a:r>
            <a:br>
              <a:rPr kumimoji="0" lang="en-US" b="0" i="0" u="none" strike="noStrike" kern="1200" cap="none" spc="0" normalizeH="0" baseline="0" noProof="0" dirty="0" smtClean="0">
                <a:ln>
                  <a:noFill/>
                </a:ln>
                <a:solidFill>
                  <a:schemeClr val="tx1"/>
                </a:solidFill>
                <a:effectLst/>
                <a:uLnTx/>
                <a:uFillTx/>
                <a:latin typeface="+mn-lt"/>
                <a:ea typeface="+mn-ea"/>
                <a:cs typeface="+mn-cs"/>
              </a:rPr>
            </a:b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3</a:t>
            </a:r>
            <a:r>
              <a:rPr kumimoji="0" lang="en-US" b="0" i="0" u="none" strike="noStrike" kern="1200" cap="none" spc="0" normalizeH="0" baseline="30000" noProof="0" dirty="0" smtClean="0">
                <a:ln>
                  <a:noFill/>
                </a:ln>
                <a:solidFill>
                  <a:schemeClr val="tx1"/>
                </a:solidFill>
                <a:effectLst/>
                <a:uLnTx/>
                <a:uFillTx/>
                <a:latin typeface="+mn-lt"/>
                <a:ea typeface="+mn-ea"/>
                <a:cs typeface="+mn-cs"/>
              </a:rPr>
              <a:t>rd</a:t>
            </a:r>
            <a:r>
              <a:rPr kumimoji="0" lang="en-US" b="0" i="0" u="none" strike="noStrike" kern="1200" cap="none" spc="0" normalizeH="0" baseline="0" noProof="0" dirty="0" smtClean="0">
                <a:ln>
                  <a:noFill/>
                </a:ln>
                <a:solidFill>
                  <a:schemeClr val="tx1"/>
                </a:solidFill>
                <a:effectLst/>
                <a:uLnTx/>
                <a:uFillTx/>
                <a:latin typeface="+mn-lt"/>
                <a:ea typeface="+mn-ea"/>
                <a:cs typeface="+mn-cs"/>
              </a:rPr>
              <a:t> - informational spillovers can give clustered firms a better production function than isolated producers. </a:t>
            </a: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New Economic Geography</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Re-statement of general model:</a:t>
            </a:r>
            <a:br>
              <a:rPr kumimoji="0" lang="en-US" b="0" i="0" u="none" strike="noStrike" kern="1200" cap="none" spc="0" normalizeH="0" baseline="0" noProof="0" dirty="0" smtClean="0">
                <a:ln>
                  <a:noFill/>
                </a:ln>
                <a:solidFill>
                  <a:schemeClr val="tx1"/>
                </a:solidFill>
                <a:effectLst/>
                <a:uLnTx/>
                <a:uFillTx/>
                <a:latin typeface="+mn-lt"/>
                <a:ea typeface="+mn-ea"/>
                <a:cs typeface="+mn-cs"/>
              </a:rPr>
            </a:b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Agricultural production is characterized both by constant returns to scale and by intensive use of immobile land. The geographical distribution of this production will therefore be determined largely by the exogenous distribution of suitable land.</a:t>
            </a:r>
            <a:br>
              <a:rPr kumimoji="0" lang="en-US" b="0" i="0" u="none" strike="noStrike" kern="1200" cap="none" spc="0" normalizeH="0" baseline="0" noProof="0" dirty="0" smtClean="0">
                <a:ln>
                  <a:noFill/>
                </a:ln>
                <a:solidFill>
                  <a:schemeClr val="tx1"/>
                </a:solidFill>
                <a:effectLst/>
                <a:uLnTx/>
                <a:uFillTx/>
                <a:latin typeface="+mn-lt"/>
                <a:ea typeface="+mn-ea"/>
                <a:cs typeface="+mn-cs"/>
              </a:rPr>
            </a:b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Manufacturing is characterized by increasing returns to scale and modest use of land.</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New Economic Geography</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Re-statement of general model: (cont’d)</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Because of economies of scale, production of each manufactured good will take place at only a limited number of sites. </a:t>
            </a:r>
            <a:br>
              <a:rPr kumimoji="0" lang="en-US" b="0" i="0" u="none" strike="noStrike" kern="1200" cap="none" spc="0" normalizeH="0" baseline="0" noProof="0" dirty="0" smtClean="0">
                <a:ln>
                  <a:noFill/>
                </a:ln>
                <a:solidFill>
                  <a:schemeClr val="tx1"/>
                </a:solidFill>
                <a:effectLst/>
                <a:uLnTx/>
                <a:uFillTx/>
                <a:latin typeface="+mn-lt"/>
                <a:ea typeface="+mn-ea"/>
                <a:cs typeface="+mn-cs"/>
              </a:rPr>
            </a:b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Other things equal, the preferred sites will be those with relatively </a:t>
            </a:r>
            <a:r>
              <a:rPr kumimoji="0" lang="en-US" b="0" i="0" u="sng" strike="noStrike" kern="1200" cap="none" spc="0" normalizeH="0" baseline="0" noProof="0" dirty="0" smtClean="0">
                <a:ln>
                  <a:noFill/>
                </a:ln>
                <a:solidFill>
                  <a:schemeClr val="tx1"/>
                </a:solidFill>
                <a:effectLst/>
                <a:uLnTx/>
                <a:uFillTx/>
                <a:latin typeface="+mn-lt"/>
                <a:ea typeface="+mn-ea"/>
                <a:cs typeface="+mn-cs"/>
              </a:rPr>
              <a:t>large nearby demand</a:t>
            </a:r>
            <a:r>
              <a:rPr kumimoji="0" lang="en-US" b="0" i="0" u="none" strike="noStrike" kern="1200" cap="none" spc="0" normalizeH="0" baseline="0" noProof="0" dirty="0" smtClean="0">
                <a:ln>
                  <a:noFill/>
                </a:ln>
                <a:solidFill>
                  <a:schemeClr val="tx1"/>
                </a:solidFill>
                <a:effectLst/>
                <a:uLnTx/>
                <a:uFillTx/>
                <a:latin typeface="+mn-lt"/>
                <a:ea typeface="+mn-ea"/>
                <a:cs typeface="+mn-cs"/>
              </a:rPr>
              <a:t>, since producing near one's main market </a:t>
            </a:r>
            <a:r>
              <a:rPr kumimoji="0" lang="en-US" b="0" i="0" u="sng" strike="noStrike" kern="1200" cap="none" spc="0" normalizeH="0" baseline="0" noProof="0" dirty="0" smtClean="0">
                <a:ln>
                  <a:noFill/>
                </a:ln>
                <a:solidFill>
                  <a:schemeClr val="tx1"/>
                </a:solidFill>
                <a:effectLst/>
                <a:uLnTx/>
                <a:uFillTx/>
                <a:latin typeface="+mn-lt"/>
                <a:ea typeface="+mn-ea"/>
                <a:cs typeface="+mn-cs"/>
              </a:rPr>
              <a:t>minimizes transportation costs</a:t>
            </a:r>
            <a:r>
              <a:rPr kumimoji="0" lang="en-US" b="0" i="0" u="none" strike="noStrike" kern="1200" cap="none" spc="0" normalizeH="0" baseline="0" noProof="0" dirty="0" smtClean="0">
                <a:ln>
                  <a:noFill/>
                </a:ln>
                <a:solidFill>
                  <a:schemeClr val="tx1"/>
                </a:solidFill>
                <a:effectLst/>
                <a:uLnTx/>
                <a:uFillTx/>
                <a:latin typeface="+mn-lt"/>
                <a:ea typeface="+mn-ea"/>
                <a:cs typeface="+mn-cs"/>
              </a:rPr>
              <a:t>. Other locations will then be served from these centrally located sites.</a:t>
            </a:r>
            <a:br>
              <a:rPr kumimoji="0" lang="en-US" b="0" i="0" u="none" strike="noStrike" kern="1200" cap="none" spc="0" normalizeH="0" baseline="0" noProof="0" dirty="0" smtClean="0">
                <a:ln>
                  <a:noFill/>
                </a:ln>
                <a:solidFill>
                  <a:schemeClr val="tx1"/>
                </a:solidFill>
                <a:effectLst/>
                <a:uLnTx/>
                <a:uFillTx/>
                <a:latin typeface="+mn-lt"/>
                <a:ea typeface="+mn-ea"/>
                <a:cs typeface="+mn-cs"/>
              </a:rPr>
            </a:b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New Economic Geography</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Re-statement of general model: (cont’d)</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b="0" i="0" u="none" strike="noStrike" kern="1200" cap="none" spc="0" normalizeH="0" baseline="0" noProof="0" dirty="0" smtClean="0">
                <a:ln>
                  <a:noFill/>
                </a:ln>
                <a:solidFill>
                  <a:schemeClr val="tx1"/>
                </a:solidFill>
                <a:effectLst/>
                <a:uLnTx/>
                <a:uFillTx/>
                <a:latin typeface="+mn-lt"/>
                <a:ea typeface="+mn-ea"/>
                <a:cs typeface="+mn-cs"/>
              </a:rPr>
              <a:t>As transportation costs decrease and economies of scale are present, a region with a relatively large non-rural population (or larger initial production) will be an attractive place to produce because of the </a:t>
            </a:r>
            <a:r>
              <a:rPr kumimoji="0" lang="en-GB" b="0" i="0" u="sng" strike="noStrike" kern="1200" cap="none" spc="0" normalizeH="0" baseline="0" noProof="0" dirty="0" smtClean="0">
                <a:ln>
                  <a:noFill/>
                </a:ln>
                <a:solidFill>
                  <a:schemeClr val="tx1"/>
                </a:solidFill>
                <a:effectLst/>
                <a:uLnTx/>
                <a:uFillTx/>
                <a:latin typeface="+mn-lt"/>
                <a:ea typeface="+mn-ea"/>
                <a:cs typeface="+mn-cs"/>
              </a:rPr>
              <a:t>large local market</a:t>
            </a:r>
            <a:r>
              <a:rPr kumimoji="0" lang="en-GB" b="0" i="0" u="none" strike="noStrike" kern="1200" cap="none" spc="0" normalizeH="0" baseline="0" noProof="0" dirty="0" smtClean="0">
                <a:ln>
                  <a:noFill/>
                </a:ln>
                <a:solidFill>
                  <a:schemeClr val="tx1"/>
                </a:solidFill>
                <a:effectLst/>
                <a:uLnTx/>
                <a:uFillTx/>
                <a:latin typeface="+mn-lt"/>
                <a:ea typeface="+mn-ea"/>
                <a:cs typeface="+mn-cs"/>
              </a:rPr>
              <a:t> and because of the </a:t>
            </a:r>
            <a:r>
              <a:rPr kumimoji="0" lang="en-GB" b="0" i="0" u="sng" strike="noStrike" kern="1200" cap="none" spc="0" normalizeH="0" baseline="0" noProof="0" dirty="0" smtClean="0">
                <a:ln>
                  <a:noFill/>
                </a:ln>
                <a:solidFill>
                  <a:schemeClr val="tx1"/>
                </a:solidFill>
                <a:effectLst/>
                <a:uLnTx/>
                <a:uFillTx/>
                <a:latin typeface="+mn-lt"/>
                <a:ea typeface="+mn-ea"/>
                <a:cs typeface="+mn-cs"/>
              </a:rPr>
              <a:t>availability of goods and services produced there.</a:t>
            </a:r>
            <a:br>
              <a:rPr kumimoji="0" lang="en-GB" b="0" i="0" u="sng" strike="noStrike" kern="1200" cap="none" spc="0" normalizeH="0" baseline="0" noProof="0" dirty="0" smtClean="0">
                <a:ln>
                  <a:noFill/>
                </a:ln>
                <a:solidFill>
                  <a:schemeClr val="tx1"/>
                </a:solidFill>
                <a:effectLst/>
                <a:uLnTx/>
                <a:uFillTx/>
                <a:latin typeface="+mn-lt"/>
                <a:ea typeface="+mn-ea"/>
                <a:cs typeface="+mn-cs"/>
              </a:rPr>
            </a:br>
            <a:endParaRPr kumimoji="0" lang="en-GB" b="0" i="0" u="sng"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b="0" i="0" u="none" strike="noStrike" kern="1200" cap="none" spc="0" normalizeH="0" baseline="0" noProof="0" dirty="0" smtClean="0">
                <a:ln>
                  <a:noFill/>
                </a:ln>
                <a:solidFill>
                  <a:schemeClr val="tx1"/>
                </a:solidFill>
                <a:effectLst/>
                <a:uLnTx/>
                <a:uFillTx/>
                <a:latin typeface="+mn-lt"/>
                <a:ea typeface="+mn-ea"/>
                <a:cs typeface="+mn-cs"/>
              </a:rPr>
              <a:t>This will allow the larger initial region to grow while the smaller initial region does not - or does so to a lesser degree and at a slower rate.</a:t>
            </a: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New Economic Geography</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How does NEG relate to this research?</a:t>
            </a:r>
            <a:br>
              <a:rPr kumimoji="0" lang="en-US" b="0" i="0" u="none" strike="noStrike" kern="1200" cap="none" spc="0" normalizeH="0" baseline="0" noProof="0" dirty="0" smtClean="0">
                <a:ln>
                  <a:noFill/>
                </a:ln>
                <a:solidFill>
                  <a:schemeClr val="tx1"/>
                </a:solidFill>
                <a:effectLst/>
                <a:uLnTx/>
                <a:uFillTx/>
                <a:latin typeface="+mn-lt"/>
                <a:ea typeface="+mn-ea"/>
                <a:cs typeface="+mn-cs"/>
              </a:rPr>
            </a:b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NEG seeks to explain concentration and dispersion of economic activity</a:t>
            </a:r>
            <a:br>
              <a:rPr kumimoji="0" lang="en-US" b="0" i="0" u="none" strike="noStrike" kern="1200" cap="none" spc="0" normalizeH="0" baseline="0" noProof="0" dirty="0" smtClean="0">
                <a:ln>
                  <a:noFill/>
                </a:ln>
                <a:solidFill>
                  <a:schemeClr val="tx1"/>
                </a:solidFill>
                <a:effectLst/>
                <a:uLnTx/>
                <a:uFillTx/>
                <a:latin typeface="+mn-lt"/>
                <a:ea typeface="+mn-ea"/>
                <a:cs typeface="+mn-cs"/>
              </a:rPr>
            </a:b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Restated, NEG seeks to explain differentials in economic activity – this is precisely what we want to know!</a:t>
            </a: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5" name="TextBox 4"/>
          <p:cNvSpPr txBox="1"/>
          <p:nvPr/>
        </p:nvSpPr>
        <p:spPr>
          <a:xfrm>
            <a:off x="457200" y="5334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Objective</a:t>
            </a:r>
            <a:endParaRPr lang="en-US" sz="4800" dirty="0">
              <a:solidFill>
                <a:srgbClr val="C00000"/>
              </a:solidFill>
              <a:latin typeface="Garamond" pitchFamily="18" charset="0"/>
            </a:endParaRPr>
          </a:p>
        </p:txBody>
      </p:sp>
      <p:sp>
        <p:nvSpPr>
          <p:cNvPr id="6" name="TextBox 5"/>
          <p:cNvSpPr txBox="1"/>
          <p:nvPr/>
        </p:nvSpPr>
        <p:spPr>
          <a:xfrm>
            <a:off x="1066800" y="1447800"/>
            <a:ext cx="7086600" cy="3170099"/>
          </a:xfrm>
          <a:prstGeom prst="rect">
            <a:avLst/>
          </a:prstGeom>
          <a:noFill/>
        </p:spPr>
        <p:txBody>
          <a:bodyPr wrap="square" rtlCol="0">
            <a:spAutoFit/>
          </a:bodyPr>
          <a:lstStyle/>
          <a:p>
            <a:pPr>
              <a:buFont typeface="Arial" pitchFamily="34" charset="0"/>
              <a:buChar char="•"/>
            </a:pPr>
            <a:r>
              <a:rPr lang="en-US" sz="2000" dirty="0" smtClean="0"/>
              <a:t>To explore the </a:t>
            </a:r>
            <a:r>
              <a:rPr lang="en-US" sz="2000" dirty="0"/>
              <a:t>factors driving differences in regional economic growth across the United States. </a:t>
            </a:r>
            <a:endParaRPr lang="en-US" sz="2000" dirty="0" smtClean="0"/>
          </a:p>
          <a:p>
            <a:pPr>
              <a:buFont typeface="Arial" pitchFamily="34" charset="0"/>
              <a:buChar char="•"/>
            </a:pPr>
            <a:endParaRPr lang="en-US" sz="2000" dirty="0" smtClean="0"/>
          </a:p>
          <a:p>
            <a:pPr>
              <a:buFont typeface="Arial" pitchFamily="34" charset="0"/>
              <a:buChar char="•"/>
            </a:pPr>
            <a:r>
              <a:rPr lang="en-US" sz="2000" dirty="0" smtClean="0"/>
              <a:t>To replicate the analysis in the  OECD paper, “The Sources of Economic Growth in OECD Regions: A Parametric Analysis,” (December 2008) for the U.S. case. </a:t>
            </a:r>
          </a:p>
          <a:p>
            <a:pPr>
              <a:buFont typeface="Arial" pitchFamily="34" charset="0"/>
              <a:buChar char="•"/>
            </a:pPr>
            <a:endParaRPr lang="en-US" sz="2000" dirty="0" smtClean="0"/>
          </a:p>
          <a:p>
            <a:endParaRPr lang="en-US" sz="2000" dirty="0" smtClean="0"/>
          </a:p>
          <a:p>
            <a:endParaRPr lang="en-US" sz="2000" dirty="0" smtClean="0"/>
          </a:p>
          <a:p>
            <a:pPr>
              <a:buFont typeface="Arial" pitchFamily="34" charset="0"/>
              <a:buChar char="•"/>
            </a:pPr>
            <a:endParaRPr lang="en-US" sz="20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New Economic Geography</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How does NEG differ from Neo-Classical and Endogenous growth theories?</a:t>
            </a:r>
            <a:br>
              <a:rPr kumimoji="0" lang="en-US" b="0" i="0" u="none" strike="noStrike" kern="1200" cap="none" spc="0" normalizeH="0" baseline="0" noProof="0" dirty="0" smtClean="0">
                <a:ln>
                  <a:noFill/>
                </a:ln>
                <a:solidFill>
                  <a:schemeClr val="tx1"/>
                </a:solidFill>
                <a:effectLst/>
                <a:uLnTx/>
                <a:uFillTx/>
                <a:latin typeface="+mn-lt"/>
                <a:ea typeface="+mn-ea"/>
                <a:cs typeface="+mn-cs"/>
              </a:rPr>
            </a:b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NEG takes scale into account</a:t>
            </a:r>
            <a:br>
              <a:rPr kumimoji="0" lang="en-US" b="0" i="0" u="none" strike="noStrike" kern="1200" cap="none" spc="0" normalizeH="0" baseline="0" noProof="0" dirty="0" smtClean="0">
                <a:ln>
                  <a:noFill/>
                </a:ln>
                <a:solidFill>
                  <a:schemeClr val="tx1"/>
                </a:solidFill>
                <a:effectLst/>
                <a:uLnTx/>
                <a:uFillTx/>
                <a:latin typeface="+mn-lt"/>
                <a:ea typeface="+mn-ea"/>
                <a:cs typeface="+mn-cs"/>
              </a:rPr>
            </a:b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Neo-Classical and Endogenous growth theories are only concerned with what happens at the margins</a:t>
            </a:r>
          </a:p>
          <a:p>
            <a:pPr marL="742950" marR="0" lvl="1" indent="-285750" algn="l" defTabSz="914400" rtl="0" eaLnBrk="1" fontAlgn="auto" latinLnBrk="0" hangingPunct="1">
              <a:lnSpc>
                <a:spcPct val="100000"/>
              </a:lnSpc>
              <a:spcBef>
                <a:spcPct val="20000"/>
              </a:spcBef>
              <a:spcAft>
                <a:spcPts val="0"/>
              </a:spcAft>
              <a:buClrTx/>
              <a:buSzTx/>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742950" lvl="1" indent="-285750">
              <a:spcBef>
                <a:spcPct val="20000"/>
              </a:spcBef>
              <a:buFont typeface="Arial" pitchFamily="34" charset="0"/>
              <a:buChar char="–"/>
              <a:defRPr/>
            </a:pPr>
            <a:r>
              <a:rPr lang="en-US" dirty="0" smtClean="0"/>
              <a:t>NEG models propose that external increasing returns to scale incentivize agglomeration </a:t>
            </a:r>
            <a:br>
              <a:rPr lang="en-US" dirty="0" smtClean="0"/>
            </a:br>
            <a:endParaRPr lang="en-US" dirty="0" smtClean="0"/>
          </a:p>
          <a:p>
            <a:pPr marL="742950" lvl="1" indent="-285750">
              <a:spcBef>
                <a:spcPct val="20000"/>
              </a:spcBef>
              <a:buFont typeface="Arial" pitchFamily="34" charset="0"/>
              <a:buChar char="–"/>
              <a:defRPr/>
            </a:pPr>
            <a:r>
              <a:rPr lang="en-US" dirty="0" smtClean="0"/>
              <a:t>Agglomeration captures, via scale effects, how small initial differences cause large growth differentials over time</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Data</a:t>
            </a:r>
            <a:endParaRPr lang="en-US" sz="4800" dirty="0">
              <a:solidFill>
                <a:srgbClr val="C00000"/>
              </a:solidFill>
              <a:latin typeface="Garamond" pitchFamily="18" charset="0"/>
            </a:endParaRPr>
          </a:p>
        </p:txBody>
      </p:sp>
      <p:sp>
        <p:nvSpPr>
          <p:cNvPr id="4" name="TextBox 3"/>
          <p:cNvSpPr txBox="1"/>
          <p:nvPr/>
        </p:nvSpPr>
        <p:spPr>
          <a:xfrm>
            <a:off x="990600" y="1295400"/>
            <a:ext cx="7620000" cy="5078313"/>
          </a:xfrm>
          <a:prstGeom prst="rect">
            <a:avLst/>
          </a:prstGeom>
          <a:noFill/>
        </p:spPr>
        <p:txBody>
          <a:bodyPr wrap="square" rtlCol="0">
            <a:spAutoFit/>
          </a:bodyPr>
          <a:lstStyle/>
          <a:p>
            <a:pPr lvl="0"/>
            <a:r>
              <a:rPr lang="en-US" u="sng" dirty="0" smtClean="0">
                <a:latin typeface="Franklin Gothic Book" pitchFamily="34" charset="0"/>
              </a:rPr>
              <a:t>Sources</a:t>
            </a:r>
          </a:p>
          <a:p>
            <a:pPr lvl="0">
              <a:buFont typeface="Arial" pitchFamily="34" charset="0"/>
              <a:buChar char="•"/>
            </a:pPr>
            <a:r>
              <a:rPr lang="en-US" dirty="0" smtClean="0">
                <a:latin typeface="Franklin Gothic Book" pitchFamily="34" charset="0"/>
              </a:rPr>
              <a:t>Description</a:t>
            </a:r>
          </a:p>
          <a:p>
            <a:pPr lvl="0">
              <a:buFont typeface="Arial" pitchFamily="34" charset="0"/>
              <a:buChar char="•"/>
            </a:pPr>
            <a:r>
              <a:rPr lang="en-US" dirty="0" smtClean="0">
                <a:latin typeface="Franklin Gothic Book" pitchFamily="34" charset="0"/>
              </a:rPr>
              <a:t>Frequency</a:t>
            </a:r>
          </a:p>
          <a:p>
            <a:pPr lvl="0">
              <a:buFont typeface="Arial" pitchFamily="34" charset="0"/>
              <a:buChar char="•"/>
            </a:pPr>
            <a:r>
              <a:rPr lang="en-US" dirty="0" smtClean="0">
                <a:latin typeface="Franklin Gothic Book" pitchFamily="34" charset="0"/>
              </a:rPr>
              <a:t>Timing (1998-2008)</a:t>
            </a:r>
          </a:p>
          <a:p>
            <a:pPr lvl="0">
              <a:buFont typeface="Arial" pitchFamily="34" charset="0"/>
              <a:buChar char="•"/>
            </a:pPr>
            <a:r>
              <a:rPr lang="en-US" dirty="0" smtClean="0">
                <a:latin typeface="Franklin Gothic Book" pitchFamily="34" charset="0"/>
              </a:rPr>
              <a:t>Sample Size </a:t>
            </a:r>
            <a:r>
              <a:rPr lang="en-US" dirty="0" smtClean="0">
                <a:solidFill>
                  <a:srgbClr val="FF0000"/>
                </a:solidFill>
                <a:latin typeface="Franklin Gothic Book" pitchFamily="34" charset="0"/>
              </a:rPr>
              <a:t>(Special Cases)</a:t>
            </a:r>
            <a:endParaRPr lang="en-US" dirty="0" smtClean="0">
              <a:latin typeface="Franklin Gothic Book" pitchFamily="34" charset="0"/>
            </a:endParaRPr>
          </a:p>
          <a:p>
            <a:pPr lvl="0"/>
            <a:endParaRPr lang="en-US" dirty="0" smtClean="0">
              <a:latin typeface="Franklin Gothic Book" pitchFamily="34" charset="0"/>
            </a:endParaRPr>
          </a:p>
          <a:p>
            <a:pPr lvl="0"/>
            <a:r>
              <a:rPr lang="en-US" u="sng" dirty="0" smtClean="0">
                <a:latin typeface="Franklin Gothic Book" pitchFamily="34" charset="0"/>
              </a:rPr>
              <a:t>Dependent </a:t>
            </a:r>
            <a:r>
              <a:rPr lang="en-US" u="sng" dirty="0">
                <a:latin typeface="Franklin Gothic Book" pitchFamily="34" charset="0"/>
              </a:rPr>
              <a:t>variable: </a:t>
            </a:r>
            <a:endParaRPr lang="en-US" u="sng" dirty="0" smtClean="0">
              <a:latin typeface="Franklin Gothic Book" pitchFamily="34" charset="0"/>
            </a:endParaRPr>
          </a:p>
          <a:p>
            <a:pPr lvl="0">
              <a:buFont typeface="Arial" pitchFamily="34" charset="0"/>
              <a:buChar char="•"/>
            </a:pPr>
            <a:r>
              <a:rPr lang="en-US" dirty="0" smtClean="0"/>
              <a:t>Annualized per capita personal income growth </a:t>
            </a:r>
            <a:r>
              <a:rPr lang="en-US" dirty="0" smtClean="0">
                <a:solidFill>
                  <a:srgbClr val="FF0000"/>
                </a:solidFill>
              </a:rPr>
              <a:t>(real in 1998)</a:t>
            </a:r>
            <a:endParaRPr lang="en-US" dirty="0" smtClean="0"/>
          </a:p>
          <a:p>
            <a:pPr lvl="0">
              <a:buFont typeface="Arial" pitchFamily="34" charset="0"/>
              <a:buChar char="•"/>
            </a:pPr>
            <a:endParaRPr lang="en-US" dirty="0" smtClean="0">
              <a:latin typeface="Franklin Gothic Book" pitchFamily="34" charset="0"/>
            </a:endParaRPr>
          </a:p>
          <a:p>
            <a:pPr lvl="0"/>
            <a:r>
              <a:rPr lang="en-US" u="sng" dirty="0" smtClean="0">
                <a:latin typeface="Franklin Gothic Book" pitchFamily="34" charset="0"/>
              </a:rPr>
              <a:t>Independent variables:</a:t>
            </a:r>
          </a:p>
          <a:p>
            <a:pPr lvl="0">
              <a:buFont typeface="Arial" pitchFamily="34" charset="0"/>
              <a:buChar char="•"/>
            </a:pPr>
            <a:r>
              <a:rPr lang="en-US" dirty="0" smtClean="0"/>
              <a:t>Log of income in the initial year (1998)</a:t>
            </a:r>
            <a:endParaRPr lang="en-US" dirty="0" smtClean="0">
              <a:latin typeface="Franklin Gothic Book" pitchFamily="34" charset="0"/>
            </a:endParaRPr>
          </a:p>
          <a:p>
            <a:pPr lvl="0">
              <a:buFont typeface="Arial" pitchFamily="34" charset="0"/>
              <a:buChar char="•"/>
            </a:pPr>
            <a:r>
              <a:rPr lang="en-US" dirty="0" smtClean="0">
                <a:latin typeface="Franklin Gothic Book" pitchFamily="34" charset="0"/>
              </a:rPr>
              <a:t>Physical capital/infrastructure</a:t>
            </a:r>
          </a:p>
          <a:p>
            <a:pPr lvl="0">
              <a:buFont typeface="Arial" pitchFamily="34" charset="0"/>
              <a:buChar char="•"/>
            </a:pPr>
            <a:r>
              <a:rPr lang="en-US" dirty="0" smtClean="0">
                <a:latin typeface="Franklin Gothic Book" pitchFamily="34" charset="0"/>
              </a:rPr>
              <a:t>Education rates</a:t>
            </a:r>
          </a:p>
          <a:p>
            <a:pPr lvl="0">
              <a:buFont typeface="Arial" pitchFamily="34" charset="0"/>
              <a:buChar char="•"/>
            </a:pPr>
            <a:r>
              <a:rPr lang="en-US" dirty="0" smtClean="0">
                <a:latin typeface="Franklin Gothic Book" pitchFamily="34" charset="0"/>
              </a:rPr>
              <a:t>Innovation Index</a:t>
            </a:r>
          </a:p>
          <a:p>
            <a:pPr lvl="0">
              <a:buFont typeface="Arial" pitchFamily="34" charset="0"/>
              <a:buChar char="•"/>
            </a:pPr>
            <a:r>
              <a:rPr lang="en-US" dirty="0" smtClean="0">
                <a:latin typeface="Franklin Gothic Book" pitchFamily="34" charset="0"/>
              </a:rPr>
              <a:t>Employment rate </a:t>
            </a:r>
          </a:p>
          <a:p>
            <a:pPr lvl="0">
              <a:buFont typeface="Arial" pitchFamily="34" charset="0"/>
              <a:buChar char="•"/>
            </a:pPr>
            <a:r>
              <a:rPr lang="en-US" dirty="0" smtClean="0">
                <a:latin typeface="Franklin Gothic Book" pitchFamily="34" charset="0"/>
              </a:rPr>
              <a:t>Employment </a:t>
            </a:r>
            <a:r>
              <a:rPr lang="en-US" dirty="0">
                <a:latin typeface="Franklin Gothic Book" pitchFamily="34" charset="0"/>
              </a:rPr>
              <a:t>specialization </a:t>
            </a:r>
            <a:endParaRPr lang="en-US" dirty="0" smtClean="0">
              <a:latin typeface="Franklin Gothic Book" pitchFamily="34" charset="0"/>
            </a:endParaRPr>
          </a:p>
          <a:p>
            <a:pPr lvl="0">
              <a:buFont typeface="Arial" pitchFamily="34" charset="0"/>
              <a:buChar char="•"/>
            </a:pPr>
            <a:r>
              <a:rPr lang="en-US" dirty="0" smtClean="0">
                <a:latin typeface="Franklin Gothic Book" pitchFamily="34" charset="0"/>
              </a:rPr>
              <a:t>Accessibility to Markets/Distance to Markets </a:t>
            </a:r>
          </a:p>
          <a:p>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Per Capita Personal Income</a:t>
            </a:r>
            <a:endParaRPr lang="en-US" sz="4800" dirty="0">
              <a:solidFill>
                <a:srgbClr val="C00000"/>
              </a:solidFill>
              <a:latin typeface="Garamond" pitchFamily="18" charset="0"/>
            </a:endParaRPr>
          </a:p>
        </p:txBody>
      </p:sp>
      <p:pic>
        <p:nvPicPr>
          <p:cNvPr id="3"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1676400"/>
            <a:ext cx="7772400" cy="3693319"/>
          </a:xfrm>
          <a:prstGeom prst="rect">
            <a:avLst/>
          </a:prstGeom>
          <a:noFill/>
        </p:spPr>
        <p:txBody>
          <a:bodyPr wrap="square" rtlCol="0">
            <a:spAutoFit/>
          </a:bodyPr>
          <a:lstStyle/>
          <a:p>
            <a:pPr>
              <a:buFont typeface="Arial"/>
              <a:buChar char="•"/>
            </a:pPr>
            <a:r>
              <a:rPr lang="en-US" dirty="0" smtClean="0"/>
              <a:t> Source: Bureau of Economic Analysis</a:t>
            </a:r>
          </a:p>
          <a:p>
            <a:pPr>
              <a:buFont typeface="Arial"/>
              <a:buChar char="•"/>
            </a:pPr>
            <a:r>
              <a:rPr lang="en-US" dirty="0" smtClean="0"/>
              <a:t> Ranges from $8,579 in Loup County, NE to $132,728 in Teton County, WY</a:t>
            </a:r>
          </a:p>
          <a:p>
            <a:pPr>
              <a:buFont typeface="Arial"/>
              <a:buChar char="•"/>
            </a:pPr>
            <a:r>
              <a:rPr lang="en-US" dirty="0" smtClean="0"/>
              <a:t> Used to create three variables:</a:t>
            </a:r>
          </a:p>
          <a:p>
            <a:pPr lvl="1">
              <a:buFont typeface="Arial"/>
              <a:buChar char="•"/>
            </a:pPr>
            <a:r>
              <a:rPr lang="en-US" dirty="0" smtClean="0"/>
              <a:t> Dependent variable: annualized per capita personal income growth</a:t>
            </a:r>
            <a:br>
              <a:rPr lang="en-US" dirty="0" smtClean="0"/>
            </a:br>
            <a:r>
              <a:rPr lang="en-US" dirty="0" smtClean="0"/>
              <a:t>1/10 * </a:t>
            </a:r>
            <a:r>
              <a:rPr lang="en-US" dirty="0" err="1" smtClean="0"/>
              <a:t>ln(income</a:t>
            </a:r>
            <a:r>
              <a:rPr lang="en-US" dirty="0" smtClean="0"/>
              <a:t> in 2007) – </a:t>
            </a:r>
            <a:r>
              <a:rPr lang="en-US" dirty="0" err="1" smtClean="0"/>
              <a:t>ln(income</a:t>
            </a:r>
            <a:r>
              <a:rPr lang="en-US" dirty="0" smtClean="0"/>
              <a:t> in 1998)</a:t>
            </a:r>
          </a:p>
          <a:p>
            <a:pPr lvl="2">
              <a:buFont typeface="Arial"/>
              <a:buChar char="•"/>
            </a:pPr>
            <a:r>
              <a:rPr lang="en-US" dirty="0" smtClean="0"/>
              <a:t> Highest: 7% in Sublette, WY </a:t>
            </a:r>
          </a:p>
          <a:p>
            <a:pPr lvl="2">
              <a:buFont typeface="Arial"/>
              <a:buChar char="•"/>
            </a:pPr>
            <a:r>
              <a:rPr lang="en-US" dirty="0" smtClean="0"/>
              <a:t> Lowest: -3% in Crowley, CO</a:t>
            </a:r>
          </a:p>
          <a:p>
            <a:pPr lvl="2">
              <a:buFont typeface="Arial"/>
              <a:buChar char="•"/>
            </a:pPr>
            <a:r>
              <a:rPr lang="en-US" dirty="0" smtClean="0"/>
              <a:t> Mean: 1%</a:t>
            </a:r>
          </a:p>
          <a:p>
            <a:pPr lvl="1">
              <a:buFont typeface="Arial"/>
              <a:buChar char="•"/>
            </a:pPr>
            <a:r>
              <a:rPr lang="en-US" dirty="0" smtClean="0"/>
              <a:t> Independent variable: log of income in the initial year, 1998</a:t>
            </a:r>
          </a:p>
          <a:p>
            <a:pPr lvl="2">
              <a:buFont typeface="Arial"/>
              <a:buChar char="•"/>
            </a:pPr>
            <a:r>
              <a:rPr lang="en-US" dirty="0" smtClean="0"/>
              <a:t> Highest: $76,450 in New York, NY</a:t>
            </a:r>
          </a:p>
          <a:p>
            <a:pPr lvl="2">
              <a:buFont typeface="Arial"/>
              <a:buChar char="•"/>
            </a:pPr>
            <a:r>
              <a:rPr lang="en-US" dirty="0" smtClean="0"/>
              <a:t> Lowest: $7,756 in Loup, NE</a:t>
            </a:r>
          </a:p>
          <a:p>
            <a:pPr lvl="1">
              <a:buFont typeface="Arial"/>
              <a:buChar char="•"/>
            </a:pPr>
            <a:r>
              <a:rPr lang="en-US" dirty="0" smtClean="0"/>
              <a:t> Independent variable: per capita personal income in nearby counties, weighted by distance and other spatial measures</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4" cstate="print"/>
          <a:srcRect/>
          <a:stretch>
            <a:fillRect/>
          </a:stretch>
        </p:blipFill>
        <p:spPr bwMode="auto">
          <a:xfrm>
            <a:off x="2819400" y="6172200"/>
            <a:ext cx="3429000" cy="509588"/>
          </a:xfrm>
          <a:prstGeom prst="rect">
            <a:avLst/>
          </a:prstGeom>
          <a:noFill/>
        </p:spPr>
      </p:pic>
      <p:graphicFrame>
        <p:nvGraphicFramePr>
          <p:cNvPr id="35843" name="Object 3"/>
          <p:cNvGraphicFramePr>
            <a:graphicFrameLocks noChangeAspect="1"/>
          </p:cNvGraphicFramePr>
          <p:nvPr/>
        </p:nvGraphicFramePr>
        <p:xfrm>
          <a:off x="838200" y="228600"/>
          <a:ext cx="7543800" cy="5829300"/>
        </p:xfrm>
        <a:graphic>
          <a:graphicData uri="http://schemas.openxmlformats.org/presentationml/2006/ole">
            <p:oleObj spid="_x0000_s35843" name="Acrobat Document" r:id="rId5" imgW="7543800" imgH="5829300" progId="AcroExch.Document.7">
              <p:embed/>
            </p:oleObj>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4" cstate="print"/>
          <a:srcRect/>
          <a:stretch>
            <a:fillRect/>
          </a:stretch>
        </p:blipFill>
        <p:spPr bwMode="auto">
          <a:xfrm>
            <a:off x="2819400" y="6172200"/>
            <a:ext cx="3429000" cy="509588"/>
          </a:xfrm>
          <a:prstGeom prst="rect">
            <a:avLst/>
          </a:prstGeom>
          <a:noFill/>
        </p:spPr>
      </p:pic>
      <p:graphicFrame>
        <p:nvGraphicFramePr>
          <p:cNvPr id="36867" name="Object 3"/>
          <p:cNvGraphicFramePr>
            <a:graphicFrameLocks noChangeAspect="1"/>
          </p:cNvGraphicFramePr>
          <p:nvPr/>
        </p:nvGraphicFramePr>
        <p:xfrm>
          <a:off x="914400" y="228600"/>
          <a:ext cx="7543800" cy="5829300"/>
        </p:xfrm>
        <a:graphic>
          <a:graphicData uri="http://schemas.openxmlformats.org/presentationml/2006/ole">
            <p:oleObj spid="_x0000_s36867" name="Acrobat Document" r:id="rId5" imgW="7543800" imgH="5829300" progId="AcroExch.Document.7">
              <p:embed/>
            </p:oleObj>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4" cstate="print"/>
          <a:srcRect/>
          <a:stretch>
            <a:fillRect/>
          </a:stretch>
        </p:blipFill>
        <p:spPr bwMode="auto">
          <a:xfrm>
            <a:off x="2819400" y="6172200"/>
            <a:ext cx="3429000" cy="509588"/>
          </a:xfrm>
          <a:prstGeom prst="rect">
            <a:avLst/>
          </a:prstGeom>
          <a:noFill/>
        </p:spPr>
      </p:pic>
      <p:graphicFrame>
        <p:nvGraphicFramePr>
          <p:cNvPr id="37891" name="Object 3"/>
          <p:cNvGraphicFramePr>
            <a:graphicFrameLocks noChangeAspect="1"/>
          </p:cNvGraphicFramePr>
          <p:nvPr/>
        </p:nvGraphicFramePr>
        <p:xfrm>
          <a:off x="914400" y="304800"/>
          <a:ext cx="7543800" cy="5829300"/>
        </p:xfrm>
        <a:graphic>
          <a:graphicData uri="http://schemas.openxmlformats.org/presentationml/2006/ole">
            <p:oleObj spid="_x0000_s37891" name="Acrobat Document" r:id="rId5" imgW="7543800" imgH="5829300" progId="AcroExch.Document.7">
              <p:embed/>
            </p:oleObj>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Physical Capital/Infrastructure</a:t>
            </a:r>
            <a:endParaRPr lang="en-US" sz="4800" dirty="0">
              <a:solidFill>
                <a:srgbClr val="C00000"/>
              </a:solidFill>
              <a:latin typeface="Garamond" pitchFamily="18" charset="0"/>
            </a:endParaRPr>
          </a:p>
        </p:txBody>
      </p:sp>
      <p:sp>
        <p:nvSpPr>
          <p:cNvPr id="4" name="TextBox 3"/>
          <p:cNvSpPr txBox="1"/>
          <p:nvPr/>
        </p:nvSpPr>
        <p:spPr>
          <a:xfrm>
            <a:off x="838200" y="1600200"/>
            <a:ext cx="7696200" cy="2031325"/>
          </a:xfrm>
          <a:prstGeom prst="rect">
            <a:avLst/>
          </a:prstGeom>
          <a:noFill/>
        </p:spPr>
        <p:txBody>
          <a:bodyPr wrap="square" rtlCol="0">
            <a:spAutoFit/>
          </a:bodyPr>
          <a:lstStyle/>
          <a:p>
            <a:pPr>
              <a:buFont typeface="Arial" pitchFamily="34" charset="0"/>
              <a:buChar char="•"/>
            </a:pPr>
            <a:r>
              <a:rPr lang="en-US" dirty="0" smtClean="0"/>
              <a:t>Source:  ESRI Data and Maps 9.3 Media Kit (2008)</a:t>
            </a:r>
          </a:p>
          <a:p>
            <a:endParaRPr lang="en-US" dirty="0" smtClean="0"/>
          </a:p>
          <a:p>
            <a:pPr>
              <a:buFont typeface="Arial" pitchFamily="34" charset="0"/>
              <a:buChar char="•"/>
            </a:pPr>
            <a:r>
              <a:rPr lang="en-US" dirty="0" smtClean="0"/>
              <a:t>Density of major roads by county</a:t>
            </a:r>
          </a:p>
          <a:p>
            <a:pPr>
              <a:buFont typeface="Arial" pitchFamily="34" charset="0"/>
              <a:buChar char="•"/>
            </a:pPr>
            <a:endParaRPr lang="en-US" dirty="0" smtClean="0"/>
          </a:p>
          <a:p>
            <a:pPr>
              <a:buFont typeface="Arial" pitchFamily="34" charset="0"/>
              <a:buChar char="•"/>
            </a:pPr>
            <a:r>
              <a:rPr lang="en-US" dirty="0" smtClean="0"/>
              <a:t>Airports by county</a:t>
            </a:r>
          </a:p>
          <a:p>
            <a:pPr>
              <a:buFont typeface="Arial" pitchFamily="34" charset="0"/>
              <a:buChar char="•"/>
            </a:pPr>
            <a:endParaRPr lang="en-US" dirty="0" smtClean="0"/>
          </a:p>
          <a:p>
            <a:r>
              <a:rPr lang="en-US" dirty="0" smtClean="0">
                <a:solidFill>
                  <a:srgbClr val="FF0000"/>
                </a:solidFill>
              </a:rPr>
              <a:t>(Visual representation? Example: Frequency table of airports)</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Physical Capital/Infrastructure</a:t>
            </a:r>
            <a:endParaRPr lang="en-US" sz="4800" dirty="0">
              <a:solidFill>
                <a:srgbClr val="C00000"/>
              </a:solidFill>
              <a:latin typeface="Garamond" pitchFamily="18" charset="0"/>
            </a:endParaRPr>
          </a:p>
        </p:txBody>
      </p:sp>
      <p:pic>
        <p:nvPicPr>
          <p:cNvPr id="3"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228600" y="1371600"/>
            <a:ext cx="8610600" cy="523220"/>
          </a:xfrm>
          <a:prstGeom prst="rect">
            <a:avLst/>
          </a:prstGeom>
          <a:noFill/>
        </p:spPr>
        <p:txBody>
          <a:bodyPr wrap="square" rtlCol="0">
            <a:spAutoFit/>
          </a:bodyPr>
          <a:lstStyle/>
          <a:p>
            <a:pPr lvl="1">
              <a:buFont typeface="Arial" pitchFamily="34" charset="0"/>
              <a:buChar char="•"/>
            </a:pPr>
            <a:endParaRPr lang="en-US" sz="1400" dirty="0" smtClean="0"/>
          </a:p>
          <a:p>
            <a:endParaRPr lang="en-US" sz="14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Education Rates</a:t>
            </a:r>
            <a:endParaRPr lang="en-US" sz="4800" dirty="0">
              <a:solidFill>
                <a:srgbClr val="C00000"/>
              </a:solidFill>
              <a:latin typeface="Garamond" pitchFamily="18" charset="0"/>
            </a:endParaRPr>
          </a:p>
        </p:txBody>
      </p:sp>
      <p:sp>
        <p:nvSpPr>
          <p:cNvPr id="4" name="TextBox 3"/>
          <p:cNvSpPr txBox="1"/>
          <p:nvPr/>
        </p:nvSpPr>
        <p:spPr>
          <a:xfrm>
            <a:off x="685800" y="1600200"/>
            <a:ext cx="8153400" cy="4524315"/>
          </a:xfrm>
          <a:prstGeom prst="rect">
            <a:avLst/>
          </a:prstGeom>
          <a:noFill/>
        </p:spPr>
        <p:txBody>
          <a:bodyPr wrap="square" rtlCol="0">
            <a:spAutoFit/>
          </a:bodyPr>
          <a:lstStyle/>
          <a:p>
            <a:pPr>
              <a:buFont typeface="Arial"/>
              <a:buChar char="•"/>
            </a:pPr>
            <a:r>
              <a:rPr lang="en-US" dirty="0" smtClean="0"/>
              <a:t> Source: 2000 Census </a:t>
            </a:r>
          </a:p>
          <a:p>
            <a:pPr>
              <a:buFont typeface="Arial"/>
              <a:buChar char="•"/>
            </a:pPr>
            <a:r>
              <a:rPr lang="en-US" dirty="0" smtClean="0"/>
              <a:t> Percent of population with less than high school degree</a:t>
            </a:r>
          </a:p>
          <a:p>
            <a:pPr lvl="1">
              <a:buFont typeface="Arial"/>
              <a:buChar char="•"/>
            </a:pPr>
            <a:r>
              <a:rPr lang="en-US" dirty="0" smtClean="0"/>
              <a:t> Highest: 62.5% in Starr, TX</a:t>
            </a:r>
          </a:p>
          <a:p>
            <a:pPr lvl="1">
              <a:buFont typeface="Arial"/>
              <a:buChar char="•"/>
            </a:pPr>
            <a:r>
              <a:rPr lang="en-US" dirty="0" smtClean="0"/>
              <a:t> Lowest: 4.4% in Douglas, CO</a:t>
            </a:r>
          </a:p>
          <a:p>
            <a:pPr lvl="1">
              <a:buFont typeface="Arial"/>
              <a:buChar char="•"/>
            </a:pPr>
            <a:r>
              <a:rPr lang="en-US" dirty="0" smtClean="0"/>
              <a:t> Median: 21.6%</a:t>
            </a:r>
          </a:p>
          <a:p>
            <a:pPr>
              <a:buFont typeface="Arial"/>
              <a:buChar char="•"/>
            </a:pPr>
            <a:r>
              <a:rPr lang="en-US" dirty="0" smtClean="0"/>
              <a:t> Percent of population with a high school diploma</a:t>
            </a:r>
          </a:p>
          <a:p>
            <a:pPr lvl="1">
              <a:buFont typeface="Arial"/>
              <a:buChar char="•"/>
            </a:pPr>
            <a:r>
              <a:rPr lang="en-US" dirty="0" smtClean="0"/>
              <a:t> Highest: 53.5% in Carroll, OH</a:t>
            </a:r>
          </a:p>
          <a:p>
            <a:pPr lvl="1">
              <a:buFont typeface="Arial"/>
              <a:buChar char="•"/>
            </a:pPr>
            <a:r>
              <a:rPr lang="en-US" dirty="0" smtClean="0"/>
              <a:t> Lowest: 12.4% in Arlington, VA</a:t>
            </a:r>
          </a:p>
          <a:p>
            <a:pPr lvl="1">
              <a:buFont typeface="Arial"/>
              <a:buChar char="•"/>
            </a:pPr>
            <a:r>
              <a:rPr lang="en-US" dirty="0" smtClean="0"/>
              <a:t> Median: 34.7%</a:t>
            </a:r>
          </a:p>
          <a:p>
            <a:pPr>
              <a:buFont typeface="Arial"/>
              <a:buChar char="•"/>
            </a:pPr>
            <a:r>
              <a:rPr lang="en-US" dirty="0" smtClean="0"/>
              <a:t> Percent of population with more than a high school degree</a:t>
            </a:r>
          </a:p>
          <a:p>
            <a:pPr lvl="1">
              <a:buFont typeface="Arial"/>
              <a:buChar char="•"/>
            </a:pPr>
            <a:r>
              <a:rPr lang="en-US" dirty="0" smtClean="0"/>
              <a:t> Highest: 82.1% in Los Alamos, NM</a:t>
            </a:r>
          </a:p>
          <a:p>
            <a:pPr lvl="1">
              <a:buFont typeface="Arial"/>
              <a:buChar char="•"/>
            </a:pPr>
            <a:r>
              <a:rPr lang="en-US" dirty="0" smtClean="0"/>
              <a:t> Lowest: 17.2% in McDowell, WV</a:t>
            </a:r>
          </a:p>
          <a:p>
            <a:pPr lvl="1">
              <a:buFont typeface="Arial"/>
              <a:buChar char="•"/>
            </a:pPr>
            <a:r>
              <a:rPr lang="en-US" dirty="0" smtClean="0"/>
              <a:t> Median: 41.4%</a:t>
            </a:r>
          </a:p>
          <a:p>
            <a:pPr>
              <a:buFont typeface="Arial"/>
              <a:buChar char="•"/>
            </a:pPr>
            <a:r>
              <a:rPr lang="en-US" dirty="0" smtClean="0"/>
              <a:t> These three variables add up to 1</a:t>
            </a:r>
          </a:p>
          <a:p>
            <a:endParaRPr lang="en-US" dirty="0" smtClean="0"/>
          </a:p>
          <a:p>
            <a:r>
              <a:rPr lang="en-US" dirty="0" smtClean="0">
                <a:solidFill>
                  <a:srgbClr val="FF0000"/>
                </a:solidFill>
              </a:rPr>
              <a:t>(Capture above info in bar graph)</a:t>
            </a:r>
            <a:endParaRPr lang="en-US" dirty="0">
              <a:solidFill>
                <a:srgbClr val="FF0000"/>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Innovation Index</a:t>
            </a:r>
            <a:endParaRPr lang="en-US" sz="4800" dirty="0">
              <a:solidFill>
                <a:srgbClr val="C00000"/>
              </a:solidFill>
              <a:latin typeface="Garamond" pitchFamily="18" charset="0"/>
            </a:endParaRPr>
          </a:p>
        </p:txBody>
      </p:sp>
      <p:sp>
        <p:nvSpPr>
          <p:cNvPr id="4" name="TextBox 3"/>
          <p:cNvSpPr txBox="1"/>
          <p:nvPr/>
        </p:nvSpPr>
        <p:spPr>
          <a:xfrm>
            <a:off x="685800" y="1447800"/>
            <a:ext cx="7620000" cy="2062103"/>
          </a:xfrm>
          <a:prstGeom prst="rect">
            <a:avLst/>
          </a:prstGeom>
          <a:noFill/>
        </p:spPr>
        <p:txBody>
          <a:bodyPr wrap="square" rtlCol="0">
            <a:spAutoFit/>
          </a:bodyPr>
          <a:lstStyle/>
          <a:p>
            <a:pPr algn="ctr"/>
            <a:endParaRPr lang="en-US" sz="3200" b="1" dirty="0" smtClean="0"/>
          </a:p>
          <a:p>
            <a:pPr algn="ctr"/>
            <a:endParaRPr lang="en-US" sz="3200" b="1" dirty="0" smtClean="0"/>
          </a:p>
          <a:p>
            <a:pPr algn="ctr"/>
            <a:endParaRPr lang="en-US" sz="3200" b="1" dirty="0" smtClean="0"/>
          </a:p>
          <a:p>
            <a:pPr algn="ctr"/>
            <a:r>
              <a:rPr lang="en-US" sz="3200" b="1" dirty="0" smtClean="0"/>
              <a:t>[COMING SOON]</a:t>
            </a:r>
            <a:endParaRPr lang="en-US" sz="3200"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457200" y="1524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Agenda</a:t>
            </a:r>
          </a:p>
        </p:txBody>
      </p:sp>
      <p:sp>
        <p:nvSpPr>
          <p:cNvPr id="6146" name="Rectangle 2"/>
          <p:cNvSpPr>
            <a:spLocks noChangeArrowheads="1"/>
          </p:cNvSpPr>
          <p:nvPr/>
        </p:nvSpPr>
        <p:spPr bwMode="auto">
          <a:xfrm>
            <a:off x="1905000" y="2576393"/>
            <a:ext cx="6172200"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marR="0" lvl="0" indent="-342900" defTabSz="914400" rtl="0" eaLnBrk="0" fontAlgn="base" latinLnBrk="0" hangingPunct="0">
              <a:lnSpc>
                <a:spcPct val="1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ea typeface="Calibri" pitchFamily="34" charset="0"/>
                <a:cs typeface="Times New Roman" pitchFamily="18" charset="0"/>
              </a:rPr>
              <a:t>Theory </a:t>
            </a:r>
            <a:endParaRPr kumimoji="0" lang="en-US" b="0" i="0" u="none" strike="noStrike" cap="none" normalizeH="0" baseline="0" dirty="0" smtClean="0">
              <a:ln>
                <a:noFill/>
              </a:ln>
              <a:solidFill>
                <a:schemeClr val="tx1"/>
              </a:solidFill>
              <a:effectLst/>
            </a:endParaRPr>
          </a:p>
          <a:p>
            <a:pPr marL="342900" marR="0" lvl="0" indent="-342900" defTabSz="914400" rtl="0" eaLnBrk="0" fontAlgn="base" latinLnBrk="0" hangingPunct="0">
              <a:lnSpc>
                <a:spcPct val="100000"/>
              </a:lnSpc>
              <a:spcBef>
                <a:spcPct val="0"/>
              </a:spcBef>
              <a:spcAft>
                <a:spcPct val="0"/>
              </a:spcAft>
              <a:buClrTx/>
              <a:buSzTx/>
              <a:buFont typeface="+mj-lt"/>
              <a:buAutoNum type="arabicPeriod"/>
              <a:tabLst/>
            </a:pPr>
            <a:r>
              <a:rPr lang="en-US" dirty="0" smtClean="0">
                <a:cs typeface="Times New Roman" pitchFamily="18" charset="0"/>
              </a:rPr>
              <a:t>Data</a:t>
            </a:r>
          </a:p>
          <a:p>
            <a:pPr marL="342900" marR="0" lvl="0" indent="-342900" defTabSz="914400" rtl="0" eaLnBrk="0" fontAlgn="base" latinLnBrk="0" hangingPunct="0">
              <a:lnSpc>
                <a:spcPct val="100000"/>
              </a:lnSpc>
              <a:spcBef>
                <a:spcPct val="0"/>
              </a:spcBef>
              <a:spcAft>
                <a:spcPct val="0"/>
              </a:spcAft>
              <a:buClrTx/>
              <a:buSzTx/>
              <a:buFont typeface="+mj-lt"/>
              <a:buAutoNum type="arabicPeriod"/>
              <a:tabLst/>
            </a:pPr>
            <a:r>
              <a:rPr lang="en-US" dirty="0" smtClean="0">
                <a:cs typeface="Times New Roman" pitchFamily="18" charset="0"/>
              </a:rPr>
              <a:t>Summary Statistics</a:t>
            </a:r>
            <a:endParaRPr kumimoji="0" lang="en-US" b="0" i="0" u="none" strike="noStrike" cap="none" normalizeH="0" baseline="0" dirty="0" smtClean="0">
              <a:ln>
                <a:noFill/>
              </a:ln>
              <a:solidFill>
                <a:schemeClr val="tx1"/>
              </a:solidFill>
              <a:effectLst/>
            </a:endParaRPr>
          </a:p>
          <a:p>
            <a:pPr marL="342900" marR="0" lvl="0" indent="-342900" defTabSz="914400" rtl="0" eaLnBrk="0" fontAlgn="base" latinLnBrk="0" hangingPunct="0">
              <a:lnSpc>
                <a:spcPct val="100000"/>
              </a:lnSpc>
              <a:spcBef>
                <a:spcPct val="0"/>
              </a:spcBef>
              <a:spcAft>
                <a:spcPct val="0"/>
              </a:spcAft>
              <a:buClrTx/>
              <a:buSzTx/>
              <a:buFont typeface="+mj-lt"/>
              <a:buAutoNum type="arabicPeriod"/>
              <a:tabLst/>
            </a:pPr>
            <a:r>
              <a:rPr lang="en-US" dirty="0" smtClean="0">
                <a:cs typeface="Times New Roman" pitchFamily="18" charset="0"/>
              </a:rPr>
              <a:t>Results</a:t>
            </a:r>
            <a:endParaRPr kumimoji="0" lang="en-US" b="0" i="0" u="none" strike="noStrike" cap="none" normalizeH="0" baseline="0" dirty="0" smtClean="0">
              <a:ln>
                <a:noFill/>
              </a:ln>
              <a:solidFill>
                <a:schemeClr val="tx1"/>
              </a:solidFill>
              <a:effectLst/>
            </a:endParaRPr>
          </a:p>
          <a:p>
            <a:pPr marL="342900" marR="0" lvl="0" indent="-342900" defTabSz="914400" rtl="0" eaLnBrk="0" fontAlgn="base" latinLnBrk="0" hangingPunct="0">
              <a:lnSpc>
                <a:spcPct val="100000"/>
              </a:lnSpc>
              <a:spcBef>
                <a:spcPct val="0"/>
              </a:spcBef>
              <a:spcAft>
                <a:spcPct val="0"/>
              </a:spcAft>
              <a:buClrTx/>
              <a:buSzTx/>
              <a:buFont typeface="+mj-lt"/>
              <a:buAutoNum type="arabicPeriod"/>
              <a:tabLst/>
            </a:pPr>
            <a:r>
              <a:rPr lang="en-US" dirty="0" smtClean="0">
                <a:ea typeface="Calibri" pitchFamily="34" charset="0"/>
                <a:cs typeface="Times New Roman" pitchFamily="18" charset="0"/>
              </a:rPr>
              <a:t>F</a:t>
            </a:r>
            <a:r>
              <a:rPr kumimoji="0" lang="en-US" b="0" i="0" u="none" strike="noStrike" cap="none" normalizeH="0" baseline="0" dirty="0" smtClean="0">
                <a:ln>
                  <a:noFill/>
                </a:ln>
                <a:solidFill>
                  <a:schemeClr val="tx1"/>
                </a:solidFill>
                <a:effectLst/>
                <a:ea typeface="Calibri" pitchFamily="34" charset="0"/>
                <a:cs typeface="Times New Roman" pitchFamily="18" charset="0"/>
              </a:rPr>
              <a:t>indings/Conclusion</a:t>
            </a:r>
            <a:endParaRPr kumimoji="0" lang="en-US" b="0" i="0" u="none" strike="noStrike" cap="none" normalizeH="0" baseline="0" dirty="0" smtClean="0">
              <a:ln>
                <a:noFill/>
              </a:ln>
              <a:solidFill>
                <a:schemeClr val="tx1"/>
              </a:solidFill>
              <a:effectLst/>
            </a:endParaRPr>
          </a:p>
          <a:p>
            <a:pPr marL="342900" marR="0" lvl="0" indent="-342900" defTabSz="914400" rtl="0" eaLnBrk="0" fontAlgn="base" latinLnBrk="0" hangingPunct="0">
              <a:lnSpc>
                <a:spcPct val="1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ea typeface="Calibri" pitchFamily="34" charset="0"/>
                <a:cs typeface="Times New Roman" pitchFamily="18" charset="0"/>
              </a:rPr>
              <a:t>Future research/Recommendations</a:t>
            </a:r>
            <a:endParaRPr kumimoji="0" lang="en-US" b="0" i="0" u="none" strike="noStrike" cap="none" normalizeH="0" baseline="0" dirty="0" smtClean="0">
              <a:ln>
                <a:noFill/>
              </a:ln>
              <a:solidFill>
                <a:schemeClr val="tx1"/>
              </a:solidFill>
              <a:effectLst/>
            </a:endParaRPr>
          </a:p>
          <a:p>
            <a:pPr marL="342900" marR="0" lvl="0" indent="-342900" defTabSz="914400" rtl="0" eaLnBrk="0" fontAlgn="base" latinLnBrk="0" hangingPunct="0">
              <a:lnSpc>
                <a:spcPct val="1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ea typeface="Calibri" pitchFamily="34" charset="0"/>
                <a:cs typeface="Times New Roman" pitchFamily="18" charset="0"/>
              </a:rPr>
              <a:t>Questions</a:t>
            </a:r>
            <a:endParaRPr kumimoji="0" lang="en-US" b="0" i="0" u="none" strike="noStrike" cap="none" normalizeH="0" baseline="0" dirty="0" smtClean="0">
              <a:ln>
                <a:noFill/>
              </a:ln>
              <a:solidFill>
                <a:schemeClr val="tx1"/>
              </a:solidFill>
              <a:effectLst/>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Rate</a:t>
            </a:r>
            <a:endParaRPr lang="en-US" sz="4800" dirty="0">
              <a:solidFill>
                <a:srgbClr val="C00000"/>
              </a:solidFill>
              <a:latin typeface="Garamond" pitchFamily="18" charset="0"/>
            </a:endParaRPr>
          </a:p>
        </p:txBody>
      </p:sp>
      <p:sp>
        <p:nvSpPr>
          <p:cNvPr id="4" name="TextBox 3"/>
          <p:cNvSpPr txBox="1"/>
          <p:nvPr/>
        </p:nvSpPr>
        <p:spPr>
          <a:xfrm>
            <a:off x="228600" y="1600200"/>
            <a:ext cx="8610600" cy="4801314"/>
          </a:xfrm>
          <a:prstGeom prst="rect">
            <a:avLst/>
          </a:prstGeom>
          <a:noFill/>
        </p:spPr>
        <p:txBody>
          <a:bodyPr wrap="square" rtlCol="0">
            <a:spAutoFit/>
          </a:bodyPr>
          <a:lstStyle/>
          <a:p>
            <a:pPr>
              <a:buFont typeface="Arial"/>
              <a:buChar char="•"/>
            </a:pPr>
            <a:r>
              <a:rPr lang="en-US" dirty="0" smtClean="0"/>
              <a:t> Source: 2000 Census (for cross-section)</a:t>
            </a:r>
          </a:p>
          <a:p>
            <a:pPr>
              <a:buFont typeface="Arial"/>
              <a:buChar char="•"/>
            </a:pPr>
            <a:r>
              <a:rPr lang="en-US" dirty="0" smtClean="0"/>
              <a:t> Youth employment rate: population aged 16 – 20 that is working divided by total population 16 – 20</a:t>
            </a:r>
          </a:p>
          <a:p>
            <a:pPr lvl="1">
              <a:buFont typeface="Arial"/>
              <a:buChar char="•"/>
            </a:pPr>
            <a:r>
              <a:rPr lang="en-US" dirty="0" smtClean="0"/>
              <a:t> Highest: 100% in Loving, TX</a:t>
            </a:r>
          </a:p>
          <a:p>
            <a:pPr lvl="1">
              <a:buFont typeface="Arial"/>
              <a:buChar char="•"/>
            </a:pPr>
            <a:r>
              <a:rPr lang="en-US" dirty="0" smtClean="0"/>
              <a:t> Lowest: 8.78% in Shannon, SD</a:t>
            </a:r>
          </a:p>
          <a:p>
            <a:pPr lvl="1">
              <a:buFont typeface="Arial"/>
              <a:buChar char="•"/>
            </a:pPr>
            <a:r>
              <a:rPr lang="en-US" dirty="0" smtClean="0"/>
              <a:t> Median: 46.2% </a:t>
            </a:r>
          </a:p>
          <a:p>
            <a:pPr>
              <a:buFont typeface="Arial"/>
              <a:buChar char="•"/>
            </a:pPr>
            <a:r>
              <a:rPr lang="en-US" dirty="0" smtClean="0"/>
              <a:t> Working age employment rate: population aged 21 – 65 that is working divided by total population 21 – 65</a:t>
            </a:r>
          </a:p>
          <a:p>
            <a:pPr lvl="1">
              <a:buFont typeface="Arial"/>
              <a:buChar char="•"/>
            </a:pPr>
            <a:r>
              <a:rPr lang="en-US" dirty="0" smtClean="0"/>
              <a:t> Highest: 88.4% in Stanley, SD</a:t>
            </a:r>
          </a:p>
          <a:p>
            <a:pPr lvl="1">
              <a:buFont typeface="Arial"/>
              <a:buChar char="•"/>
            </a:pPr>
            <a:r>
              <a:rPr lang="en-US" dirty="0" smtClean="0"/>
              <a:t> Lowest:  35.9% in McDowell, WV</a:t>
            </a:r>
          </a:p>
          <a:p>
            <a:pPr lvl="1">
              <a:buFont typeface="Arial"/>
              <a:buChar char="•"/>
            </a:pPr>
            <a:r>
              <a:rPr lang="en-US" dirty="0" smtClean="0"/>
              <a:t> Median: 73%</a:t>
            </a:r>
          </a:p>
          <a:p>
            <a:pPr>
              <a:buFont typeface="Arial"/>
              <a:buChar char="•"/>
            </a:pPr>
            <a:r>
              <a:rPr lang="en-US" dirty="0" smtClean="0"/>
              <a:t> Total employment rate</a:t>
            </a:r>
          </a:p>
          <a:p>
            <a:pPr lvl="1">
              <a:buFont typeface="Arial"/>
              <a:buChar char="•"/>
            </a:pPr>
            <a:r>
              <a:rPr lang="en-US" dirty="0" smtClean="0"/>
              <a:t> Highest: 86.7% in Stanley, SD</a:t>
            </a:r>
          </a:p>
          <a:p>
            <a:pPr lvl="1">
              <a:buFont typeface="Arial"/>
              <a:buChar char="•"/>
            </a:pPr>
            <a:r>
              <a:rPr lang="en-US" dirty="0" smtClean="0"/>
              <a:t> Lowest: 33.6% in McDowell, WV</a:t>
            </a:r>
          </a:p>
          <a:p>
            <a:pPr lvl="1">
              <a:buFont typeface="Arial"/>
              <a:buChar char="•"/>
            </a:pPr>
            <a:r>
              <a:rPr lang="en-US" dirty="0" smtClean="0"/>
              <a:t> Median: 69.9%</a:t>
            </a:r>
          </a:p>
          <a:p>
            <a:pPr lvl="1">
              <a:buFont typeface="Arial"/>
              <a:buChar char="•"/>
            </a:pPr>
            <a:endParaRPr lang="en-US" dirty="0" smtClean="0"/>
          </a:p>
          <a:p>
            <a:pPr lvl="1"/>
            <a:r>
              <a:rPr lang="en-US" dirty="0" smtClean="0">
                <a:solidFill>
                  <a:srgbClr val="FF0000"/>
                </a:solidFill>
              </a:rPr>
              <a:t>(NEED BAR GRAPH!)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Specialization</a:t>
            </a:r>
            <a:endParaRPr lang="en-US" sz="4800" dirty="0">
              <a:solidFill>
                <a:srgbClr val="C00000"/>
              </a:solidFill>
              <a:latin typeface="Garamond" pitchFamily="18" charset="0"/>
            </a:endParaRPr>
          </a:p>
        </p:txBody>
      </p:sp>
      <p:sp>
        <p:nvSpPr>
          <p:cNvPr id="5"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What is it?</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Measure of industrial concentration of a region (county) </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What is it meant to capture?</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Meant to capture notion of agglomeration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Specialization</a:t>
            </a: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Agglomeration:</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What is it?</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The spatial concentration of industry</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A determinant of economic growth in NEG growth theory </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How is it modeled?</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Employment specialization proxies for agglomeration</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Specialization</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Returning to employment specialization:</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How is it modeled?</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Specialization indices</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err="1" smtClean="0">
                <a:ln>
                  <a:noFill/>
                </a:ln>
                <a:solidFill>
                  <a:schemeClr val="tx1"/>
                </a:solidFill>
                <a:effectLst/>
                <a:uLnTx/>
                <a:uFillTx/>
                <a:latin typeface="+mn-lt"/>
                <a:ea typeface="+mn-ea"/>
                <a:cs typeface="+mn-cs"/>
              </a:rPr>
              <a:t>Herfindahl</a:t>
            </a:r>
            <a:r>
              <a:rPr kumimoji="0" lang="en-US" b="0" i="0" u="none" strike="noStrike" kern="1200" cap="none" spc="0" normalizeH="0" baseline="0" noProof="0" dirty="0" smtClean="0">
                <a:ln>
                  <a:noFill/>
                </a:ln>
                <a:solidFill>
                  <a:schemeClr val="tx1"/>
                </a:solidFill>
                <a:effectLst/>
                <a:uLnTx/>
                <a:uFillTx/>
                <a:latin typeface="+mn-lt"/>
                <a:ea typeface="+mn-ea"/>
                <a:cs typeface="+mn-cs"/>
              </a:rPr>
              <a:t> Index</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err="1" smtClean="0">
                <a:ln>
                  <a:noFill/>
                </a:ln>
                <a:solidFill>
                  <a:schemeClr val="tx1"/>
                </a:solidFill>
                <a:effectLst/>
                <a:uLnTx/>
                <a:uFillTx/>
                <a:latin typeface="+mn-lt"/>
                <a:ea typeface="+mn-ea"/>
                <a:cs typeface="+mn-cs"/>
              </a:rPr>
              <a:t>Krugman</a:t>
            </a:r>
            <a:r>
              <a:rPr kumimoji="0" lang="en-US" b="0" i="0" u="none" strike="noStrike" kern="1200" cap="none" spc="0" normalizeH="0" baseline="0" noProof="0" dirty="0" smtClean="0">
                <a:ln>
                  <a:noFill/>
                </a:ln>
                <a:solidFill>
                  <a:schemeClr val="tx1"/>
                </a:solidFill>
                <a:effectLst/>
                <a:uLnTx/>
                <a:uFillTx/>
                <a:latin typeface="+mn-lt"/>
                <a:ea typeface="+mn-ea"/>
                <a:cs typeface="+mn-cs"/>
              </a:rPr>
              <a:t> Index</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Specialization</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lvl="0" indent="-342900">
              <a:spcBef>
                <a:spcPct val="20000"/>
              </a:spcBef>
            </a:pPr>
            <a:r>
              <a:rPr lang="en-US" u="sng" dirty="0" err="1" smtClean="0">
                <a:solidFill>
                  <a:srgbClr val="C00000"/>
                </a:solidFill>
              </a:rPr>
              <a:t>Herfindahl</a:t>
            </a:r>
            <a:r>
              <a:rPr lang="en-US" u="sng" dirty="0" smtClean="0">
                <a:solidFill>
                  <a:srgbClr val="C00000"/>
                </a:solidFill>
              </a:rPr>
              <a:t> Index</a:t>
            </a:r>
            <a:r>
              <a:rPr lang="en-US" dirty="0" smtClean="0">
                <a:solidFill>
                  <a:srgbClr val="C00000"/>
                </a:solidFill>
              </a:rPr>
              <a:t> (HI):</a:t>
            </a: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Definition:</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The </a:t>
            </a:r>
            <a:r>
              <a:rPr kumimoji="0" lang="en-US" b="0" i="0" u="none" strike="noStrike" kern="1200" cap="none" spc="0" normalizeH="0" baseline="0" noProof="0" dirty="0" err="1" smtClean="0">
                <a:ln>
                  <a:noFill/>
                </a:ln>
                <a:solidFill>
                  <a:schemeClr val="tx1"/>
                </a:solidFill>
                <a:effectLst/>
                <a:uLnTx/>
                <a:uFillTx/>
                <a:latin typeface="+mn-lt"/>
                <a:ea typeface="+mn-ea"/>
                <a:cs typeface="+mn-cs"/>
              </a:rPr>
              <a:t>Herfindahl</a:t>
            </a:r>
            <a:r>
              <a:rPr kumimoji="0" lang="en-US" b="0" i="0" u="none" strike="noStrike" kern="1200" cap="none" spc="0" normalizeH="0" baseline="0" noProof="0" dirty="0" smtClean="0">
                <a:ln>
                  <a:noFill/>
                </a:ln>
                <a:solidFill>
                  <a:schemeClr val="tx1"/>
                </a:solidFill>
                <a:effectLst/>
                <a:uLnTx/>
                <a:uFillTx/>
                <a:latin typeface="+mn-lt"/>
                <a:ea typeface="+mn-ea"/>
                <a:cs typeface="+mn-cs"/>
              </a:rPr>
              <a:t> index is the sum across industrial sectors of the square of that sector’s share of employment </a:t>
            </a:r>
          </a:p>
          <a:p>
            <a:pPr marL="742950" marR="0" lvl="1" indent="-285750" algn="l" defTabSz="914400" rtl="0" eaLnBrk="1" fontAlgn="auto" latinLnBrk="0" hangingPunct="1">
              <a:lnSpc>
                <a:spcPct val="100000"/>
              </a:lnSpc>
              <a:spcBef>
                <a:spcPct val="20000"/>
              </a:spcBef>
              <a:spcAft>
                <a:spcPts val="0"/>
              </a:spcAft>
              <a:buClrTx/>
              <a:buSzTx/>
              <a:tabLst/>
              <a:defRPr/>
            </a:pPr>
            <a:endParaRPr kumimoji="0" lang="en-US" b="0" i="0" u="none" strike="noStrike" kern="1200" cap="none" spc="0" normalizeH="0" baseline="0" noProof="0" dirty="0" smtClean="0">
              <a:ln>
                <a:noFill/>
              </a:ln>
              <a:solidFill>
                <a:srgbClr val="FF0000"/>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Specialization</a:t>
            </a:r>
            <a:endParaRPr lang="en-US" sz="4800" dirty="0">
              <a:solidFill>
                <a:srgbClr val="C00000"/>
              </a:solidFill>
              <a:latin typeface="Garamond" pitchFamily="18" charset="0"/>
            </a:endParaRPr>
          </a:p>
        </p:txBody>
      </p:sp>
      <p:sp>
        <p:nvSpPr>
          <p:cNvPr id="5"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lvl="0" indent="-342900">
              <a:spcBef>
                <a:spcPct val="20000"/>
              </a:spcBef>
            </a:pPr>
            <a:r>
              <a:rPr lang="en-US" u="sng" dirty="0" err="1" smtClean="0">
                <a:solidFill>
                  <a:srgbClr val="C00000"/>
                </a:solidFill>
              </a:rPr>
              <a:t>Herfindahl</a:t>
            </a:r>
            <a:r>
              <a:rPr lang="en-US" u="sng" dirty="0" smtClean="0">
                <a:solidFill>
                  <a:srgbClr val="C00000"/>
                </a:solidFill>
              </a:rPr>
              <a:t> Index</a:t>
            </a:r>
            <a:r>
              <a:rPr lang="en-US" dirty="0" smtClean="0">
                <a:solidFill>
                  <a:srgbClr val="C00000"/>
                </a:solidFill>
              </a:rPr>
              <a:t> (HI):</a:t>
            </a:r>
            <a:endParaRPr lang="en-US"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Features: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Ranges from 0 to 1.0 </a:t>
            </a:r>
            <a:br>
              <a:rPr kumimoji="0" lang="en-US" b="0" i="0" u="none" strike="noStrike" kern="1200" cap="none" spc="0" normalizeH="0" baseline="0" noProof="0" dirty="0" smtClean="0">
                <a:ln>
                  <a:noFill/>
                </a:ln>
                <a:solidFill>
                  <a:schemeClr val="tx1"/>
                </a:solidFill>
                <a:effectLst/>
                <a:uLnTx/>
                <a:uFillTx/>
                <a:latin typeface="+mn-lt"/>
                <a:ea typeface="+mn-ea"/>
                <a:cs typeface="+mn-cs"/>
              </a:rPr>
            </a:b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0 = large number of very small firms </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(perfect competition)</a:t>
            </a:r>
            <a:br>
              <a:rPr kumimoji="0" lang="en-US" b="0" i="0" u="none" strike="noStrike" kern="1200" cap="none" spc="0" normalizeH="0" baseline="0" noProof="0" dirty="0" smtClean="0">
                <a:ln>
                  <a:noFill/>
                </a:ln>
                <a:solidFill>
                  <a:schemeClr val="tx1"/>
                </a:solidFill>
                <a:effectLst/>
                <a:uLnTx/>
                <a:uFillTx/>
                <a:latin typeface="+mn-lt"/>
                <a:ea typeface="+mn-ea"/>
                <a:cs typeface="+mn-cs"/>
              </a:rPr>
            </a:b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1 = a single monopolistic producer </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(complete monopoly by a single firm)</a:t>
            </a:r>
            <a:br>
              <a:rPr kumimoji="0" lang="en-US" b="0" i="0" u="none" strike="noStrike" kern="1200" cap="none" spc="0" normalizeH="0" baseline="0" noProof="0" dirty="0" smtClean="0">
                <a:ln>
                  <a:noFill/>
                </a:ln>
                <a:solidFill>
                  <a:schemeClr val="tx1"/>
                </a:solidFill>
                <a:effectLst/>
                <a:uLnTx/>
                <a:uFillTx/>
                <a:latin typeface="+mn-lt"/>
                <a:ea typeface="+mn-ea"/>
                <a:cs typeface="+mn-cs"/>
              </a:rPr>
            </a:b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FYI:</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Used in determinations of market share in regulation of monopolistic activity</a:t>
            </a:r>
          </a:p>
          <a:p>
            <a:pPr marL="742950" marR="0" lvl="1" indent="-285750" algn="l" defTabSz="914400" rtl="0" eaLnBrk="1" fontAlgn="auto" latinLnBrk="0" hangingPunct="1">
              <a:lnSpc>
                <a:spcPct val="100000"/>
              </a:lnSpc>
              <a:spcBef>
                <a:spcPct val="20000"/>
              </a:spcBef>
              <a:spcAft>
                <a:spcPts val="0"/>
              </a:spcAft>
              <a:buClrTx/>
              <a:buSzTx/>
              <a:tabLst/>
              <a:defRPr/>
            </a:pPr>
            <a:r>
              <a:rPr lang="en-US" dirty="0" smtClean="0">
                <a:solidFill>
                  <a:srgbClr val="FF0000"/>
                </a:solidFill>
              </a:rPr>
              <a:t>(Replace text with math!)</a:t>
            </a:r>
            <a:endParaRPr kumimoji="0" lang="en-US" b="0" i="0" u="none" strike="noStrike" kern="1200" cap="none" spc="0" normalizeH="0" baseline="0" noProof="0" dirty="0" smtClean="0">
              <a:ln>
                <a:noFill/>
              </a:ln>
              <a:solidFill>
                <a:srgbClr val="FF0000"/>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Specialization</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lvl="0" indent="-342900">
              <a:spcBef>
                <a:spcPct val="20000"/>
              </a:spcBef>
            </a:pPr>
            <a:r>
              <a:rPr lang="en-US" u="sng" dirty="0" err="1" smtClean="0">
                <a:solidFill>
                  <a:srgbClr val="C00000"/>
                </a:solidFill>
              </a:rPr>
              <a:t>Herfindahl</a:t>
            </a:r>
            <a:r>
              <a:rPr lang="en-US" u="sng" dirty="0" smtClean="0">
                <a:solidFill>
                  <a:srgbClr val="C00000"/>
                </a:solidFill>
              </a:rPr>
              <a:t> Index</a:t>
            </a:r>
            <a:r>
              <a:rPr lang="en-US" dirty="0" smtClean="0">
                <a:solidFill>
                  <a:srgbClr val="C00000"/>
                </a:solidFill>
              </a:rPr>
              <a:t> (HI):</a:t>
            </a:r>
            <a:endParaRPr lang="en-US"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Pros: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Captures industrial specialization</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Cons: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Is an absolute measure;  Does not take neighbors into account </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Specialization</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lvl="0" indent="-342900">
              <a:spcBef>
                <a:spcPct val="20000"/>
              </a:spcBef>
            </a:pPr>
            <a:r>
              <a:rPr lang="en-US" u="sng" dirty="0" err="1" smtClean="0">
                <a:solidFill>
                  <a:srgbClr val="C00000"/>
                </a:solidFill>
              </a:rPr>
              <a:t>Krugman</a:t>
            </a:r>
            <a:r>
              <a:rPr lang="en-US" u="sng" dirty="0" smtClean="0">
                <a:solidFill>
                  <a:srgbClr val="C00000"/>
                </a:solidFill>
              </a:rPr>
              <a:t> Index</a:t>
            </a:r>
            <a:r>
              <a:rPr lang="en-US" dirty="0" smtClean="0">
                <a:solidFill>
                  <a:srgbClr val="C00000"/>
                </a:solidFill>
              </a:rPr>
              <a:t> (KI):</a:t>
            </a:r>
            <a:endParaRPr kumimoji="0" lang="en-US" b="0" i="0" strike="noStrike" kern="1200" cap="none" spc="0" normalizeH="0" baseline="0" noProof="0" dirty="0" smtClean="0">
              <a:ln>
                <a:noFill/>
              </a:ln>
              <a:solidFill>
                <a:schemeClr val="tx1"/>
              </a:solidFill>
              <a:effectLst/>
              <a:uLnTx/>
              <a:uFillTx/>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Definition:</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KI = ∑</a:t>
            </a:r>
            <a:r>
              <a:rPr kumimoji="0" lang="en-US" b="0" i="0" u="none" strike="noStrike" kern="1200" cap="none" spc="0" normalizeH="0" baseline="-25000" noProof="0" dirty="0" err="1" smtClean="0">
                <a:ln>
                  <a:noFill/>
                </a:ln>
                <a:solidFill>
                  <a:schemeClr val="tx1"/>
                </a:solidFill>
                <a:effectLst/>
                <a:uLnTx/>
                <a:uFillTx/>
                <a:latin typeface="+mn-lt"/>
                <a:ea typeface="+mn-ea"/>
                <a:cs typeface="+mn-cs"/>
              </a:rPr>
              <a:t>j</a:t>
            </a:r>
            <a:r>
              <a:rPr kumimoji="0" lang="en-US" b="0" i="0" u="none" strike="noStrike" kern="1200" cap="none" spc="0" normalizeH="0" baseline="0" noProof="0" dirty="0" err="1" smtClean="0">
                <a:ln>
                  <a:noFill/>
                </a:ln>
                <a:solidFill>
                  <a:schemeClr val="tx1"/>
                </a:solidFill>
                <a:effectLst/>
                <a:uLnTx/>
                <a:uFillTx/>
                <a:latin typeface="+mn-lt"/>
                <a:ea typeface="+mn-ea"/>
                <a:cs typeface="+mn-cs"/>
              </a:rPr>
              <a:t>|a</a:t>
            </a:r>
            <a:r>
              <a:rPr kumimoji="0" lang="en-US" b="0" i="0" u="none" strike="noStrike" kern="1200" cap="none" spc="0" normalizeH="0" baseline="-25000" noProof="0" dirty="0" err="1" smtClean="0">
                <a:ln>
                  <a:noFill/>
                </a:ln>
                <a:solidFill>
                  <a:schemeClr val="tx1"/>
                </a:solidFill>
                <a:effectLst/>
                <a:uLnTx/>
                <a:uFillTx/>
                <a:latin typeface="+mn-lt"/>
                <a:ea typeface="+mn-ea"/>
                <a:cs typeface="+mn-cs"/>
              </a:rPr>
              <a:t>ij</a:t>
            </a:r>
            <a:r>
              <a:rPr kumimoji="0" lang="en-US" b="0" i="0" u="none" strike="noStrike" kern="1200" cap="none" spc="0" normalizeH="0" baseline="0" noProof="0" dirty="0" err="1" smtClean="0">
                <a:ln>
                  <a:noFill/>
                </a:ln>
                <a:solidFill>
                  <a:schemeClr val="tx1"/>
                </a:solidFill>
                <a:effectLst/>
                <a:uLnTx/>
                <a:uFillTx/>
                <a:latin typeface="+mn-lt"/>
                <a:ea typeface="+mn-ea"/>
                <a:cs typeface="+mn-cs"/>
              </a:rPr>
              <a:t>-b</a:t>
            </a:r>
            <a:r>
              <a:rPr kumimoji="0" lang="en-US" b="0" i="0" u="none" strike="noStrike" kern="1200" cap="none" spc="0" normalizeH="0" baseline="-25000" noProof="0" dirty="0" err="1" smtClean="0">
                <a:ln>
                  <a:noFill/>
                </a:ln>
                <a:solidFill>
                  <a:schemeClr val="tx1"/>
                </a:solidFill>
                <a:effectLst/>
                <a:uLnTx/>
                <a:uFillTx/>
                <a:latin typeface="+mn-lt"/>
                <a:ea typeface="+mn-ea"/>
                <a:cs typeface="+mn-cs"/>
              </a:rPr>
              <a:t>-ij</a:t>
            </a:r>
            <a:r>
              <a:rPr kumimoji="0" lang="en-US" b="0" i="0" u="none" strike="noStrike" kern="1200" cap="none" spc="0" normalizeH="0" baseline="0" noProof="0" dirty="0" smtClean="0">
                <a:ln>
                  <a:noFill/>
                </a:ln>
                <a:solidFill>
                  <a:schemeClr val="tx1"/>
                </a:solidFill>
                <a:effectLst/>
                <a:uLnTx/>
                <a:uFillTx/>
                <a:latin typeface="+mn-lt"/>
                <a:ea typeface="+mn-ea"/>
                <a:cs typeface="+mn-cs"/>
              </a:rPr>
              <a:t>|</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a = the share of industry </a:t>
            </a:r>
            <a:r>
              <a:rPr kumimoji="0" lang="en-US" b="0" i="0" u="none" strike="noStrike" kern="1200" cap="none" spc="0" normalizeH="0" baseline="0" noProof="0" dirty="0" err="1" smtClean="0">
                <a:ln>
                  <a:noFill/>
                </a:ln>
                <a:solidFill>
                  <a:schemeClr val="tx1"/>
                </a:solidFill>
                <a:effectLst/>
                <a:uLnTx/>
                <a:uFillTx/>
                <a:latin typeface="+mn-lt"/>
                <a:ea typeface="+mn-ea"/>
                <a:cs typeface="+mn-cs"/>
              </a:rPr>
              <a:t>j</a:t>
            </a:r>
            <a:r>
              <a:rPr kumimoji="0" lang="en-US" b="0" i="0" u="none" strike="noStrike" kern="1200" cap="none" spc="0" normalizeH="0" baseline="0" noProof="0" dirty="0" smtClean="0">
                <a:ln>
                  <a:noFill/>
                </a:ln>
                <a:solidFill>
                  <a:schemeClr val="tx1"/>
                </a:solidFill>
                <a:effectLst/>
                <a:uLnTx/>
                <a:uFillTx/>
                <a:latin typeface="+mn-lt"/>
                <a:ea typeface="+mn-ea"/>
                <a:cs typeface="+mn-cs"/>
              </a:rPr>
              <a:t> in county </a:t>
            </a:r>
            <a:r>
              <a:rPr kumimoji="0" lang="en-US" b="0" i="0" u="none" strike="noStrike" kern="1200" cap="none" spc="0" normalizeH="0" baseline="0" noProof="0" dirty="0" err="1" smtClean="0">
                <a:ln>
                  <a:noFill/>
                </a:ln>
                <a:solidFill>
                  <a:schemeClr val="tx1"/>
                </a:solidFill>
                <a:effectLst/>
                <a:uLnTx/>
                <a:uFillTx/>
                <a:latin typeface="+mn-lt"/>
                <a:ea typeface="+mn-ea"/>
                <a:cs typeface="+mn-cs"/>
              </a:rPr>
              <a:t>i’s</a:t>
            </a:r>
            <a:r>
              <a:rPr kumimoji="0" lang="en-US" b="0" i="0" u="none" strike="noStrike" kern="1200" cap="none" spc="0" normalizeH="0" baseline="0" noProof="0" dirty="0" smtClean="0">
                <a:ln>
                  <a:noFill/>
                </a:ln>
                <a:solidFill>
                  <a:schemeClr val="tx1"/>
                </a:solidFill>
                <a:effectLst/>
                <a:uLnTx/>
                <a:uFillTx/>
                <a:latin typeface="+mn-lt"/>
                <a:ea typeface="+mn-ea"/>
                <a:cs typeface="+mn-cs"/>
              </a:rPr>
              <a:t> total employment </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err="1" smtClean="0">
                <a:ln>
                  <a:noFill/>
                </a:ln>
                <a:solidFill>
                  <a:schemeClr val="tx1"/>
                </a:solidFill>
                <a:effectLst/>
                <a:uLnTx/>
                <a:uFillTx/>
                <a:latin typeface="+mn-lt"/>
                <a:ea typeface="+mn-ea"/>
                <a:cs typeface="+mn-cs"/>
              </a:rPr>
              <a:t>b</a:t>
            </a:r>
            <a:r>
              <a:rPr kumimoji="0" lang="en-US" b="0" i="0" u="none" strike="noStrike" kern="1200" cap="none" spc="0" normalizeH="0" baseline="0" noProof="0" dirty="0" smtClean="0">
                <a:ln>
                  <a:noFill/>
                </a:ln>
                <a:solidFill>
                  <a:schemeClr val="tx1"/>
                </a:solidFill>
                <a:effectLst/>
                <a:uLnTx/>
                <a:uFillTx/>
                <a:latin typeface="+mn-lt"/>
                <a:ea typeface="+mn-ea"/>
                <a:cs typeface="+mn-cs"/>
              </a:rPr>
              <a:t> = the share of the same industry in the employment of all other counties, -</a:t>
            </a:r>
            <a:r>
              <a:rPr kumimoji="0" lang="en-US" b="0" i="0" u="none" strike="noStrike" kern="1200" cap="none" spc="0" normalizeH="0" baseline="0" noProof="0" dirty="0" err="1" smtClean="0">
                <a:ln>
                  <a:noFill/>
                </a:ln>
                <a:solidFill>
                  <a:schemeClr val="tx1"/>
                </a:solidFill>
                <a:effectLst/>
                <a:uLnTx/>
                <a:uFillTx/>
                <a:latin typeface="+mn-lt"/>
                <a:ea typeface="+mn-ea"/>
                <a:cs typeface="+mn-cs"/>
              </a:rPr>
              <a:t>i</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KI = the absolute values of the difference between these shares, summed over all industries </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Specialization</a:t>
            </a:r>
            <a:endParaRPr lang="en-US" sz="4800" dirty="0">
              <a:solidFill>
                <a:srgbClr val="C00000"/>
              </a:solidFill>
              <a:latin typeface="Garamond" pitchFamily="18" charset="0"/>
            </a:endParaRPr>
          </a:p>
        </p:txBody>
      </p:sp>
      <p:sp>
        <p:nvSpPr>
          <p:cNvPr id="5"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lvl="0" indent="-342900">
              <a:spcBef>
                <a:spcPct val="20000"/>
              </a:spcBef>
            </a:pPr>
            <a:r>
              <a:rPr lang="en-US" u="sng" dirty="0" err="1" smtClean="0">
                <a:solidFill>
                  <a:srgbClr val="C00000"/>
                </a:solidFill>
              </a:rPr>
              <a:t>Krugman</a:t>
            </a:r>
            <a:r>
              <a:rPr lang="en-US" u="sng" dirty="0" smtClean="0">
                <a:solidFill>
                  <a:srgbClr val="C00000"/>
                </a:solidFill>
              </a:rPr>
              <a:t> Index</a:t>
            </a:r>
            <a:r>
              <a:rPr lang="en-US" dirty="0" smtClean="0">
                <a:solidFill>
                  <a:srgbClr val="C00000"/>
                </a:solidFill>
              </a:rPr>
              <a:t> (KI):</a:t>
            </a:r>
            <a:endParaRPr lang="en-US"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Features: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Ranges from 0 to 2.0 </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0 = county </a:t>
            </a:r>
            <a:r>
              <a:rPr kumimoji="0" lang="en-US" b="0" i="0" u="none" strike="noStrike" kern="1200" cap="none" spc="0" normalizeH="0" baseline="0" noProof="0" dirty="0" err="1" smtClean="0">
                <a:ln>
                  <a:noFill/>
                </a:ln>
                <a:solidFill>
                  <a:schemeClr val="tx1"/>
                </a:solidFill>
                <a:effectLst/>
                <a:uLnTx/>
                <a:uFillTx/>
                <a:latin typeface="+mn-lt"/>
                <a:ea typeface="+mn-ea"/>
                <a:cs typeface="+mn-cs"/>
              </a:rPr>
              <a:t>i</a:t>
            </a:r>
            <a:r>
              <a:rPr kumimoji="0" lang="en-US" b="0" i="0" u="none" strike="noStrike" kern="1200" cap="none" spc="0" normalizeH="0" baseline="0" noProof="0" dirty="0" smtClean="0">
                <a:ln>
                  <a:noFill/>
                </a:ln>
                <a:solidFill>
                  <a:schemeClr val="tx1"/>
                </a:solidFill>
                <a:effectLst/>
                <a:uLnTx/>
                <a:uFillTx/>
                <a:latin typeface="+mn-lt"/>
                <a:ea typeface="+mn-ea"/>
                <a:cs typeface="+mn-cs"/>
              </a:rPr>
              <a:t> has industrial composition identical to its comparison counties </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2 = county </a:t>
            </a:r>
            <a:r>
              <a:rPr kumimoji="0" lang="en-US" b="0" i="0" u="none" strike="noStrike" kern="1200" cap="none" spc="0" normalizeH="0" baseline="0" noProof="0" dirty="0" err="1" smtClean="0">
                <a:ln>
                  <a:noFill/>
                </a:ln>
                <a:solidFill>
                  <a:schemeClr val="tx1"/>
                </a:solidFill>
                <a:effectLst/>
                <a:uLnTx/>
                <a:uFillTx/>
                <a:latin typeface="+mn-lt"/>
                <a:ea typeface="+mn-ea"/>
                <a:cs typeface="+mn-cs"/>
              </a:rPr>
              <a:t>i</a:t>
            </a:r>
            <a:r>
              <a:rPr kumimoji="0" lang="en-US" b="0" i="0" u="none" strike="noStrike" kern="1200" cap="none" spc="0" normalizeH="0" baseline="0" noProof="0" dirty="0" smtClean="0">
                <a:ln>
                  <a:noFill/>
                </a:ln>
                <a:solidFill>
                  <a:schemeClr val="tx1"/>
                </a:solidFill>
                <a:effectLst/>
                <a:uLnTx/>
                <a:uFillTx/>
                <a:latin typeface="+mn-lt"/>
                <a:ea typeface="+mn-ea"/>
                <a:cs typeface="+mn-cs"/>
              </a:rPr>
              <a:t> has industrial composition without any similarity (no common industries) to its comparison counties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Specialization</a:t>
            </a:r>
            <a:endParaRPr lang="en-US" sz="4800" dirty="0">
              <a:solidFill>
                <a:srgbClr val="C00000"/>
              </a:solidFill>
              <a:latin typeface="Garamond" pitchFamily="18" charset="0"/>
            </a:endParaRPr>
          </a:p>
        </p:txBody>
      </p:sp>
      <p:sp>
        <p:nvSpPr>
          <p:cNvPr id="6"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lvl="0" indent="-342900">
              <a:spcBef>
                <a:spcPct val="20000"/>
              </a:spcBef>
            </a:pPr>
            <a:r>
              <a:rPr lang="en-US" u="sng" dirty="0" err="1" smtClean="0">
                <a:solidFill>
                  <a:srgbClr val="C00000"/>
                </a:solidFill>
              </a:rPr>
              <a:t>Krugman</a:t>
            </a:r>
            <a:r>
              <a:rPr lang="en-US" u="sng" dirty="0" smtClean="0">
                <a:solidFill>
                  <a:srgbClr val="C00000"/>
                </a:solidFill>
              </a:rPr>
              <a:t> Index</a:t>
            </a:r>
            <a:r>
              <a:rPr lang="en-US" dirty="0" smtClean="0">
                <a:solidFill>
                  <a:srgbClr val="C00000"/>
                </a:solidFill>
              </a:rPr>
              <a:t> (KI):</a:t>
            </a:r>
            <a:endParaRPr lang="en-US"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Pros: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Captures industrial specialization</a:t>
            </a:r>
            <a:br>
              <a:rPr kumimoji="0" lang="en-US" b="0" i="0" u="none" strike="noStrike" kern="1200" cap="none" spc="0" normalizeH="0" baseline="0" noProof="0" dirty="0" smtClean="0">
                <a:ln>
                  <a:noFill/>
                </a:ln>
                <a:solidFill>
                  <a:schemeClr val="tx1"/>
                </a:solidFill>
                <a:effectLst/>
                <a:uLnTx/>
                <a:uFillTx/>
                <a:latin typeface="+mn-lt"/>
                <a:ea typeface="+mn-ea"/>
                <a:cs typeface="+mn-cs"/>
              </a:rPr>
            </a:b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Is a relative measure;  Compares to one’s neighbors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457200" y="152400"/>
            <a:ext cx="8153400" cy="1569660"/>
          </a:xfrm>
          <a:prstGeom prst="rect">
            <a:avLst/>
          </a:prstGeom>
          <a:noFill/>
        </p:spPr>
        <p:txBody>
          <a:bodyPr wrap="square" rtlCol="0">
            <a:spAutoFit/>
          </a:bodyPr>
          <a:lstStyle/>
          <a:p>
            <a:pPr algn="ctr"/>
            <a:r>
              <a:rPr lang="en-US" sz="4800" dirty="0" smtClean="0">
                <a:solidFill>
                  <a:srgbClr val="C00000"/>
                </a:solidFill>
                <a:latin typeface="Garamond" pitchFamily="18" charset="0"/>
              </a:rPr>
              <a:t>What explains economic growth?</a:t>
            </a:r>
          </a:p>
        </p:txBody>
      </p:sp>
      <p:sp>
        <p:nvSpPr>
          <p:cNvPr id="6146" name="Rectangle 2"/>
          <p:cNvSpPr>
            <a:spLocks noChangeArrowheads="1"/>
          </p:cNvSpPr>
          <p:nvPr/>
        </p:nvSpPr>
        <p:spPr bwMode="auto">
          <a:xfrm>
            <a:off x="1905000" y="3407389"/>
            <a:ext cx="61722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marR="0" lvl="0" indent="-342900" defTabSz="914400" rtl="0" eaLnBrk="0" fontAlgn="base" latinLnBrk="0" hangingPunct="0">
              <a:lnSpc>
                <a:spcPct val="100000"/>
              </a:lnSpc>
              <a:spcBef>
                <a:spcPct val="0"/>
              </a:spcBef>
              <a:spcAft>
                <a:spcPct val="0"/>
              </a:spcAft>
              <a:buClrTx/>
              <a:buSzTx/>
              <a:buFont typeface="+mj-lt"/>
              <a:buAutoNum type="arabicPeriod"/>
              <a:tabLst/>
            </a:pPr>
            <a:endParaRPr kumimoji="0" lang="en-US" b="0" i="0" u="none" strike="noStrike" cap="none" normalizeH="0" baseline="0" dirty="0" smtClean="0">
              <a:ln>
                <a:noFill/>
              </a:ln>
              <a:solidFill>
                <a:schemeClr val="tx1"/>
              </a:solidFill>
              <a:effectLst/>
            </a:endParaRPr>
          </a:p>
        </p:txBody>
      </p:sp>
      <p:sp>
        <p:nvSpPr>
          <p:cNvPr id="5" name="Rectangle 4"/>
          <p:cNvSpPr/>
          <p:nvPr/>
        </p:nvSpPr>
        <p:spPr>
          <a:xfrm>
            <a:off x="2286000" y="2967335"/>
            <a:ext cx="4572000" cy="923330"/>
          </a:xfrm>
          <a:prstGeom prst="rect">
            <a:avLst/>
          </a:prstGeom>
        </p:spPr>
        <p:txBody>
          <a:bodyPr>
            <a:spAutoFit/>
          </a:bodyPr>
          <a:lstStyle/>
          <a:p>
            <a:pPr marL="800100" lvl="1" indent="-342900" eaLnBrk="0" fontAlgn="base" hangingPunct="0">
              <a:spcBef>
                <a:spcPct val="0"/>
              </a:spcBef>
              <a:spcAft>
                <a:spcPct val="0"/>
              </a:spcAft>
              <a:buFont typeface="+mj-lt"/>
              <a:buAutoNum type="arabicPeriod"/>
            </a:pPr>
            <a:r>
              <a:rPr lang="en-US" dirty="0" smtClean="0">
                <a:ea typeface="Calibri" pitchFamily="34" charset="0"/>
                <a:cs typeface="Times New Roman" pitchFamily="18" charset="0"/>
              </a:rPr>
              <a:t>Neo-Classical Theory </a:t>
            </a:r>
            <a:endParaRPr lang="en-US" dirty="0" smtClean="0"/>
          </a:p>
          <a:p>
            <a:pPr marL="800100" lvl="1" indent="-342900" eaLnBrk="0" fontAlgn="base" hangingPunct="0">
              <a:spcBef>
                <a:spcPct val="0"/>
              </a:spcBef>
              <a:spcAft>
                <a:spcPct val="0"/>
              </a:spcAft>
              <a:buFont typeface="+mj-lt"/>
              <a:buAutoNum type="arabicPeriod"/>
            </a:pPr>
            <a:r>
              <a:rPr lang="en-US" dirty="0" smtClean="0">
                <a:ea typeface="Calibri" pitchFamily="34" charset="0"/>
                <a:cs typeface="Times New Roman" pitchFamily="18" charset="0"/>
              </a:rPr>
              <a:t>Endogenous Growth Theory </a:t>
            </a:r>
            <a:endParaRPr lang="en-US" dirty="0" smtClean="0"/>
          </a:p>
          <a:p>
            <a:pPr marL="800100" lvl="1" indent="-342900" eaLnBrk="0" fontAlgn="base" hangingPunct="0">
              <a:spcBef>
                <a:spcPct val="0"/>
              </a:spcBef>
              <a:spcAft>
                <a:spcPct val="0"/>
              </a:spcAft>
              <a:buFont typeface="+mj-lt"/>
              <a:buAutoNum type="arabicPeriod"/>
            </a:pPr>
            <a:r>
              <a:rPr lang="en-US" dirty="0" smtClean="0">
                <a:ea typeface="Calibri" pitchFamily="34" charset="0"/>
                <a:cs typeface="Times New Roman" pitchFamily="18" charset="0"/>
              </a:rPr>
              <a:t>New Economic Geography (NEG) </a:t>
            </a:r>
            <a:endParaRPr lang="en-US" dirty="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Specialization</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lvl="0" indent="-342900">
              <a:spcBef>
                <a:spcPct val="20000"/>
              </a:spcBef>
            </a:pPr>
            <a:r>
              <a:rPr lang="en-US" u="sng" dirty="0" err="1" smtClean="0">
                <a:solidFill>
                  <a:srgbClr val="C00000"/>
                </a:solidFill>
              </a:rPr>
              <a:t>Krugman</a:t>
            </a:r>
            <a:r>
              <a:rPr lang="en-US" u="sng" dirty="0" smtClean="0">
                <a:solidFill>
                  <a:srgbClr val="C00000"/>
                </a:solidFill>
              </a:rPr>
              <a:t> Index</a:t>
            </a:r>
            <a:r>
              <a:rPr lang="en-US" dirty="0" smtClean="0">
                <a:solidFill>
                  <a:srgbClr val="C00000"/>
                </a:solidFill>
              </a:rPr>
              <a:t> (KI):</a:t>
            </a:r>
            <a:endParaRPr lang="en-US"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Cons: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Whether agglomeration economies can be fully captured by relative concentration measures, or whether the absolute size of economic clusters is best for understanding the effects of geographical concentration on economic growth is debatable.</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Argued that the absolute size of clusters should be the basis for calculating the level of specialization.</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Objections hold that this level is systematically underestimated for larger metropolitan areas when relative levels of concentration are used. </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Specialization</a:t>
            </a:r>
            <a:endParaRPr lang="en-US" sz="4800" dirty="0">
              <a:solidFill>
                <a:srgbClr val="C00000"/>
              </a:solidFill>
              <a:latin typeface="Garamond" pitchFamily="18" charset="0"/>
            </a:endParaRPr>
          </a:p>
        </p:txBody>
      </p:sp>
      <p:sp>
        <p:nvSpPr>
          <p:cNvPr id="5"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lvl="0" indent="-342900">
              <a:spcBef>
                <a:spcPct val="20000"/>
              </a:spcBef>
            </a:pPr>
            <a:r>
              <a:rPr lang="en-US" u="sng" dirty="0" err="1" smtClean="0">
                <a:solidFill>
                  <a:srgbClr val="C00000"/>
                </a:solidFill>
              </a:rPr>
              <a:t>Krugman</a:t>
            </a:r>
            <a:r>
              <a:rPr lang="en-US" u="sng" dirty="0" smtClean="0">
                <a:solidFill>
                  <a:srgbClr val="C00000"/>
                </a:solidFill>
              </a:rPr>
              <a:t> Index</a:t>
            </a:r>
            <a:r>
              <a:rPr lang="en-US" dirty="0" smtClean="0">
                <a:solidFill>
                  <a:srgbClr val="C00000"/>
                </a:solidFill>
              </a:rPr>
              <a:t> (KI):</a:t>
            </a:r>
            <a:endParaRPr lang="en-US"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Cons: (cont’d)</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For a review/discussion of the literature on this point:</a:t>
            </a:r>
          </a:p>
          <a:p>
            <a:pPr marL="1600200" marR="0" lvl="3"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err="1" smtClean="0">
                <a:ln>
                  <a:noFill/>
                </a:ln>
                <a:solidFill>
                  <a:schemeClr val="tx1"/>
                </a:solidFill>
                <a:effectLst/>
                <a:uLnTx/>
                <a:uFillTx/>
                <a:latin typeface="+mn-lt"/>
                <a:ea typeface="+mn-ea"/>
                <a:cs typeface="+mn-cs"/>
              </a:rPr>
              <a:t>Drennan</a:t>
            </a:r>
            <a:r>
              <a:rPr kumimoji="0" lang="en-US" b="0" i="0" u="none" strike="noStrike" kern="1200" cap="none" spc="0" normalizeH="0" baseline="0" noProof="0" dirty="0" smtClean="0">
                <a:ln>
                  <a:noFill/>
                </a:ln>
                <a:solidFill>
                  <a:schemeClr val="tx1"/>
                </a:solidFill>
                <a:effectLst/>
                <a:uLnTx/>
                <a:uFillTx/>
                <a:latin typeface="+mn-lt"/>
                <a:ea typeface="+mn-ea"/>
                <a:cs typeface="+mn-cs"/>
              </a:rPr>
              <a:t>, M. and Lobo, J. (2007) Specialization Matters: the Knowledge Economy and United States Cities.” Los Angeles: UCLA School of Public Affairs, unpublished manuscript.</a:t>
            </a:r>
            <a:br>
              <a:rPr kumimoji="0" lang="en-US" b="0" i="0" u="none" strike="noStrike" kern="1200" cap="none" spc="0" normalizeH="0" baseline="0" noProof="0" dirty="0" smtClean="0">
                <a:ln>
                  <a:noFill/>
                </a:ln>
                <a:solidFill>
                  <a:schemeClr val="tx1"/>
                </a:solidFill>
                <a:effectLst/>
                <a:uLnTx/>
                <a:uFillTx/>
                <a:latin typeface="+mn-lt"/>
                <a:ea typeface="+mn-ea"/>
                <a:cs typeface="+mn-cs"/>
              </a:rPr>
            </a:b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1600200" marR="0" lvl="3"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err="1" smtClean="0">
                <a:ln>
                  <a:noFill/>
                </a:ln>
                <a:solidFill>
                  <a:schemeClr val="tx1"/>
                </a:solidFill>
                <a:effectLst/>
                <a:uLnTx/>
                <a:uFillTx/>
                <a:latin typeface="+mn-lt"/>
                <a:ea typeface="+mn-ea"/>
                <a:cs typeface="+mn-cs"/>
              </a:rPr>
              <a:t>Duranton</a:t>
            </a:r>
            <a:r>
              <a:rPr kumimoji="0" lang="en-US" b="0" i="0" u="none" strike="noStrike" kern="1200" cap="none" spc="0" normalizeH="0" baseline="0" noProof="0" dirty="0" smtClean="0">
                <a:ln>
                  <a:noFill/>
                </a:ln>
                <a:solidFill>
                  <a:schemeClr val="tx1"/>
                </a:solidFill>
                <a:effectLst/>
                <a:uLnTx/>
                <a:uFillTx/>
                <a:latin typeface="+mn-lt"/>
                <a:ea typeface="+mn-ea"/>
                <a:cs typeface="+mn-cs"/>
              </a:rPr>
              <a:t> J. and </a:t>
            </a:r>
            <a:r>
              <a:rPr kumimoji="0" lang="en-US" b="0" i="0" u="none" strike="noStrike" kern="1200" cap="none" spc="0" normalizeH="0" baseline="0" noProof="0" dirty="0" err="1" smtClean="0">
                <a:ln>
                  <a:noFill/>
                </a:ln>
                <a:solidFill>
                  <a:schemeClr val="tx1"/>
                </a:solidFill>
                <a:effectLst/>
                <a:uLnTx/>
                <a:uFillTx/>
                <a:latin typeface="+mn-lt"/>
                <a:ea typeface="+mn-ea"/>
                <a:cs typeface="+mn-cs"/>
              </a:rPr>
              <a:t>Puga</a:t>
            </a:r>
            <a:r>
              <a:rPr kumimoji="0" lang="en-US" b="0" i="0" u="none" strike="noStrike" kern="1200" cap="none" spc="0" normalizeH="0" baseline="0" noProof="0" dirty="0" smtClean="0">
                <a:ln>
                  <a:noFill/>
                </a:ln>
                <a:solidFill>
                  <a:schemeClr val="tx1"/>
                </a:solidFill>
                <a:effectLst/>
                <a:uLnTx/>
                <a:uFillTx/>
                <a:latin typeface="+mn-lt"/>
                <a:ea typeface="+mn-ea"/>
                <a:cs typeface="+mn-cs"/>
              </a:rPr>
              <a:t> D. (2003) Micro-foundation of urban agglomeration economies in Henderson V. J. and </a:t>
            </a:r>
            <a:r>
              <a:rPr kumimoji="0" lang="en-US" b="0" i="0" u="none" strike="noStrike" kern="1200" cap="none" spc="0" normalizeH="0" baseline="0" noProof="0" dirty="0" err="1" smtClean="0">
                <a:ln>
                  <a:noFill/>
                </a:ln>
                <a:solidFill>
                  <a:schemeClr val="tx1"/>
                </a:solidFill>
                <a:effectLst/>
                <a:uLnTx/>
                <a:uFillTx/>
                <a:latin typeface="+mn-lt"/>
                <a:ea typeface="+mn-ea"/>
                <a:cs typeface="+mn-cs"/>
              </a:rPr>
              <a:t>Thisse</a:t>
            </a:r>
            <a:r>
              <a:rPr kumimoji="0" lang="en-US" b="0" i="0" u="none" strike="noStrike" kern="1200" cap="none" spc="0" normalizeH="0" baseline="0" noProof="0" dirty="0" smtClean="0">
                <a:ln>
                  <a:noFill/>
                </a:ln>
                <a:solidFill>
                  <a:schemeClr val="tx1"/>
                </a:solidFill>
                <a:effectLst/>
                <a:uLnTx/>
                <a:uFillTx/>
                <a:latin typeface="+mn-lt"/>
                <a:ea typeface="+mn-ea"/>
                <a:cs typeface="+mn-cs"/>
              </a:rPr>
              <a:t> JF. (</a:t>
            </a:r>
            <a:r>
              <a:rPr kumimoji="0" lang="en-US" b="0" i="0" u="none" strike="noStrike" kern="1200" cap="none" spc="0" normalizeH="0" baseline="0" noProof="0" dirty="0" err="1" smtClean="0">
                <a:ln>
                  <a:noFill/>
                </a:ln>
                <a:solidFill>
                  <a:schemeClr val="tx1"/>
                </a:solidFill>
                <a:effectLst/>
                <a:uLnTx/>
                <a:uFillTx/>
                <a:latin typeface="+mn-lt"/>
                <a:ea typeface="+mn-ea"/>
                <a:cs typeface="+mn-cs"/>
              </a:rPr>
              <a:t>eds</a:t>
            </a:r>
            <a:r>
              <a:rPr kumimoji="0" lang="en-US" b="0" i="0" u="none" strike="noStrike" kern="1200" cap="none" spc="0" normalizeH="0" baseline="0" noProof="0" dirty="0" smtClean="0">
                <a:ln>
                  <a:noFill/>
                </a:ln>
                <a:solidFill>
                  <a:schemeClr val="tx1"/>
                </a:solidFill>
                <a:effectLst/>
                <a:uLnTx/>
                <a:uFillTx/>
                <a:latin typeface="+mn-lt"/>
                <a:ea typeface="+mn-ea"/>
                <a:cs typeface="+mn-cs"/>
              </a:rPr>
              <a:t>) </a:t>
            </a:r>
            <a:r>
              <a:rPr kumimoji="0" lang="en-US" b="0" i="1" u="none" strike="noStrike" kern="1200" cap="none" spc="0" normalizeH="0" baseline="0" noProof="0" dirty="0" smtClean="0">
                <a:ln>
                  <a:noFill/>
                </a:ln>
                <a:solidFill>
                  <a:schemeClr val="tx1"/>
                </a:solidFill>
                <a:effectLst/>
                <a:uLnTx/>
                <a:uFillTx/>
                <a:latin typeface="+mn-lt"/>
                <a:ea typeface="+mn-ea"/>
                <a:cs typeface="+mn-cs"/>
              </a:rPr>
              <a:t>Handbook of Regional and Urban Economics</a:t>
            </a:r>
            <a:r>
              <a:rPr kumimoji="0" lang="en-US" b="0" i="0" u="none" strike="noStrike" kern="1200" cap="none" spc="0" normalizeH="0" baseline="0" noProof="0" dirty="0" smtClean="0">
                <a:ln>
                  <a:noFill/>
                </a:ln>
                <a:solidFill>
                  <a:schemeClr val="tx1"/>
                </a:solidFill>
                <a:effectLst/>
                <a:uLnTx/>
                <a:uFillTx/>
                <a:latin typeface="+mn-lt"/>
                <a:ea typeface="+mn-ea"/>
                <a:cs typeface="+mn-cs"/>
              </a:rPr>
              <a:t> Vol.4 Cities and Geography, Amsterdam: Elsevier.</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Specialization</a:t>
            </a:r>
            <a:endParaRPr lang="en-US" sz="4800" dirty="0">
              <a:solidFill>
                <a:srgbClr val="C00000"/>
              </a:solidFill>
              <a:latin typeface="Garamond" pitchFamily="18" charset="0"/>
            </a:endParaRPr>
          </a:p>
        </p:txBody>
      </p:sp>
      <p:sp>
        <p:nvSpPr>
          <p:cNvPr id="5"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b="0" i="0" u="none" strike="noStrike" kern="1200" cap="none" spc="0" normalizeH="0" baseline="0" noProof="0" dirty="0" smtClean="0">
                <a:ln>
                  <a:noFill/>
                </a:ln>
                <a:solidFill>
                  <a:schemeClr val="tx1"/>
                </a:solidFill>
                <a:effectLst/>
                <a:uLnTx/>
                <a:uFillTx/>
                <a:ea typeface="+mn-ea"/>
                <a:cs typeface="+mn-cs"/>
              </a:rPr>
              <a:t>We chose…</a:t>
            </a:r>
            <a:br>
              <a:rPr kumimoji="0" lang="en-US" b="0" i="0" u="none" strike="noStrike" kern="1200" cap="none" spc="0" normalizeH="0" baseline="0" noProof="0" dirty="0" smtClean="0">
                <a:ln>
                  <a:noFill/>
                </a:ln>
                <a:solidFill>
                  <a:schemeClr val="tx1"/>
                </a:solidFill>
                <a:effectLst/>
                <a:uLnTx/>
                <a:uFillTx/>
                <a:ea typeface="+mn-ea"/>
                <a:cs typeface="+mn-cs"/>
              </a:rPr>
            </a:br>
            <a:endParaRPr kumimoji="0" lang="en-US" b="0" i="0" u="none" strike="noStrike" kern="1200" cap="none" spc="0" normalizeH="0" baseline="0" noProof="0" dirty="0" smtClean="0">
              <a:ln>
                <a:noFill/>
              </a:ln>
              <a:solidFill>
                <a:schemeClr val="tx1"/>
              </a:solidFill>
              <a:effectLst/>
              <a:uLnTx/>
              <a:uFillTx/>
              <a:ea typeface="+mn-ea"/>
              <a:cs typeface="+mn-cs"/>
            </a:endParaRPr>
          </a:p>
          <a:p>
            <a:pPr marL="342900" lvl="0" indent="-342900">
              <a:spcBef>
                <a:spcPct val="20000"/>
              </a:spcBef>
            </a:pPr>
            <a:r>
              <a:rPr kumimoji="0" lang="en-US" b="0" i="0" u="none" strike="noStrike" kern="1200" cap="none" spc="0" normalizeH="0" baseline="0" noProof="0" dirty="0" smtClean="0">
                <a:ln>
                  <a:noFill/>
                </a:ln>
                <a:solidFill>
                  <a:schemeClr val="tx1"/>
                </a:solidFill>
                <a:effectLst/>
                <a:uLnTx/>
                <a:uFillTx/>
                <a:ea typeface="+mn-ea"/>
                <a:cs typeface="+mn-cs"/>
              </a:rPr>
              <a:t>	Because of our specific interest in why regions grow at different rates </a:t>
            </a:r>
            <a:r>
              <a:rPr kumimoji="0" lang="en-US" b="0" i="1" u="none" strike="noStrike" kern="1200" cap="none" spc="0" normalizeH="0" baseline="0" noProof="0" dirty="0" smtClean="0">
                <a:ln>
                  <a:noFill/>
                </a:ln>
                <a:solidFill>
                  <a:schemeClr val="tx1"/>
                </a:solidFill>
                <a:effectLst/>
                <a:uLnTx/>
                <a:uFillTx/>
                <a:ea typeface="+mn-ea"/>
                <a:cs typeface="+mn-cs"/>
              </a:rPr>
              <a:t>relative</a:t>
            </a:r>
            <a:r>
              <a:rPr kumimoji="0" lang="en-US" b="0" i="0" u="none" strike="noStrike" kern="1200" cap="none" spc="0" normalizeH="0" baseline="0" noProof="0" dirty="0" smtClean="0">
                <a:ln>
                  <a:noFill/>
                </a:ln>
                <a:solidFill>
                  <a:schemeClr val="tx1"/>
                </a:solidFill>
                <a:effectLst/>
                <a:uLnTx/>
                <a:uFillTx/>
                <a:ea typeface="+mn-ea"/>
                <a:cs typeface="+mn-cs"/>
              </a:rPr>
              <a:t> to one another, the comparative nature of the </a:t>
            </a:r>
            <a:r>
              <a:rPr lang="en-US" u="sng" dirty="0" err="1" smtClean="0">
                <a:solidFill>
                  <a:srgbClr val="C00000"/>
                </a:solidFill>
              </a:rPr>
              <a:t>Krugman</a:t>
            </a:r>
            <a:r>
              <a:rPr lang="en-US" u="sng" dirty="0" smtClean="0">
                <a:solidFill>
                  <a:srgbClr val="C00000"/>
                </a:solidFill>
              </a:rPr>
              <a:t> Index</a:t>
            </a:r>
            <a:r>
              <a:rPr kumimoji="0" lang="en-US" b="0" i="0" u="none" strike="noStrike" kern="1200" cap="none" spc="0" normalizeH="0" baseline="0" noProof="0" dirty="0" smtClean="0">
                <a:ln>
                  <a:noFill/>
                </a:ln>
                <a:solidFill>
                  <a:schemeClr val="tx1"/>
                </a:solidFill>
                <a:effectLst/>
                <a:uLnTx/>
                <a:uFillTx/>
                <a:ea typeface="+mn-ea"/>
                <a:cs typeface="+mn-cs"/>
              </a:rPr>
              <a:t> seems better suited to our needs than the </a:t>
            </a:r>
            <a:r>
              <a:rPr kumimoji="0" lang="en-US" b="0" i="0" u="none" strike="noStrike" kern="1200" cap="none" spc="0" normalizeH="0" baseline="0" noProof="0" dirty="0" err="1" smtClean="0">
                <a:ln>
                  <a:noFill/>
                </a:ln>
                <a:solidFill>
                  <a:schemeClr val="tx1"/>
                </a:solidFill>
                <a:effectLst/>
                <a:uLnTx/>
                <a:uFillTx/>
                <a:ea typeface="+mn-ea"/>
                <a:cs typeface="+mn-cs"/>
              </a:rPr>
              <a:t>Herfindahl</a:t>
            </a:r>
            <a:r>
              <a:rPr kumimoji="0" lang="en-US" b="0" i="0" u="none" strike="noStrike" kern="1200" cap="none" spc="0" normalizeH="0" baseline="0" noProof="0" dirty="0" smtClean="0">
                <a:ln>
                  <a:noFill/>
                </a:ln>
                <a:solidFill>
                  <a:schemeClr val="tx1"/>
                </a:solidFill>
                <a:effectLst/>
                <a:uLnTx/>
                <a:uFillTx/>
                <a:ea typeface="+mn-ea"/>
                <a:cs typeface="+mn-cs"/>
              </a:rPr>
              <a:t> Index. </a:t>
            </a:r>
            <a:endParaRPr kumimoji="0" lang="en-US" b="0" i="0" u="none" strike="noStrike" kern="1200" cap="none" spc="0" normalizeH="0" baseline="0" noProof="0" dirty="0">
              <a:ln>
                <a:noFill/>
              </a:ln>
              <a:solidFill>
                <a:schemeClr val="tx1"/>
              </a:solidFill>
              <a:effectLst/>
              <a:uLnTx/>
              <a:uFillTx/>
              <a:ea typeface="+mn-ea"/>
              <a:cs typeface="+mn-cs"/>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584775"/>
          </a:xfrm>
          <a:prstGeom prst="rect">
            <a:avLst/>
          </a:prstGeom>
          <a:noFill/>
        </p:spPr>
        <p:txBody>
          <a:bodyPr wrap="square" rtlCol="0">
            <a:spAutoFit/>
          </a:bodyPr>
          <a:lstStyle/>
          <a:p>
            <a:pPr algn="ctr"/>
            <a:r>
              <a:rPr lang="en-US" sz="3200" dirty="0" smtClean="0">
                <a:solidFill>
                  <a:srgbClr val="C00000"/>
                </a:solidFill>
                <a:latin typeface="Garamond" pitchFamily="18" charset="0"/>
              </a:rPr>
              <a:t>Accessibility to Markets/Distance to Markets</a:t>
            </a:r>
            <a:endParaRPr lang="en-US" sz="3200" dirty="0">
              <a:solidFill>
                <a:srgbClr val="C00000"/>
              </a:solidFill>
              <a:latin typeface="Garamond" pitchFamily="18" charset="0"/>
            </a:endParaRPr>
          </a:p>
        </p:txBody>
      </p:sp>
      <p:sp>
        <p:nvSpPr>
          <p:cNvPr id="4" name="TextBox 3"/>
          <p:cNvSpPr txBox="1"/>
          <p:nvPr/>
        </p:nvSpPr>
        <p:spPr>
          <a:xfrm>
            <a:off x="838200" y="1295400"/>
            <a:ext cx="7696200" cy="3046988"/>
          </a:xfrm>
          <a:prstGeom prst="rect">
            <a:avLst/>
          </a:prstGeom>
          <a:noFill/>
        </p:spPr>
        <p:txBody>
          <a:bodyPr wrap="square" rtlCol="0">
            <a:spAutoFit/>
          </a:bodyPr>
          <a:lstStyle/>
          <a:p>
            <a:pPr algn="ctr"/>
            <a:endParaRPr lang="en-US" sz="3200" b="1" dirty="0" smtClean="0"/>
          </a:p>
          <a:p>
            <a:pPr algn="ctr"/>
            <a:endParaRPr lang="en-US" sz="3200" b="1" dirty="0" smtClean="0"/>
          </a:p>
          <a:p>
            <a:pPr algn="ctr"/>
            <a:endParaRPr lang="en-US" sz="3200" b="1" dirty="0" smtClean="0"/>
          </a:p>
          <a:p>
            <a:pPr algn="ctr"/>
            <a:r>
              <a:rPr lang="en-US" sz="3200" b="1" dirty="0" smtClean="0"/>
              <a:t>[PENDING]</a:t>
            </a:r>
          </a:p>
          <a:p>
            <a:pPr algn="ctr"/>
            <a:endParaRPr lang="en-US" sz="3200" b="1" dirty="0" smtClean="0"/>
          </a:p>
          <a:p>
            <a:pPr algn="ctr"/>
            <a:endParaRPr lang="en-US" sz="3200" b="1"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77826" name="Picture 2"/>
          <p:cNvPicPr>
            <a:picLocks noChangeAspect="1" noChangeArrowheads="1"/>
          </p:cNvPicPr>
          <p:nvPr/>
        </p:nvPicPr>
        <p:blipFill>
          <a:blip r:embed="rId4" cstate="print"/>
          <a:srcRect/>
          <a:stretch>
            <a:fillRect/>
          </a:stretch>
        </p:blipFill>
        <p:spPr bwMode="auto">
          <a:xfrm>
            <a:off x="1295400" y="2590800"/>
            <a:ext cx="9677400" cy="2116137"/>
          </a:xfrm>
          <a:prstGeom prst="rect">
            <a:avLst/>
          </a:prstGeom>
          <a:noFill/>
          <a:ln w="9525">
            <a:noFill/>
            <a:miter lim="800000"/>
            <a:headEnd/>
            <a:tailEnd/>
          </a:ln>
          <a:effectLst/>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Scatter Plot</a:t>
            </a:r>
            <a:endParaRPr lang="en-US" sz="4800" dirty="0">
              <a:solidFill>
                <a:srgbClr val="C00000"/>
              </a:solidFill>
              <a:latin typeface="Garamond" pitchFamily="18" charset="0"/>
            </a:endParaRPr>
          </a:p>
        </p:txBody>
      </p:sp>
      <p:pic>
        <p:nvPicPr>
          <p:cNvPr id="78850" name="Picture 2"/>
          <p:cNvPicPr>
            <a:picLocks noChangeAspect="1" noChangeArrowheads="1"/>
          </p:cNvPicPr>
          <p:nvPr/>
        </p:nvPicPr>
        <p:blipFill>
          <a:blip r:embed="rId4" cstate="print"/>
          <a:srcRect/>
          <a:stretch>
            <a:fillRect/>
          </a:stretch>
        </p:blipFill>
        <p:spPr bwMode="auto">
          <a:xfrm>
            <a:off x="2014538" y="1557338"/>
            <a:ext cx="5114925" cy="3743325"/>
          </a:xfrm>
          <a:prstGeom prst="rect">
            <a:avLst/>
          </a:prstGeom>
          <a:noFill/>
          <a:ln w="9525">
            <a:noFill/>
            <a:miter lim="800000"/>
            <a:headEnd/>
            <a:tailEnd/>
          </a:ln>
          <a:effectLst/>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80898" name="Picture 2"/>
          <p:cNvPicPr>
            <a:picLocks noChangeAspect="1" noChangeArrowheads="1"/>
          </p:cNvPicPr>
          <p:nvPr/>
        </p:nvPicPr>
        <p:blipFill>
          <a:blip r:embed="rId4" cstate="print"/>
          <a:srcRect/>
          <a:stretch>
            <a:fillRect/>
          </a:stretch>
        </p:blipFill>
        <p:spPr bwMode="auto">
          <a:xfrm>
            <a:off x="1295400" y="2362200"/>
            <a:ext cx="9677400" cy="2116137"/>
          </a:xfrm>
          <a:prstGeom prst="rect">
            <a:avLst/>
          </a:prstGeom>
          <a:noFill/>
          <a:ln w="9525">
            <a:noFill/>
            <a:miter lim="800000"/>
            <a:headEnd/>
            <a:tailEnd/>
          </a:ln>
          <a:effectLst/>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79874" name="Picture 2"/>
          <p:cNvPicPr>
            <a:picLocks noChangeAspect="1" noChangeArrowheads="1"/>
          </p:cNvPicPr>
          <p:nvPr/>
        </p:nvPicPr>
        <p:blipFill>
          <a:blip r:embed="rId4" cstate="print"/>
          <a:srcRect/>
          <a:stretch>
            <a:fillRect/>
          </a:stretch>
        </p:blipFill>
        <p:spPr bwMode="auto">
          <a:xfrm>
            <a:off x="1066800" y="2057400"/>
            <a:ext cx="9677400" cy="2540000"/>
          </a:xfrm>
          <a:prstGeom prst="rect">
            <a:avLst/>
          </a:prstGeom>
          <a:noFill/>
          <a:ln w="9525">
            <a:noFill/>
            <a:miter lim="800000"/>
            <a:headEnd/>
            <a:tailEnd/>
          </a:ln>
          <a:effectLst/>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81922" name="Picture 2"/>
          <p:cNvPicPr>
            <a:picLocks noChangeAspect="1" noChangeArrowheads="1"/>
          </p:cNvPicPr>
          <p:nvPr/>
        </p:nvPicPr>
        <p:blipFill>
          <a:blip r:embed="rId4" cstate="print"/>
          <a:srcRect/>
          <a:stretch>
            <a:fillRect/>
          </a:stretch>
        </p:blipFill>
        <p:spPr bwMode="auto">
          <a:xfrm>
            <a:off x="1219200" y="2438400"/>
            <a:ext cx="9677400" cy="2116137"/>
          </a:xfrm>
          <a:prstGeom prst="rect">
            <a:avLst/>
          </a:prstGeom>
          <a:noFill/>
          <a:ln w="9525">
            <a:noFill/>
            <a:miter lim="800000"/>
            <a:headEnd/>
            <a:tailEnd/>
          </a:ln>
          <a:effectLst/>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82946" name="Picture 2"/>
          <p:cNvPicPr>
            <a:picLocks noChangeAspect="1" noChangeArrowheads="1"/>
          </p:cNvPicPr>
          <p:nvPr/>
        </p:nvPicPr>
        <p:blipFill>
          <a:blip r:embed="rId4" cstate="print"/>
          <a:srcRect/>
          <a:stretch>
            <a:fillRect/>
          </a:stretch>
        </p:blipFill>
        <p:spPr bwMode="auto">
          <a:xfrm>
            <a:off x="1371600" y="2362200"/>
            <a:ext cx="9677400" cy="2398713"/>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Neo-Classical Theory</a:t>
            </a:r>
            <a:endParaRPr lang="en-US" sz="4800" dirty="0">
              <a:solidFill>
                <a:srgbClr val="C00000"/>
              </a:solidFill>
              <a:latin typeface="Garamond" pitchFamily="18" charset="0"/>
            </a:endParaRPr>
          </a:p>
        </p:txBody>
      </p:sp>
      <p:sp>
        <p:nvSpPr>
          <p:cNvPr id="5" name="TextBox 4"/>
          <p:cNvSpPr txBox="1"/>
          <p:nvPr/>
        </p:nvSpPr>
        <p:spPr>
          <a:xfrm>
            <a:off x="762000" y="1580284"/>
            <a:ext cx="7603762" cy="2862322"/>
          </a:xfrm>
          <a:prstGeom prst="rect">
            <a:avLst/>
          </a:prstGeom>
          <a:noFill/>
        </p:spPr>
        <p:txBody>
          <a:bodyPr wrap="square" rtlCol="0">
            <a:spAutoFit/>
          </a:bodyPr>
          <a:lstStyle/>
          <a:p>
            <a:pPr>
              <a:buFont typeface="Arial"/>
              <a:buChar char="•"/>
            </a:pPr>
            <a:r>
              <a:rPr lang="en-US" dirty="0" smtClean="0"/>
              <a:t> Long-run growth is the result of continuous technological progress, which is determined exogenously</a:t>
            </a:r>
          </a:p>
          <a:p>
            <a:pPr>
              <a:buFont typeface="Arial"/>
              <a:buChar char="•"/>
            </a:pPr>
            <a:r>
              <a:rPr lang="en-US" dirty="0" smtClean="0"/>
              <a:t> Key implications</a:t>
            </a:r>
          </a:p>
          <a:p>
            <a:pPr lvl="1">
              <a:buFont typeface="Arial"/>
              <a:buChar char="•"/>
            </a:pPr>
            <a:r>
              <a:rPr lang="en-US" dirty="0" smtClean="0"/>
              <a:t>Conditional convergence—if country starts from lower level of per capita output, it’s expected to have a higher growth rate</a:t>
            </a:r>
          </a:p>
          <a:p>
            <a:pPr>
              <a:buFont typeface="Arial"/>
              <a:buChar char="•"/>
            </a:pPr>
            <a:r>
              <a:rPr lang="en-US" dirty="0" smtClean="0"/>
              <a:t> Problems</a:t>
            </a:r>
          </a:p>
          <a:p>
            <a:pPr lvl="1">
              <a:buFont typeface="Arial"/>
              <a:buChar char="•"/>
            </a:pPr>
            <a:r>
              <a:rPr lang="en-US" dirty="0" smtClean="0"/>
              <a:t> Predicts economic convergence, which hasn’t been seen empirically (limited empirical evidence)</a:t>
            </a:r>
          </a:p>
          <a:p>
            <a:pPr lvl="1">
              <a:buFont typeface="Arial"/>
              <a:buChar char="•"/>
            </a:pPr>
            <a:r>
              <a:rPr lang="en-US" dirty="0" smtClean="0"/>
              <a:t>Leaves technological progress out of the model—technology is modeled as an exogenously determined constant rate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83970" name="Picture 2"/>
          <p:cNvPicPr>
            <a:picLocks noChangeAspect="1" noChangeArrowheads="1"/>
          </p:cNvPicPr>
          <p:nvPr/>
        </p:nvPicPr>
        <p:blipFill>
          <a:blip r:embed="rId4" cstate="print"/>
          <a:srcRect/>
          <a:stretch>
            <a:fillRect/>
          </a:stretch>
        </p:blipFill>
        <p:spPr bwMode="auto">
          <a:xfrm>
            <a:off x="1371600" y="1371600"/>
            <a:ext cx="9677400" cy="4375150"/>
          </a:xfrm>
          <a:prstGeom prst="rect">
            <a:avLst/>
          </a:prstGeom>
          <a:noFill/>
          <a:ln w="9525">
            <a:noFill/>
            <a:miter lim="800000"/>
            <a:headEnd/>
            <a:tailEnd/>
          </a:ln>
          <a:effectLst/>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84994" name="Picture 2"/>
          <p:cNvPicPr>
            <a:picLocks noChangeAspect="1" noChangeArrowheads="1"/>
          </p:cNvPicPr>
          <p:nvPr/>
        </p:nvPicPr>
        <p:blipFill>
          <a:blip r:embed="rId4" cstate="print"/>
          <a:srcRect/>
          <a:stretch>
            <a:fillRect/>
          </a:stretch>
        </p:blipFill>
        <p:spPr bwMode="auto">
          <a:xfrm>
            <a:off x="1143000" y="1373187"/>
            <a:ext cx="9677400" cy="4799013"/>
          </a:xfrm>
          <a:prstGeom prst="rect">
            <a:avLst/>
          </a:prstGeom>
          <a:noFill/>
          <a:ln w="9525">
            <a:noFill/>
            <a:miter lim="800000"/>
            <a:headEnd/>
            <a:tailEnd/>
          </a:ln>
          <a:effectLst/>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86018" name="Picture 2"/>
          <p:cNvPicPr>
            <a:picLocks noChangeAspect="1" noChangeArrowheads="1"/>
          </p:cNvPicPr>
          <p:nvPr/>
        </p:nvPicPr>
        <p:blipFill>
          <a:blip r:embed="rId4" cstate="print"/>
          <a:srcRect/>
          <a:stretch>
            <a:fillRect/>
          </a:stretch>
        </p:blipFill>
        <p:spPr bwMode="auto">
          <a:xfrm>
            <a:off x="1371600" y="1447800"/>
            <a:ext cx="9677400" cy="4375150"/>
          </a:xfrm>
          <a:prstGeom prst="rect">
            <a:avLst/>
          </a:prstGeom>
          <a:noFill/>
          <a:ln w="9525">
            <a:noFill/>
            <a:miter lim="800000"/>
            <a:headEnd/>
            <a:tailEnd/>
          </a:ln>
          <a:effectLst/>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87042" name="Picture 2"/>
          <p:cNvPicPr>
            <a:picLocks noChangeAspect="1" noChangeArrowheads="1"/>
          </p:cNvPicPr>
          <p:nvPr/>
        </p:nvPicPr>
        <p:blipFill>
          <a:blip r:embed="rId4" cstate="print"/>
          <a:srcRect/>
          <a:stretch>
            <a:fillRect/>
          </a:stretch>
        </p:blipFill>
        <p:spPr bwMode="auto">
          <a:xfrm>
            <a:off x="1447800" y="2362200"/>
            <a:ext cx="9677400" cy="2257425"/>
          </a:xfrm>
          <a:prstGeom prst="rect">
            <a:avLst/>
          </a:prstGeom>
          <a:noFill/>
          <a:ln w="9525">
            <a:noFill/>
            <a:miter lim="800000"/>
            <a:headEnd/>
            <a:tailEnd/>
          </a:ln>
          <a:effectLst/>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101378" name="Picture 2"/>
          <p:cNvPicPr>
            <a:picLocks noChangeAspect="1" noChangeArrowheads="1"/>
          </p:cNvPicPr>
          <p:nvPr/>
        </p:nvPicPr>
        <p:blipFill>
          <a:blip r:embed="rId4"/>
          <a:srcRect/>
          <a:stretch>
            <a:fillRect/>
          </a:stretch>
        </p:blipFill>
        <p:spPr bwMode="auto">
          <a:xfrm>
            <a:off x="1371600" y="2209800"/>
            <a:ext cx="9274176" cy="2257425"/>
          </a:xfrm>
          <a:prstGeom prst="rect">
            <a:avLst/>
          </a:prstGeom>
          <a:noFill/>
          <a:ln w="9525">
            <a:noFill/>
            <a:miter lim="800000"/>
            <a:headEnd/>
            <a:tailEnd/>
          </a:ln>
          <a:effectLst/>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102403" name="Picture 3"/>
          <p:cNvPicPr>
            <a:picLocks noChangeAspect="1" noChangeArrowheads="1"/>
          </p:cNvPicPr>
          <p:nvPr/>
        </p:nvPicPr>
        <p:blipFill>
          <a:blip r:embed="rId4"/>
          <a:srcRect/>
          <a:stretch>
            <a:fillRect/>
          </a:stretch>
        </p:blipFill>
        <p:spPr bwMode="auto">
          <a:xfrm>
            <a:off x="914400" y="1828800"/>
            <a:ext cx="9274176" cy="3105150"/>
          </a:xfrm>
          <a:prstGeom prst="rect">
            <a:avLst/>
          </a:prstGeom>
          <a:noFill/>
          <a:ln w="9525">
            <a:noFill/>
            <a:miter lim="800000"/>
            <a:headEnd/>
            <a:tailEnd/>
          </a:ln>
          <a:effectLst/>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103426" name="Picture 2"/>
          <p:cNvPicPr>
            <a:picLocks noChangeAspect="1" noChangeArrowheads="1"/>
          </p:cNvPicPr>
          <p:nvPr/>
        </p:nvPicPr>
        <p:blipFill>
          <a:blip r:embed="rId4"/>
          <a:srcRect/>
          <a:stretch>
            <a:fillRect/>
          </a:stretch>
        </p:blipFill>
        <p:spPr bwMode="auto">
          <a:xfrm>
            <a:off x="1524000" y="1828800"/>
            <a:ext cx="9274176" cy="3105150"/>
          </a:xfrm>
          <a:prstGeom prst="rect">
            <a:avLst/>
          </a:prstGeom>
          <a:noFill/>
          <a:ln w="9525">
            <a:noFill/>
            <a:miter lim="800000"/>
            <a:headEnd/>
            <a:tailEnd/>
          </a:ln>
          <a:effectLst/>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104450" name="Picture 2"/>
          <p:cNvPicPr>
            <a:picLocks noChangeAspect="1" noChangeArrowheads="1"/>
          </p:cNvPicPr>
          <p:nvPr/>
        </p:nvPicPr>
        <p:blipFill>
          <a:blip r:embed="rId4"/>
          <a:srcRect/>
          <a:stretch>
            <a:fillRect/>
          </a:stretch>
        </p:blipFill>
        <p:spPr bwMode="auto">
          <a:xfrm>
            <a:off x="1447800" y="1905000"/>
            <a:ext cx="9274176" cy="2963863"/>
          </a:xfrm>
          <a:prstGeom prst="rect">
            <a:avLst/>
          </a:prstGeom>
          <a:noFill/>
          <a:ln w="9525">
            <a:noFill/>
            <a:miter lim="800000"/>
            <a:headEnd/>
            <a:tailEnd/>
          </a:ln>
          <a:effectLst/>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104451" name="Picture 3"/>
          <p:cNvPicPr>
            <a:picLocks noChangeAspect="1" noChangeArrowheads="1"/>
          </p:cNvPicPr>
          <p:nvPr/>
        </p:nvPicPr>
        <p:blipFill>
          <a:blip r:embed="rId4"/>
          <a:srcRect/>
          <a:stretch>
            <a:fillRect/>
          </a:stretch>
        </p:blipFill>
        <p:spPr bwMode="auto">
          <a:xfrm>
            <a:off x="1219200" y="1905000"/>
            <a:ext cx="9274176" cy="2963863"/>
          </a:xfrm>
          <a:prstGeom prst="rect">
            <a:avLst/>
          </a:prstGeom>
          <a:noFill/>
          <a:ln w="9525">
            <a:noFill/>
            <a:miter lim="800000"/>
            <a:headEnd/>
            <a:tailEnd/>
          </a:ln>
          <a:effectLst/>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Modeling Spatial Relationships</a:t>
            </a:r>
            <a:endParaRPr lang="en-US" sz="4800" dirty="0">
              <a:solidFill>
                <a:srgbClr val="C00000"/>
              </a:solidFill>
              <a:latin typeface="Garamond" pitchFamily="18" charset="0"/>
            </a:endParaRPr>
          </a:p>
        </p:txBody>
      </p:sp>
      <p:sp>
        <p:nvSpPr>
          <p:cNvPr id="4" name="TextBox 3"/>
          <p:cNvSpPr txBox="1"/>
          <p:nvPr/>
        </p:nvSpPr>
        <p:spPr>
          <a:xfrm>
            <a:off x="914400" y="1371600"/>
            <a:ext cx="7315200" cy="3139321"/>
          </a:xfrm>
          <a:prstGeom prst="rect">
            <a:avLst/>
          </a:prstGeom>
          <a:noFill/>
        </p:spPr>
        <p:txBody>
          <a:bodyPr wrap="square" rtlCol="0">
            <a:spAutoFit/>
          </a:bodyPr>
          <a:lstStyle/>
          <a:p>
            <a:r>
              <a:rPr lang="en-US" dirty="0" smtClean="0"/>
              <a:t> </a:t>
            </a:r>
          </a:p>
          <a:p>
            <a:endParaRPr lang="en-US" dirty="0" smtClean="0"/>
          </a:p>
          <a:p>
            <a:pPr>
              <a:buFont typeface="Wingdings" pitchFamily="2" charset="2"/>
              <a:buChar char="v"/>
            </a:pPr>
            <a:r>
              <a:rPr lang="en-US" dirty="0" smtClean="0"/>
              <a:t>Inverse Distance</a:t>
            </a:r>
          </a:p>
          <a:p>
            <a:r>
              <a:rPr lang="en-US" dirty="0" smtClean="0"/>
              <a:t>	…</a:t>
            </a:r>
          </a:p>
          <a:p>
            <a:endParaRPr lang="en-US" dirty="0" smtClean="0"/>
          </a:p>
          <a:p>
            <a:pPr>
              <a:buFont typeface="Wingdings" pitchFamily="2" charset="2"/>
              <a:buChar char="v"/>
            </a:pPr>
            <a:r>
              <a:rPr lang="en-US" dirty="0" smtClean="0"/>
              <a:t> K-Nearest Neighbor</a:t>
            </a:r>
          </a:p>
          <a:p>
            <a:pPr lvl="1"/>
            <a:r>
              <a:rPr lang="en-US" dirty="0" smtClean="0"/>
              <a:t>	…</a:t>
            </a:r>
          </a:p>
          <a:p>
            <a:endParaRPr lang="en-US" dirty="0" smtClean="0"/>
          </a:p>
          <a:p>
            <a:pPr>
              <a:buFont typeface="Wingdings" pitchFamily="2" charset="2"/>
              <a:buChar char="v"/>
            </a:pPr>
            <a:r>
              <a:rPr lang="en-US" dirty="0" smtClean="0"/>
              <a:t> Contiguity</a:t>
            </a:r>
          </a:p>
          <a:p>
            <a:r>
              <a:rPr lang="en-US" b="1" dirty="0" smtClean="0"/>
              <a:t>	…</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3810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Endogenous Growth Theory</a:t>
            </a:r>
            <a:endParaRPr lang="en-US" sz="4800" dirty="0">
              <a:solidFill>
                <a:srgbClr val="C00000"/>
              </a:solidFill>
              <a:latin typeface="Garamond" pitchFamily="18" charset="0"/>
            </a:endParaRPr>
          </a:p>
        </p:txBody>
      </p:sp>
      <p:sp>
        <p:nvSpPr>
          <p:cNvPr id="53249" name="Rectangle 1"/>
          <p:cNvSpPr>
            <a:spLocks noChangeArrowheads="1"/>
          </p:cNvSpPr>
          <p:nvPr/>
        </p:nvSpPr>
        <p:spPr bwMode="auto">
          <a:xfrm>
            <a:off x="914400" y="1524000"/>
            <a:ext cx="7315200" cy="283154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altLang="ja-JP" b="0" i="1" u="none" strike="noStrike" cap="none" normalizeH="0" baseline="0" dirty="0" smtClean="0">
                <a:ln>
                  <a:noFill/>
                </a:ln>
                <a:solidFill>
                  <a:schemeClr val="tx1"/>
                </a:solidFill>
                <a:effectLst/>
                <a:ea typeface="Times New Roman" pitchFamily="18" charset="0"/>
                <a:cs typeface="Times New Roman" pitchFamily="18" charset="0"/>
              </a:rPr>
              <a:t>Internal factors are the main sources of economic growth</a:t>
            </a:r>
          </a:p>
          <a:p>
            <a:pPr marL="0" marR="0" lvl="0" indent="0" algn="l" defTabSz="914400" rtl="0" eaLnBrk="1" fontAlgn="base" latinLnBrk="0" hangingPunct="1">
              <a:lnSpc>
                <a:spcPct val="100000"/>
              </a:lnSpc>
              <a:spcBef>
                <a:spcPct val="0"/>
              </a:spcBef>
              <a:spcAft>
                <a:spcPct val="0"/>
              </a:spcAft>
              <a:buClrTx/>
              <a:buSzTx/>
              <a:tabLst/>
            </a:pPr>
            <a:endParaRPr kumimoji="0" lang="en-US" altLang="ja-JP"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ja-JP" b="0" i="0" u="none" strike="noStrike" cap="none" normalizeH="0" baseline="0" dirty="0" smtClean="0">
                <a:ln>
                  <a:noFill/>
                </a:ln>
                <a:solidFill>
                  <a:schemeClr val="tx1"/>
                </a:solidFill>
                <a:effectLst/>
                <a:ea typeface="Times New Roman" pitchFamily="18" charset="0"/>
                <a:cs typeface="Times New Roman" pitchFamily="18" charset="0"/>
              </a:rPr>
              <a:t>Investing in human capital </a:t>
            </a:r>
            <a:r>
              <a:rPr kumimoji="0" lang="en-US" altLang="ja-JP" b="0" i="0" u="none" strike="noStrike" cap="none" normalizeH="0" baseline="0" dirty="0" smtClean="0">
                <a:ln>
                  <a:noFill/>
                </a:ln>
                <a:solidFill>
                  <a:schemeClr val="tx1"/>
                </a:solidFill>
                <a:effectLst/>
                <a:ea typeface="Times New Roman" pitchFamily="18" charset="0"/>
                <a:cs typeface="Times New Roman" pitchFamily="18" charset="0"/>
                <a:sym typeface="Wingdings" pitchFamily="2" charset="2"/>
              </a:rPr>
              <a:t></a:t>
            </a:r>
            <a:r>
              <a:rPr kumimoji="0" lang="en-US" altLang="ja-JP" b="0" i="0" u="none" strike="noStrike" cap="none" normalizeH="0" baseline="0" dirty="0" smtClean="0">
                <a:ln>
                  <a:noFill/>
                </a:ln>
                <a:solidFill>
                  <a:schemeClr val="tx1"/>
                </a:solidFill>
                <a:effectLst/>
                <a:ea typeface="Times New Roman" pitchFamily="18" charset="0"/>
                <a:cs typeface="Times New Roman" pitchFamily="18" charset="0"/>
              </a:rPr>
              <a:t> the development of new forms of technology &amp; efficient and effective means of production </a:t>
            </a:r>
            <a:r>
              <a:rPr kumimoji="0" lang="en-US" altLang="ja-JP" b="0" i="0" u="none" strike="noStrike" cap="none" normalizeH="0" baseline="0" dirty="0" smtClean="0">
                <a:ln>
                  <a:noFill/>
                </a:ln>
                <a:solidFill>
                  <a:schemeClr val="tx1"/>
                </a:solidFill>
                <a:effectLst/>
                <a:ea typeface="Times New Roman" pitchFamily="18" charset="0"/>
                <a:cs typeface="Times New Roman" pitchFamily="18" charset="0"/>
                <a:sym typeface="Wingdings" pitchFamily="2" charset="2"/>
              </a:rPr>
              <a:t></a:t>
            </a:r>
            <a:r>
              <a:rPr kumimoji="0" lang="en-US" altLang="ja-JP" b="0" i="0" u="none" strike="noStrike" cap="none" normalizeH="0" baseline="0" dirty="0" smtClean="0">
                <a:ln>
                  <a:noFill/>
                </a:ln>
                <a:solidFill>
                  <a:schemeClr val="tx1"/>
                </a:solidFill>
                <a:effectLst/>
                <a:ea typeface="Times New Roman" pitchFamily="18" charset="0"/>
                <a:cs typeface="Times New Roman" pitchFamily="18" charset="0"/>
              </a:rPr>
              <a:t> economic growth</a:t>
            </a:r>
          </a:p>
          <a:p>
            <a:pPr marL="0" marR="0" lvl="0" indent="0" algn="l" defTabSz="914400" rtl="0" eaLnBrk="0" fontAlgn="base" latinLnBrk="0" hangingPunct="0">
              <a:lnSpc>
                <a:spcPct val="100000"/>
              </a:lnSpc>
              <a:spcBef>
                <a:spcPct val="0"/>
              </a:spcBef>
              <a:spcAft>
                <a:spcPct val="0"/>
              </a:spcAft>
              <a:buClrTx/>
              <a:buSzTx/>
              <a:buFontTx/>
              <a:buChar char="•"/>
              <a:tabLst/>
            </a:pPr>
            <a:endParaRPr lang="en-US" dirty="0" smtClean="0">
              <a:cs typeface="Times New Roman" pitchFamily="18" charset="0"/>
            </a:endParaRPr>
          </a:p>
          <a:p>
            <a:pPr lvl="0">
              <a:buFont typeface="Arial" pitchFamily="34" charset="0"/>
              <a:buChar char="•"/>
            </a:pPr>
            <a:r>
              <a:rPr lang="en-US" dirty="0" smtClean="0"/>
              <a:t>Developed in the 1980s as a response to criticism of the neo-classical growth model</a:t>
            </a:r>
          </a:p>
          <a:p>
            <a:pPr lvl="0">
              <a:buFont typeface="Arial" pitchFamily="34" charset="0"/>
              <a:buChar char="•"/>
            </a:pPr>
            <a:endParaRPr lang="en-US" sz="1600" dirty="0" smtClean="0"/>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ja-JP" b="0" i="0" u="none" strike="noStrike" cap="none" normalizeH="0" baseline="0" dirty="0" smtClean="0">
              <a:ln>
                <a:noFill/>
              </a:ln>
              <a:solidFill>
                <a:schemeClr val="tx1"/>
              </a:solidFill>
              <a:effectLst/>
              <a:ea typeface="Times New Roman" pitchFamily="18" charset="0"/>
              <a:cs typeface="Times New Roman" pitchFamily="18" charset="0"/>
              <a:sym typeface="Wingdings" pitchFamily="2" charset="2"/>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Contiguous Counties</a:t>
            </a:r>
            <a:endParaRPr lang="en-US" sz="4800" dirty="0">
              <a:solidFill>
                <a:srgbClr val="C00000"/>
              </a:solidFill>
              <a:latin typeface="Garamond" pitchFamily="18" charset="0"/>
            </a:endParaRPr>
          </a:p>
        </p:txBody>
      </p:sp>
      <p:sp>
        <p:nvSpPr>
          <p:cNvPr id="4" name="TextBox 3"/>
          <p:cNvSpPr txBox="1"/>
          <p:nvPr/>
        </p:nvSpPr>
        <p:spPr>
          <a:xfrm>
            <a:off x="914400" y="1371600"/>
            <a:ext cx="7315200" cy="800219"/>
          </a:xfrm>
          <a:prstGeom prst="rect">
            <a:avLst/>
          </a:prstGeom>
          <a:noFill/>
        </p:spPr>
        <p:txBody>
          <a:bodyPr wrap="square" rtlCol="0">
            <a:spAutoFit/>
          </a:bodyPr>
          <a:lstStyle/>
          <a:p>
            <a:r>
              <a:rPr lang="en-US" sz="2800" dirty="0" smtClean="0"/>
              <a:t> </a:t>
            </a:r>
          </a:p>
          <a:p>
            <a:endParaRPr lang="en-US" dirty="0"/>
          </a:p>
        </p:txBody>
      </p:sp>
      <p:pic>
        <p:nvPicPr>
          <p:cNvPr id="75778" name="Picture 2" descr="Spatial Weights based on Polygon Contiguity."/>
          <p:cNvPicPr>
            <a:picLocks noChangeAspect="1" noChangeArrowheads="1" noCrop="1"/>
          </p:cNvPicPr>
          <p:nvPr/>
        </p:nvPicPr>
        <p:blipFill>
          <a:blip r:embed="rId4" cstate="print"/>
          <a:stretch>
            <a:fillRect/>
          </a:stretch>
        </p:blipFill>
        <p:spPr bwMode="auto">
          <a:xfrm>
            <a:off x="1981200" y="2438400"/>
            <a:ext cx="5272779" cy="2438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2123658"/>
          </a:xfrm>
          <a:prstGeom prst="rect">
            <a:avLst/>
          </a:prstGeom>
          <a:noFill/>
        </p:spPr>
        <p:txBody>
          <a:bodyPr wrap="square" rtlCol="0">
            <a:spAutoFit/>
          </a:bodyPr>
          <a:lstStyle/>
          <a:p>
            <a:pPr algn="ctr"/>
            <a:r>
              <a:rPr lang="en-US" sz="4400" dirty="0" smtClean="0">
                <a:solidFill>
                  <a:srgbClr val="C00000"/>
                </a:solidFill>
                <a:latin typeface="Garamond" pitchFamily="18" charset="0"/>
              </a:rPr>
              <a:t>The average county has 5 to 6 neighbors (main point)</a:t>
            </a:r>
          </a:p>
          <a:p>
            <a:pPr algn="ctr"/>
            <a:r>
              <a:rPr lang="en-US" sz="4400" dirty="0" smtClean="0">
                <a:solidFill>
                  <a:srgbClr val="C00000"/>
                </a:solidFill>
                <a:latin typeface="Garamond" pitchFamily="18" charset="0"/>
              </a:rPr>
              <a:t>How many neighbors does the… </a:t>
            </a:r>
            <a:endParaRPr lang="en-US" sz="4400" dirty="0">
              <a:solidFill>
                <a:srgbClr val="C00000"/>
              </a:solidFill>
              <a:latin typeface="Garamond" pitchFamily="18" charset="0"/>
            </a:endParaRPr>
          </a:p>
        </p:txBody>
      </p:sp>
      <p:sp>
        <p:nvSpPr>
          <p:cNvPr id="4" name="TextBox 3"/>
          <p:cNvSpPr txBox="1"/>
          <p:nvPr/>
        </p:nvSpPr>
        <p:spPr>
          <a:xfrm>
            <a:off x="914400" y="1066800"/>
            <a:ext cx="7315200" cy="800219"/>
          </a:xfrm>
          <a:prstGeom prst="rect">
            <a:avLst/>
          </a:prstGeom>
          <a:noFill/>
        </p:spPr>
        <p:txBody>
          <a:bodyPr wrap="square" rtlCol="0">
            <a:spAutoFit/>
          </a:bodyPr>
          <a:lstStyle/>
          <a:p>
            <a:r>
              <a:rPr lang="en-US" sz="2800" dirty="0" smtClean="0"/>
              <a:t> </a:t>
            </a:r>
          </a:p>
          <a:p>
            <a:endParaRPr lang="en-US" dirty="0"/>
          </a:p>
        </p:txBody>
      </p:sp>
      <p:graphicFrame>
        <p:nvGraphicFramePr>
          <p:cNvPr id="7" name="Chart 6"/>
          <p:cNvGraphicFramePr/>
          <p:nvPr/>
        </p:nvGraphicFramePr>
        <p:xfrm>
          <a:off x="1752600" y="1676400"/>
          <a:ext cx="5562600" cy="350520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1692771"/>
          </a:xfrm>
          <a:prstGeom prst="rect">
            <a:avLst/>
          </a:prstGeom>
          <a:noFill/>
        </p:spPr>
        <p:txBody>
          <a:bodyPr wrap="square" rtlCol="0">
            <a:spAutoFit/>
          </a:bodyPr>
          <a:lstStyle/>
          <a:p>
            <a:pPr algn="ctr"/>
            <a:r>
              <a:rPr lang="en-US" sz="4800" dirty="0" smtClean="0">
                <a:solidFill>
                  <a:srgbClr val="C00000"/>
                </a:solidFill>
                <a:latin typeface="Garamond" pitchFamily="18" charset="0"/>
              </a:rPr>
              <a:t>Global Spatial Autocorrelation</a:t>
            </a:r>
          </a:p>
          <a:p>
            <a:pPr algn="ctr"/>
            <a:r>
              <a:rPr lang="en-US" sz="2800" dirty="0" smtClean="0">
                <a:solidFill>
                  <a:srgbClr val="C00000"/>
                </a:solidFill>
                <a:latin typeface="Garamond" pitchFamily="18" charset="0"/>
              </a:rPr>
              <a:t>Growth rates display spatial dependence…Moran’s I…Null hypothesis</a:t>
            </a:r>
            <a:endParaRPr lang="en-US" sz="2800" dirty="0">
              <a:solidFill>
                <a:srgbClr val="C00000"/>
              </a:solidFill>
              <a:latin typeface="Garamond" pitchFamily="18" charset="0"/>
            </a:endParaRPr>
          </a:p>
        </p:txBody>
      </p:sp>
      <p:sp>
        <p:nvSpPr>
          <p:cNvPr id="4" name="TextBox 3"/>
          <p:cNvSpPr txBox="1"/>
          <p:nvPr/>
        </p:nvSpPr>
        <p:spPr>
          <a:xfrm>
            <a:off x="914400" y="1371600"/>
            <a:ext cx="7315200" cy="800219"/>
          </a:xfrm>
          <a:prstGeom prst="rect">
            <a:avLst/>
          </a:prstGeom>
          <a:noFill/>
        </p:spPr>
        <p:txBody>
          <a:bodyPr wrap="square" rtlCol="0">
            <a:spAutoFit/>
          </a:bodyPr>
          <a:lstStyle/>
          <a:p>
            <a:r>
              <a:rPr lang="en-US" sz="2800" dirty="0" smtClean="0"/>
              <a:t> </a:t>
            </a:r>
          </a:p>
          <a:p>
            <a:endParaRPr lang="en-US" dirty="0"/>
          </a:p>
        </p:txBody>
      </p:sp>
      <p:pic>
        <p:nvPicPr>
          <p:cNvPr id="77826" name="Picture 2"/>
          <p:cNvPicPr>
            <a:picLocks noChangeAspect="1" noChangeArrowheads="1"/>
          </p:cNvPicPr>
          <p:nvPr/>
        </p:nvPicPr>
        <p:blipFill>
          <a:blip r:embed="rId4" cstate="print"/>
          <a:srcRect/>
          <a:stretch>
            <a:fillRect/>
          </a:stretch>
        </p:blipFill>
        <p:spPr bwMode="auto">
          <a:xfrm>
            <a:off x="1981200" y="2057400"/>
            <a:ext cx="9677400" cy="2822575"/>
          </a:xfrm>
          <a:prstGeom prst="rect">
            <a:avLst/>
          </a:prstGeom>
          <a:noFill/>
          <a:ln w="9525">
            <a:noFill/>
            <a:miter lim="800000"/>
            <a:headEnd/>
            <a:tailEnd/>
          </a:ln>
          <a:effectLst/>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461665"/>
          </a:xfrm>
          <a:prstGeom prst="rect">
            <a:avLst/>
          </a:prstGeom>
          <a:noFill/>
        </p:spPr>
        <p:txBody>
          <a:bodyPr wrap="square" rtlCol="0">
            <a:spAutoFit/>
          </a:bodyPr>
          <a:lstStyle/>
          <a:p>
            <a:pPr algn="ctr"/>
            <a:r>
              <a:rPr lang="en-US" sz="2400" dirty="0" smtClean="0">
                <a:solidFill>
                  <a:srgbClr val="C00000"/>
                </a:solidFill>
                <a:latin typeface="Garamond" pitchFamily="18" charset="0"/>
              </a:rPr>
              <a:t>Own growth rates depend on neighbors (idea)</a:t>
            </a:r>
            <a:endParaRPr lang="en-US" sz="2400" dirty="0">
              <a:solidFill>
                <a:srgbClr val="C00000"/>
              </a:solidFill>
              <a:latin typeface="Garamond" pitchFamily="18" charset="0"/>
            </a:endParaRPr>
          </a:p>
        </p:txBody>
      </p:sp>
      <p:sp>
        <p:nvSpPr>
          <p:cNvPr id="4" name="TextBox 3"/>
          <p:cNvSpPr txBox="1"/>
          <p:nvPr/>
        </p:nvSpPr>
        <p:spPr>
          <a:xfrm>
            <a:off x="609600" y="914400"/>
            <a:ext cx="7315200" cy="800219"/>
          </a:xfrm>
          <a:prstGeom prst="rect">
            <a:avLst/>
          </a:prstGeom>
          <a:noFill/>
        </p:spPr>
        <p:txBody>
          <a:bodyPr wrap="square" rtlCol="0">
            <a:spAutoFit/>
          </a:bodyPr>
          <a:lstStyle/>
          <a:p>
            <a:r>
              <a:rPr lang="en-US" sz="2800" dirty="0" smtClean="0"/>
              <a:t> </a:t>
            </a:r>
          </a:p>
          <a:p>
            <a:endParaRPr lang="en-US" dirty="0"/>
          </a:p>
        </p:txBody>
      </p:sp>
      <p:pic>
        <p:nvPicPr>
          <p:cNvPr id="78850" name="Picture 2"/>
          <p:cNvPicPr>
            <a:picLocks noChangeAspect="1" noChangeArrowheads="1"/>
          </p:cNvPicPr>
          <p:nvPr/>
        </p:nvPicPr>
        <p:blipFill>
          <a:blip r:embed="rId4" cstate="print"/>
          <a:srcRect/>
          <a:stretch>
            <a:fillRect/>
          </a:stretch>
        </p:blipFill>
        <p:spPr bwMode="auto">
          <a:xfrm>
            <a:off x="1600200" y="1600200"/>
            <a:ext cx="5487987" cy="3659187"/>
          </a:xfrm>
          <a:prstGeom prst="rect">
            <a:avLst/>
          </a:prstGeom>
          <a:noFill/>
          <a:ln w="9525">
            <a:noFill/>
            <a:miter lim="800000"/>
            <a:headEnd/>
            <a:tailEnd/>
          </a:ln>
          <a:effectLst/>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Main Findings</a:t>
            </a:r>
            <a:endParaRPr lang="en-US" sz="4800" dirty="0">
              <a:solidFill>
                <a:srgbClr val="C00000"/>
              </a:solidFill>
              <a:latin typeface="Garamond" pitchFamily="18" charset="0"/>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Future Research</a:t>
            </a:r>
            <a:endParaRPr lang="en-US" sz="4800" dirty="0">
              <a:solidFill>
                <a:srgbClr val="C00000"/>
              </a:solidFill>
              <a:latin typeface="Garamond" pitchFamily="18" charset="0"/>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Questions</a:t>
            </a:r>
            <a:endParaRPr lang="en-US" sz="4800" dirty="0">
              <a:solidFill>
                <a:srgbClr val="C00000"/>
              </a:solidFill>
              <a:latin typeface="Garamond"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Autofit/>
          </a:bodyPr>
          <a:lstStyle/>
          <a:p>
            <a:r>
              <a:rPr lang="en-US" sz="4800" dirty="0" smtClean="0">
                <a:solidFill>
                  <a:srgbClr val="C00000"/>
                </a:solidFill>
                <a:latin typeface="Garamond" pitchFamily="18" charset="0"/>
              </a:rPr>
              <a:t>Endogenous Growth Theory</a:t>
            </a:r>
            <a:br>
              <a:rPr lang="en-US" sz="4800" dirty="0" smtClean="0">
                <a:solidFill>
                  <a:srgbClr val="C00000"/>
                </a:solidFill>
                <a:latin typeface="Garamond" pitchFamily="18" charset="0"/>
              </a:rPr>
            </a:br>
            <a:endParaRPr lang="en-US" sz="4800" dirty="0"/>
          </a:p>
        </p:txBody>
      </p:sp>
      <p:pic>
        <p:nvPicPr>
          <p:cNvPr id="3"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5" name="Rectangle 4"/>
          <p:cNvSpPr/>
          <p:nvPr/>
        </p:nvSpPr>
        <p:spPr>
          <a:xfrm>
            <a:off x="685800" y="1371600"/>
            <a:ext cx="7772400" cy="3139321"/>
          </a:xfrm>
          <a:prstGeom prst="rect">
            <a:avLst/>
          </a:prstGeom>
        </p:spPr>
        <p:txBody>
          <a:bodyPr wrap="square">
            <a:spAutoFit/>
          </a:bodyPr>
          <a:lstStyle/>
          <a:p>
            <a:pPr lvl="0">
              <a:buFont typeface="Arial" pitchFamily="34" charset="0"/>
              <a:buChar char="•"/>
            </a:pPr>
            <a:r>
              <a:rPr lang="en-US" dirty="0" smtClean="0"/>
              <a:t>An economic theory which argues that economic growth is generated from within a system as a direct result of internal processes. </a:t>
            </a:r>
          </a:p>
          <a:p>
            <a:pPr lvl="0">
              <a:buFont typeface="Arial" pitchFamily="34" charset="0"/>
              <a:buChar char="•"/>
            </a:pPr>
            <a:r>
              <a:rPr lang="en-US" dirty="0" smtClean="0"/>
              <a:t>More specifically, the theory notes that the enhancement of a nation's human capital will lead to economic growth by means of the development of new forms of technology and efficient and effective means of production.</a:t>
            </a:r>
          </a:p>
          <a:p>
            <a:pPr lvl="0">
              <a:buFont typeface="Arial" pitchFamily="34" charset="0"/>
              <a:buChar char="•"/>
            </a:pPr>
            <a:r>
              <a:rPr lang="en-US" dirty="0" smtClean="0">
                <a:solidFill>
                  <a:srgbClr val="FF0000"/>
                </a:solidFill>
              </a:rPr>
              <a:t>Theory emphasizes that private investment in R&amp;D is the central source of technical progress</a:t>
            </a:r>
          </a:p>
          <a:p>
            <a:pPr lvl="0">
              <a:buFont typeface="Arial" pitchFamily="34" charset="0"/>
              <a:buChar char="•"/>
            </a:pPr>
            <a:r>
              <a:rPr lang="en-US" dirty="0" smtClean="0"/>
              <a:t>Protection of property rights and patents can provide the incentive to engage in R&amp;D</a:t>
            </a:r>
          </a:p>
          <a:p>
            <a:pPr lvl="0">
              <a:buFont typeface="Arial" pitchFamily="34" charset="0"/>
              <a:buChar char="•"/>
            </a:pPr>
            <a:r>
              <a:rPr lang="en-US" dirty="0" smtClean="0">
                <a:solidFill>
                  <a:srgbClr val="FF0000"/>
                </a:solidFill>
              </a:rPr>
              <a:t>Investment in human capital (education and training of the workforce) is an essential ingredient of growth</a:t>
            </a:r>
            <a:endParaRPr lang="en-US" dirty="0">
              <a:solidFill>
                <a:srgbClr val="FF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533400"/>
            <a:ext cx="8229600" cy="11430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800" b="0" i="0" u="none" strike="noStrike" kern="1200" cap="none" spc="0" normalizeH="0" baseline="0" noProof="0" smtClean="0">
                <a:ln>
                  <a:noFill/>
                </a:ln>
                <a:solidFill>
                  <a:srgbClr val="C00000"/>
                </a:solidFill>
                <a:effectLst/>
                <a:uLnTx/>
                <a:uFillTx/>
                <a:latin typeface="Garamond" pitchFamily="18" charset="0"/>
                <a:ea typeface="+mj-ea"/>
                <a:cs typeface="+mj-cs"/>
              </a:rPr>
              <a:t>Endogenous Growth Theory</a:t>
            </a:r>
            <a:br>
              <a:rPr kumimoji="0" lang="en-US" sz="4800" b="0" i="0" u="none" strike="noStrike" kern="1200" cap="none" spc="0" normalizeH="0" baseline="0" noProof="0" smtClean="0">
                <a:ln>
                  <a:noFill/>
                </a:ln>
                <a:solidFill>
                  <a:srgbClr val="C00000"/>
                </a:solidFill>
                <a:effectLst/>
                <a:uLnTx/>
                <a:uFillTx/>
                <a:latin typeface="Garamond" pitchFamily="18" charset="0"/>
                <a:ea typeface="+mj-ea"/>
                <a:cs typeface="+mj-cs"/>
              </a:rPr>
            </a:br>
            <a:endParaRPr kumimoji="0" lang="en-US" sz="4800" b="0" i="0" u="none" strike="noStrike" kern="1200" cap="none" spc="0" normalizeH="0" baseline="0" noProof="0" dirty="0">
              <a:ln>
                <a:noFill/>
              </a:ln>
              <a:solidFill>
                <a:schemeClr val="tx1"/>
              </a:solidFill>
              <a:effectLst/>
              <a:uLnTx/>
              <a:uFillTx/>
              <a:latin typeface="+mj-lt"/>
              <a:ea typeface="+mj-ea"/>
              <a:cs typeface="+mj-cs"/>
            </a:endParaRPr>
          </a:p>
        </p:txBody>
      </p:sp>
      <p:pic>
        <p:nvPicPr>
          <p:cNvPr id="3"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381000" y="1447801"/>
            <a:ext cx="8534400" cy="4185761"/>
          </a:xfrm>
          <a:prstGeom prst="rect">
            <a:avLst/>
          </a:prstGeom>
          <a:solidFill>
            <a:schemeClr val="bg1"/>
          </a:solidFill>
          <a:ln>
            <a:solidFill>
              <a:srgbClr val="FFFF00"/>
            </a:solidFill>
          </a:ln>
        </p:spPr>
        <p:txBody>
          <a:bodyPr wrap="square" rtlCol="0">
            <a:spAutoFit/>
          </a:bodyPr>
          <a:lstStyle/>
          <a:p>
            <a:pPr lvl="0"/>
            <a:r>
              <a:rPr lang="en-US" i="1" dirty="0" smtClean="0"/>
              <a:t>Arrow and </a:t>
            </a:r>
            <a:r>
              <a:rPr lang="en-US" i="1" dirty="0" err="1" smtClean="0"/>
              <a:t>Sheshinksi</a:t>
            </a:r>
            <a:endParaRPr lang="en-US" sz="1600" dirty="0" smtClean="0"/>
          </a:p>
          <a:p>
            <a:pPr lvl="1"/>
            <a:r>
              <a:rPr lang="en-US" dirty="0" smtClean="0"/>
              <a:t>Knowledge is non-rival, therefore discoveries spillover to the entire economy</a:t>
            </a:r>
          </a:p>
          <a:p>
            <a:pPr lvl="1"/>
            <a:endParaRPr lang="en-US" sz="1600" dirty="0" smtClean="0"/>
          </a:p>
          <a:p>
            <a:pPr lvl="0"/>
            <a:r>
              <a:rPr lang="en-US" i="1" dirty="0" err="1" smtClean="0"/>
              <a:t>Romer</a:t>
            </a:r>
            <a:r>
              <a:rPr lang="en-US" i="1" dirty="0" smtClean="0"/>
              <a:t> and Lucas</a:t>
            </a:r>
            <a:endParaRPr lang="en-US" sz="1600" dirty="0" smtClean="0"/>
          </a:p>
          <a:p>
            <a:pPr lvl="1"/>
            <a:r>
              <a:rPr lang="en-US" dirty="0" smtClean="0"/>
              <a:t>Competitive assumptions can be maintained and determine an equilibrium rate of technological progress but the growth rate is not Pareto optimal.  At the end, growth and knowledge can increase boundlessly.  </a:t>
            </a:r>
            <a:r>
              <a:rPr lang="en-US" dirty="0" smtClean="0">
                <a:solidFill>
                  <a:srgbClr val="FF0000"/>
                </a:solidFill>
              </a:rPr>
              <a:t>No convergence is predicted.</a:t>
            </a:r>
          </a:p>
          <a:p>
            <a:pPr lvl="1"/>
            <a:endParaRPr lang="en-US" sz="1600" dirty="0" smtClean="0"/>
          </a:p>
          <a:p>
            <a:pPr lvl="0"/>
            <a:r>
              <a:rPr lang="en-US" i="1" dirty="0" err="1" smtClean="0"/>
              <a:t>Romer</a:t>
            </a:r>
            <a:r>
              <a:rPr lang="en-US" i="1" dirty="0" smtClean="0"/>
              <a:t>, </a:t>
            </a:r>
            <a:r>
              <a:rPr lang="en-US" i="1" dirty="0" err="1" smtClean="0"/>
              <a:t>Aghion</a:t>
            </a:r>
            <a:r>
              <a:rPr lang="en-US" i="1" dirty="0" smtClean="0"/>
              <a:t> and </a:t>
            </a:r>
            <a:r>
              <a:rPr lang="en-US" i="1" dirty="0" err="1" smtClean="0"/>
              <a:t>Howitt</a:t>
            </a:r>
            <a:endParaRPr lang="en-US" sz="1600" dirty="0" smtClean="0"/>
          </a:p>
          <a:p>
            <a:pPr lvl="1"/>
            <a:r>
              <a:rPr lang="en-US" dirty="0" smtClean="0"/>
              <a:t>R&amp;D activities reward firms through monopolistic power.  The equilibrium is not Pareto optimal, but rather one with monopolistic competition.  The stock of human capital determines growth, but too little human capital will be devoted to R&amp;D.  Also, integration into world markets increases growth rates, and large populations are not sufficient to generate growth.</a:t>
            </a:r>
            <a:endParaRPr lang="en-US" sz="1600" dirty="0" smtClean="0"/>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New Economic Geography</a:t>
            </a:r>
            <a:endParaRPr lang="en-US" sz="4800" dirty="0">
              <a:solidFill>
                <a:srgbClr val="C00000"/>
              </a:solidFill>
              <a:latin typeface="Garamond" pitchFamily="18" charset="0"/>
            </a:endParaRPr>
          </a:p>
        </p:txBody>
      </p:sp>
      <p:sp>
        <p:nvSpPr>
          <p:cNvPr id="5"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What is economic geography?</a:t>
            </a:r>
            <a:br>
              <a:rPr kumimoji="0" lang="en-US" b="0" i="0" u="none" strike="noStrike" kern="1200" cap="none" spc="0" normalizeH="0" baseline="0" noProof="0" dirty="0" smtClean="0">
                <a:ln>
                  <a:noFill/>
                </a:ln>
                <a:solidFill>
                  <a:schemeClr val="tx1"/>
                </a:solidFill>
                <a:effectLst/>
                <a:uLnTx/>
                <a:uFillTx/>
                <a:latin typeface="+mn-lt"/>
                <a:ea typeface="+mn-ea"/>
                <a:cs typeface="+mn-cs"/>
              </a:rPr>
            </a:b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Economic geography is the location of factors of production in space</a:t>
            </a:r>
            <a:br>
              <a:rPr kumimoji="0" lang="en-US" b="0" i="0" u="none" strike="noStrike" kern="1200" cap="none" spc="0" normalizeH="0" baseline="0" noProof="0" dirty="0" smtClean="0">
                <a:ln>
                  <a:noFill/>
                </a:ln>
                <a:solidFill>
                  <a:schemeClr val="tx1"/>
                </a:solidFill>
                <a:effectLst/>
                <a:uLnTx/>
                <a:uFillTx/>
                <a:latin typeface="+mn-lt"/>
                <a:ea typeface="+mn-ea"/>
                <a:cs typeface="+mn-cs"/>
              </a:rPr>
            </a:b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a:t>
            </a:r>
            <a:r>
              <a:rPr kumimoji="0" lang="en-US" b="0" i="0" u="none" strike="noStrike" kern="1200" cap="none" spc="0" normalizeH="0" baseline="0" noProof="0" dirty="0" err="1" smtClean="0">
                <a:ln>
                  <a:noFill/>
                </a:ln>
                <a:solidFill>
                  <a:schemeClr val="tx1"/>
                </a:solidFill>
                <a:effectLst/>
                <a:uLnTx/>
                <a:uFillTx/>
                <a:latin typeface="+mn-lt"/>
                <a:ea typeface="+mn-ea"/>
                <a:cs typeface="+mn-cs"/>
              </a:rPr>
              <a:t>Krugman</a:t>
            </a:r>
            <a:r>
              <a:rPr kumimoji="0" lang="en-US" b="0" i="0" u="none" strike="noStrike" kern="1200" cap="none" spc="0" normalizeH="0" baseline="0" noProof="0" dirty="0" smtClean="0">
                <a:ln>
                  <a:noFill/>
                </a:ln>
                <a:solidFill>
                  <a:schemeClr val="tx1"/>
                </a:solidFill>
                <a:effectLst/>
                <a:uLnTx/>
                <a:uFillTx/>
                <a:latin typeface="+mn-lt"/>
                <a:ea typeface="+mn-ea"/>
                <a:cs typeface="+mn-cs"/>
              </a:rPr>
              <a:t> 1991)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UChicago">
      <a:majorFont>
        <a:latin typeface="Garamond"/>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455</TotalTime>
  <Words>2139</Words>
  <Application>Microsoft Office PowerPoint</Application>
  <PresentationFormat>On-screen Show (4:3)</PresentationFormat>
  <Paragraphs>422</Paragraphs>
  <Slides>66</Slides>
  <Notes>66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66</vt:i4>
      </vt:variant>
    </vt:vector>
  </HeadingPairs>
  <TitlesOfParts>
    <vt:vector size="68" baseType="lpstr">
      <vt:lpstr>Office Theme</vt:lpstr>
      <vt:lpstr>Acrobat Document</vt:lpstr>
      <vt:lpstr>  Economic Growth IN THE UNITED STATES OF AMERICA  A County-level Analysis </vt:lpstr>
      <vt:lpstr>Slide 2</vt:lpstr>
      <vt:lpstr>Slide 3</vt:lpstr>
      <vt:lpstr>Slide 4</vt:lpstr>
      <vt:lpstr>Slide 5</vt:lpstr>
      <vt:lpstr>Slide 6</vt:lpstr>
      <vt:lpstr>Endogenous Growth Theory </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lpstr>Slide 66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Sohair_Omar</dc:creator>
  <cp:lastModifiedBy>Harris Student</cp:lastModifiedBy>
  <cp:revision>71</cp:revision>
  <dcterms:created xsi:type="dcterms:W3CDTF">2009-11-29T21:11:32Z</dcterms:created>
  <dcterms:modified xsi:type="dcterms:W3CDTF">2009-11-30T22:07:40Z</dcterms:modified>
</cp:coreProperties>
</file>