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sldIdLst>
    <p:sldId id="257" r:id="rId2"/>
    <p:sldId id="259" r:id="rId3"/>
    <p:sldId id="258" r:id="rId4"/>
    <p:sldId id="332" r:id="rId5"/>
    <p:sldId id="319" r:id="rId6"/>
    <p:sldId id="337" r:id="rId7"/>
    <p:sldId id="338" r:id="rId8"/>
    <p:sldId id="339" r:id="rId9"/>
    <p:sldId id="311" r:id="rId10"/>
    <p:sldId id="315" r:id="rId11"/>
    <p:sldId id="314" r:id="rId12"/>
    <p:sldId id="313" r:id="rId13"/>
    <p:sldId id="310" r:id="rId14"/>
    <p:sldId id="309" r:id="rId15"/>
    <p:sldId id="308" r:id="rId16"/>
    <p:sldId id="307" r:id="rId17"/>
    <p:sldId id="306" r:id="rId18"/>
    <p:sldId id="304" r:id="rId19"/>
    <p:sldId id="303" r:id="rId20"/>
    <p:sldId id="302" r:id="rId21"/>
    <p:sldId id="263" r:id="rId22"/>
    <p:sldId id="333" r:id="rId23"/>
    <p:sldId id="277" r:id="rId24"/>
    <p:sldId id="278" r:id="rId25"/>
    <p:sldId id="279" r:id="rId26"/>
    <p:sldId id="264" r:id="rId27"/>
    <p:sldId id="340" r:id="rId28"/>
    <p:sldId id="334" r:id="rId29"/>
    <p:sldId id="267" r:id="rId30"/>
    <p:sldId id="335" r:id="rId31"/>
    <p:sldId id="269" r:id="rId32"/>
    <p:sldId id="322" r:id="rId33"/>
    <p:sldId id="320" r:id="rId34"/>
    <p:sldId id="321" r:id="rId35"/>
    <p:sldId id="323" r:id="rId36"/>
    <p:sldId id="324" r:id="rId37"/>
    <p:sldId id="325" r:id="rId38"/>
    <p:sldId id="326" r:id="rId39"/>
    <p:sldId id="327" r:id="rId40"/>
    <p:sldId id="328" r:id="rId41"/>
    <p:sldId id="329" r:id="rId42"/>
    <p:sldId id="331" r:id="rId43"/>
    <p:sldId id="271" r:id="rId44"/>
    <p:sldId id="272" r:id="rId45"/>
    <p:sldId id="273" r:id="rId46"/>
    <p:sldId id="336" r:id="rId47"/>
    <p:sldId id="274" r:id="rId48"/>
    <p:sldId id="275" r:id="rId49"/>
    <p:sldId id="276"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C4AA"/>
    <a:srgbClr val="4D4D4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11/30/2009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0"/>
            <a:r>
              <a:rPr lang="en-US" sz="1200" kern="1200" dirty="0" smtClean="0">
                <a:solidFill>
                  <a:schemeClr val="tx1"/>
                </a:solidFill>
                <a:latin typeface="+mn-lt"/>
                <a:ea typeface="+mn-ea"/>
                <a:cs typeface="+mn-cs"/>
              </a:rPr>
              <a:t>Three key factors:</a:t>
            </a:r>
          </a:p>
          <a:p>
            <a:pPr lvl="1"/>
            <a:r>
              <a:rPr lang="en-US" sz="1200" kern="1200" dirty="0" smtClean="0">
                <a:solidFill>
                  <a:schemeClr val="tx1"/>
                </a:solidFill>
                <a:latin typeface="+mn-lt"/>
                <a:ea typeface="+mn-ea"/>
                <a:cs typeface="+mn-cs"/>
              </a:rPr>
              <a:t>Capital intensities</a:t>
            </a:r>
          </a:p>
          <a:p>
            <a:pPr lvl="1"/>
            <a:r>
              <a:rPr lang="en-US" sz="1200" kern="1200" dirty="0" smtClean="0">
                <a:solidFill>
                  <a:schemeClr val="tx1"/>
                </a:solidFill>
                <a:latin typeface="+mn-lt"/>
                <a:ea typeface="+mn-ea"/>
                <a:cs typeface="+mn-cs"/>
              </a:rPr>
              <a:t>Human capital</a:t>
            </a:r>
          </a:p>
          <a:p>
            <a:pPr lvl="1"/>
            <a:r>
              <a:rPr lang="en-US" sz="1200" kern="1200" dirty="0" smtClean="0">
                <a:solidFill>
                  <a:schemeClr val="tx1"/>
                </a:solidFill>
                <a:latin typeface="+mn-lt"/>
                <a:ea typeface="+mn-ea"/>
                <a:cs typeface="+mn-cs"/>
              </a:rPr>
              <a:t>Technology (not included in the model; exogenous)</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Improvements: </a:t>
            </a:r>
            <a:r>
              <a:rPr lang="en-US" sz="1200" kern="1200" dirty="0" smtClean="0">
                <a:solidFill>
                  <a:schemeClr val="tx1"/>
                </a:solidFill>
                <a:latin typeface="+mn-lt"/>
                <a:ea typeface="+mn-ea"/>
                <a:cs typeface="+mn-cs"/>
              </a:rPr>
              <a:t>Endogenous growth considered that returns to capital do not diminish because human capital entails knowledge spillovers and external benefits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Personal income includes net earnings (earnings by place of work less contributions for government social insurance), rental income, personal dividend income, personal interest income, and personal current transfer receipts</a:t>
            </a:r>
          </a:p>
          <a:p>
            <a:pPr>
              <a:buFont typeface="Arial"/>
              <a:buChar char="•"/>
            </a:pPr>
            <a:r>
              <a:rPr lang="en-US" dirty="0" smtClean="0"/>
              <a:t> Per capita personal income is the personal income of residents of a given area divided by the resident population of the area, using the Census Bureau’s annual midyear population estimates</a:t>
            </a:r>
          </a:p>
          <a:p>
            <a:pPr>
              <a:buFontTx/>
              <a:buNone/>
            </a:pP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Signaling</a:t>
            </a:r>
            <a:r>
              <a:rPr lang="en-US" baseline="0" dirty="0" smtClean="0"/>
              <a:t> instead of human capital</a:t>
            </a:r>
          </a:p>
          <a:p>
            <a:pPr>
              <a:buFontTx/>
              <a:buChar char="-"/>
            </a:pPr>
            <a:r>
              <a:rPr lang="en-US" baseline="0" dirty="0" smtClean="0"/>
              <a:t>Kelly Becker, showing that when there are barriers to entering university, people pool around the high school diploma</a:t>
            </a:r>
          </a:p>
          <a:p>
            <a:pPr>
              <a:buFontTx/>
              <a:buChar char="-"/>
            </a:pPr>
            <a:r>
              <a:rPr lang="en-US" baseline="0" dirty="0" smtClean="0"/>
              <a:t>- Tyler, </a:t>
            </a:r>
            <a:r>
              <a:rPr lang="en-US" baseline="0" dirty="0" err="1" smtClean="0"/>
              <a:t>Murnane</a:t>
            </a:r>
            <a:r>
              <a:rPr lang="en-US" baseline="0" dirty="0" smtClean="0"/>
              <a:t>, and Willet (2000) showing that people with </a:t>
            </a:r>
            <a:r>
              <a:rPr lang="en-US" baseline="0" dirty="0" err="1" smtClean="0"/>
              <a:t>GEDs</a:t>
            </a:r>
            <a:r>
              <a:rPr lang="en-US" baseline="0" dirty="0" smtClean="0"/>
              <a:t> are paid the same no matter how many years it </a:t>
            </a:r>
            <a:r>
              <a:rPr lang="en-US" baseline="0" dirty="0" err="1" smtClean="0"/>
              <a:t>tok</a:t>
            </a:r>
            <a:r>
              <a:rPr lang="en-US" baseline="0" dirty="0" smtClean="0"/>
              <a:t> them to get it</a:t>
            </a:r>
          </a:p>
          <a:p>
            <a:pPr>
              <a:buFontTx/>
              <a:buChar char="-"/>
            </a:pPr>
            <a:endParaRPr lang="en-US" baseline="0" dirty="0" smtClean="0"/>
          </a:p>
          <a:p>
            <a:pPr>
              <a:buFontTx/>
              <a:buChar char="-"/>
            </a:pPr>
            <a:r>
              <a:rPr lang="en-US" baseline="0" dirty="0" err="1" smtClean="0"/>
              <a:t>percentlessthanhs</a:t>
            </a:r>
            <a:r>
              <a:rPr lang="en-US" baseline="0" dirty="0" smtClean="0"/>
              <a:t> is slightly positively correlated with </a:t>
            </a:r>
            <a:r>
              <a:rPr lang="en-US" baseline="0" dirty="0" err="1" smtClean="0"/>
              <a:t>percenthsdiploma</a:t>
            </a:r>
            <a:endParaRPr lang="en-US" baseline="0" dirty="0" smtClean="0"/>
          </a:p>
          <a:p>
            <a:pPr>
              <a:buFontTx/>
              <a:buChar char="-"/>
            </a:pPr>
            <a:r>
              <a:rPr lang="en-US" baseline="0" dirty="0" err="1" smtClean="0"/>
              <a:t>percentlessthanhs</a:t>
            </a:r>
            <a:r>
              <a:rPr lang="en-US" baseline="0" dirty="0" smtClean="0"/>
              <a:t> is very negatively correlated with </a:t>
            </a:r>
            <a:r>
              <a:rPr lang="en-US" baseline="0" dirty="0" err="1" smtClean="0"/>
              <a:t>percentmorethanhs</a:t>
            </a:r>
            <a:endParaRPr lang="en-US" baseline="0" dirty="0" smtClean="0"/>
          </a:p>
          <a:p>
            <a:pPr>
              <a:buFontTx/>
              <a:buChar char="-"/>
            </a:pPr>
            <a:r>
              <a:rPr lang="en-US" dirty="0" err="1" smtClean="0"/>
              <a:t>percenthsdiploma</a:t>
            </a:r>
            <a:r>
              <a:rPr lang="en-US" dirty="0" smtClean="0"/>
              <a:t> is very negatively correlated with </a:t>
            </a:r>
            <a:r>
              <a:rPr lang="en-US" dirty="0" err="1" smtClean="0"/>
              <a:t>percentmorethanhs</a:t>
            </a:r>
            <a:endParaRPr lang="en-US" dirty="0" smtClean="0"/>
          </a:p>
          <a:p>
            <a:pPr>
              <a:buFontTx/>
              <a:buChar char="-"/>
            </a:pPr>
            <a:r>
              <a:rPr lang="en-US" baseline="0" dirty="0" smtClean="0"/>
              <a:t> but </a:t>
            </a:r>
            <a:r>
              <a:rPr lang="en-US" baseline="0" dirty="0" err="1" smtClean="0"/>
              <a:t>percentlessthanhs</a:t>
            </a:r>
            <a:r>
              <a:rPr lang="en-US" baseline="0" dirty="0" smtClean="0"/>
              <a:t> has a positive coefficient on it—does that mean that having fewer HS graduates means you have a higher growth rate? That seems implausible.</a:t>
            </a:r>
          </a:p>
          <a:p>
            <a:pPr>
              <a:buFontTx/>
              <a:buChar char="-"/>
            </a:pPr>
            <a:r>
              <a:rPr lang="en-US" baseline="0" dirty="0" smtClean="0"/>
              <a:t> regressing </a:t>
            </a:r>
            <a:r>
              <a:rPr lang="en-US" baseline="0" dirty="0" err="1" smtClean="0"/>
              <a:t>totalpcpigrowth</a:t>
            </a:r>
            <a:r>
              <a:rPr lang="en-US" baseline="0" dirty="0" smtClean="0"/>
              <a:t> on </a:t>
            </a:r>
            <a:r>
              <a:rPr lang="en-US" baseline="0" dirty="0" err="1" smtClean="0"/>
              <a:t>percdentlessthanhs</a:t>
            </a:r>
            <a:r>
              <a:rPr lang="en-US" baseline="0" dirty="0" smtClean="0"/>
              <a:t> and </a:t>
            </a:r>
            <a:r>
              <a:rPr lang="en-US" baseline="0" dirty="0" err="1" smtClean="0"/>
              <a:t>percenthsdiploma</a:t>
            </a:r>
            <a:r>
              <a:rPr lang="en-US" baseline="0" dirty="0" smtClean="0"/>
              <a:t> has a negative coefficient on both, but it’s even more negative on </a:t>
            </a:r>
            <a:r>
              <a:rPr lang="en-US" baseline="0" dirty="0" err="1" smtClean="0"/>
              <a:t>percenthsdiploma</a:t>
            </a:r>
            <a:endParaRPr lang="en-US" baseline="0" dirty="0" smtClean="0"/>
          </a:p>
          <a:p>
            <a:pPr>
              <a:buFontTx/>
              <a:buChar char="-"/>
            </a:pPr>
            <a:endParaRPr lang="en-US" baseline="0" dirty="0" smtClean="0"/>
          </a:p>
          <a:p>
            <a:pPr>
              <a:buFontTx/>
              <a:buChar char="-"/>
            </a:pPr>
            <a:r>
              <a:rPr lang="en-US" baseline="0" dirty="0" smtClean="0"/>
              <a:t> Denominator: total population. This may have been a bad idea, because this also means we’re counting children? More children could mean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Youth employment rate generally has a negative coefficient</a:t>
            </a:r>
            <a:r>
              <a:rPr lang="en-US" baseline="0" dirty="0" smtClean="0"/>
              <a:t> for growth</a:t>
            </a:r>
          </a:p>
          <a:p>
            <a:pPr>
              <a:buFontTx/>
              <a:buChar char="-"/>
            </a:pPr>
            <a:r>
              <a:rPr lang="en-US" baseline="0" dirty="0" smtClean="0"/>
              <a:t> working age employment rate has a positive coefficient</a:t>
            </a:r>
          </a:p>
          <a:p>
            <a:pPr>
              <a:buFontTx/>
              <a:buChar char="-"/>
            </a:pPr>
            <a:r>
              <a:rPr lang="en-US" baseline="0" dirty="0" smtClean="0"/>
              <a:t> check the correlation coefficients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11/30/2009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599"/>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sz="5100" b="1" dirty="0" smtClean="0">
                <a:solidFill>
                  <a:srgbClr val="4D4D4D"/>
                </a:solidFill>
                <a:effectLst>
                  <a:outerShdw blurRad="50800" dist="38100" dir="5400000" algn="t" rotWithShape="0">
                    <a:prstClr val="black">
                      <a:alpha val="40000"/>
                    </a:prstClr>
                  </a:outerShdw>
                </a:effectLst>
              </a:rPr>
              <a:t>A County-level Analysis</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400" y="609600"/>
            <a:ext cx="7178460" cy="10668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solidFill>
                  <a:schemeClr val="accent2">
                    <a:lumMod val="50000"/>
                  </a:schemeClr>
                </a:solidFill>
              </a:rPr>
              <a:t>April Harris</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Elana</a:t>
            </a:r>
            <a:r>
              <a:rPr lang="en-US" b="1" dirty="0" smtClean="0">
                <a:ln w="10541" cmpd="sng">
                  <a:solidFill>
                    <a:srgbClr val="7D7D7D">
                      <a:tint val="100000"/>
                      <a:shade val="100000"/>
                      <a:satMod val="110000"/>
                    </a:srgbClr>
                  </a:solidFill>
                  <a:prstDash val="solid"/>
                </a:ln>
                <a:solidFill>
                  <a:schemeClr val="accent2">
                    <a:lumMod val="50000"/>
                  </a:schemeClr>
                </a:solidFill>
              </a:rPr>
              <a:t> Kaufman</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Sohair</a:t>
            </a:r>
            <a:r>
              <a:rPr lang="en-US" b="1" dirty="0" smtClean="0">
                <a:ln w="10541" cmpd="sng">
                  <a:solidFill>
                    <a:srgbClr val="7D7D7D">
                      <a:tint val="100000"/>
                      <a:shade val="100000"/>
                      <a:satMod val="110000"/>
                    </a:srgbClr>
                  </a:solidFill>
                  <a:prstDash val="solid"/>
                </a:ln>
                <a:solidFill>
                  <a:schemeClr val="accent2">
                    <a:lumMod val="50000"/>
                  </a:schemeClr>
                </a:solidFill>
              </a:rPr>
              <a:t> Omar</a:t>
            </a:r>
          </a:p>
          <a:p>
            <a:pPr algn="ctr"/>
            <a:r>
              <a:rPr lang="en-US" b="1" dirty="0" smtClean="0">
                <a:ln w="10541" cmpd="sng">
                  <a:solidFill>
                    <a:srgbClr val="7D7D7D">
                      <a:tint val="100000"/>
                      <a:shade val="100000"/>
                      <a:satMod val="110000"/>
                    </a:srgbClr>
                  </a:solidFill>
                  <a:prstDash val="solid"/>
                </a:ln>
                <a:solidFill>
                  <a:schemeClr val="accent2">
                    <a:lumMod val="50000"/>
                  </a:schemeClr>
                </a:solidFill>
              </a:rPr>
              <a:t>Elizabeth Pearson</a:t>
            </a:r>
            <a:endParaRPr lang="en-US" b="1" dirty="0">
              <a:ln w="10541" cmpd="sng">
                <a:solidFill>
                  <a:srgbClr val="7D7D7D">
                    <a:tint val="100000"/>
                    <a:shade val="100000"/>
                    <a:satMod val="110000"/>
                  </a:srgbClr>
                </a:solidFill>
                <a:prstDash val="solid"/>
              </a:ln>
              <a:solidFill>
                <a:schemeClr val="accent2">
                  <a:lumMod val="50000"/>
                </a:schemeClr>
              </a:solidFill>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Through a model of geographical concentration of manufacturing based on the interaction of economies of scale with 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General Model: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Two industrial sectors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Agriculture and manufacturing; agriculture fixed while manufacturing is mobile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Transport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low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benefits manufacturing to aggregate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High</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does not benefit manufacturing to aggregate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Technology (specifically transportation technology) lowers transport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There exists tipping point between high and low transport costs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the tipping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Low transport costs and external economies of scale increase the income of the core (urban) region relative to its periphery.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Agglomeration raises wages in the core region relative to the periphery.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If costs fall far enough (wages increase enough), the wage differential will induce firms to relocate back to peripheral regions.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If one region has right mix of key factors before - even just slightly before - another similar region, the leading region takes off and the other may not grow.</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Thus despite early similarity regions can become quite different.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Key factors are: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transport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proportion of economy in manufacturing</a:t>
            </a:r>
            <a:br>
              <a:rPr kumimoji="0" lang="en-US" b="0" i="0" u="none" strike="noStrike" kern="1200" cap="none" spc="0" normalizeH="0" baseline="0" noProof="0" dirty="0" smtClean="0">
                <a:ln>
                  <a:noFill/>
                </a:ln>
                <a:solidFill>
                  <a:schemeClr val="tx1"/>
                </a:solidFill>
                <a:effectLst/>
                <a:uLnTx/>
                <a:uFillTx/>
                <a:latin typeface="+mn-lt"/>
                <a:ea typeface="+mn-ea"/>
                <a:cs typeface="+mn-cs"/>
              </a:rPr>
            </a:br>
            <a:r>
              <a:rPr kumimoji="0" lang="en-US" b="0" i="0" u="none" strike="noStrike" kern="1200" cap="none" spc="0" normalizeH="0" baseline="0" noProof="0" dirty="0" smtClean="0">
                <a:ln>
                  <a:noFill/>
                </a:ln>
                <a:solidFill>
                  <a:schemeClr val="tx1"/>
                </a:solidFill>
                <a:effectLst/>
                <a:uLnTx/>
                <a:uFillTx/>
                <a:latin typeface="+mn-lt"/>
                <a:ea typeface="+mn-ea"/>
                <a:cs typeface="+mn-cs"/>
              </a:rPr>
              <a:t>(affects ability to take advantage of economies of scale)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population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Basis for regional divergence:</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1</a:t>
            </a:r>
            <a:r>
              <a:rPr kumimoji="0" lang="en-US" b="0" i="0" u="none" strike="noStrike" kern="1200" cap="none" spc="0" normalizeH="0" baseline="30000" noProof="0" dirty="0" smtClean="0">
                <a:ln>
                  <a:noFill/>
                </a:ln>
                <a:solidFill>
                  <a:schemeClr val="tx1"/>
                </a:solidFill>
                <a:effectLst/>
                <a:uLnTx/>
                <a:uFillTx/>
                <a:latin typeface="+mn-lt"/>
                <a:ea typeface="+mn-ea"/>
                <a:cs typeface="+mn-cs"/>
              </a:rPr>
              <a:t>st</a:t>
            </a:r>
            <a:r>
              <a:rPr kumimoji="0" lang="en-US" b="0" i="0" u="none" strike="noStrike" kern="1200" cap="none" spc="0" normalizeH="0" baseline="0" noProof="0" dirty="0" smtClean="0">
                <a:ln>
                  <a:noFill/>
                </a:ln>
                <a:solidFill>
                  <a:schemeClr val="tx1"/>
                </a:solidFill>
                <a:effectLst/>
                <a:uLnTx/>
                <a:uFillTx/>
                <a:latin typeface="+mn-lt"/>
                <a:ea typeface="+mn-ea"/>
                <a:cs typeface="+mn-cs"/>
              </a:rPr>
              <a:t> - the concentration of several firms in a single location offers a pooled market for workers with industry-specific skills, ensuring both a lower probability of unemployment and a lower probability of labor shortage.</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2</a:t>
            </a:r>
            <a:r>
              <a:rPr kumimoji="0" lang="en-US" b="0" i="0" u="none" strike="noStrike" kern="1200" cap="none" spc="0" normalizeH="0" baseline="30000" noProof="0" dirty="0" smtClean="0">
                <a:ln>
                  <a:noFill/>
                </a:ln>
                <a:solidFill>
                  <a:schemeClr val="tx1"/>
                </a:solidFill>
                <a:effectLst/>
                <a:uLnTx/>
                <a:uFillTx/>
                <a:latin typeface="+mn-lt"/>
                <a:ea typeface="+mn-ea"/>
                <a:cs typeface="+mn-cs"/>
              </a:rPr>
              <a:t>nd</a:t>
            </a:r>
            <a:r>
              <a:rPr kumimoji="0" lang="en-US" b="0" i="0" u="none" strike="noStrike" kern="1200" cap="none" spc="0" normalizeH="0" baseline="0" noProof="0" dirty="0" smtClean="0">
                <a:ln>
                  <a:noFill/>
                </a:ln>
                <a:solidFill>
                  <a:schemeClr val="tx1"/>
                </a:solidFill>
                <a:effectLst/>
                <a:uLnTx/>
                <a:uFillTx/>
                <a:latin typeface="+mn-lt"/>
                <a:ea typeface="+mn-ea"/>
                <a:cs typeface="+mn-cs"/>
              </a:rPr>
              <a:t> - localized industries can support the production of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nontradable</a:t>
            </a:r>
            <a:r>
              <a:rPr kumimoji="0" lang="en-US" b="0" i="0" u="none" strike="noStrike" kern="1200" cap="none" spc="0" normalizeH="0" baseline="0" noProof="0" dirty="0" smtClean="0">
                <a:ln>
                  <a:noFill/>
                </a:ln>
                <a:solidFill>
                  <a:schemeClr val="tx1"/>
                </a:solidFill>
                <a:effectLst/>
                <a:uLnTx/>
                <a:uFillTx/>
                <a:latin typeface="+mn-lt"/>
                <a:ea typeface="+mn-ea"/>
                <a:cs typeface="+mn-cs"/>
              </a:rPr>
              <a:t> specialized inputs.</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3</a:t>
            </a:r>
            <a:r>
              <a:rPr kumimoji="0" lang="en-US" b="0" i="0" u="none" strike="noStrike" kern="1200" cap="none" spc="0" normalizeH="0" baseline="30000" noProof="0" dirty="0" smtClean="0">
                <a:ln>
                  <a:noFill/>
                </a:ln>
                <a:solidFill>
                  <a:schemeClr val="tx1"/>
                </a:solidFill>
                <a:effectLst/>
                <a:uLnTx/>
                <a:uFillTx/>
                <a:latin typeface="+mn-lt"/>
                <a:ea typeface="+mn-ea"/>
                <a:cs typeface="+mn-cs"/>
              </a:rPr>
              <a:t>rd</a:t>
            </a:r>
            <a:r>
              <a:rPr kumimoji="0" lang="en-US" b="0" i="0" u="none" strike="noStrike" kern="1200" cap="none" spc="0" normalizeH="0" baseline="0" noProof="0" dirty="0" smtClean="0">
                <a:ln>
                  <a:noFill/>
                </a:ln>
                <a:solidFill>
                  <a:schemeClr val="tx1"/>
                </a:solidFill>
                <a:effectLst/>
                <a:uLnTx/>
                <a:uFillTx/>
                <a:latin typeface="+mn-lt"/>
                <a:ea typeface="+mn-ea"/>
                <a:cs typeface="+mn-cs"/>
              </a:rPr>
              <a:t> - informational spillovers can give clustered firms a better production function than isolated producers. </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Re-statement of general model:</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Agricultural production is characterized both by constant returns to scale and by intensive use of immobile land. The geographical distribution of this production will therefore be determined largely by the exogenous distribution of suitable land.</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Manufacturing is characterized by increasing returns to scale and modest use of land.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Re-statement of general model: (cont’d)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Because of economies of scale, production of each manufactured good will take place at only a limited number of sites.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Other things equal, the preferred sites will be those with relatively </a:t>
            </a:r>
            <a:r>
              <a:rPr kumimoji="0" lang="en-US" b="0" i="0" u="sng" strike="noStrike" kern="1200" cap="none" spc="0" normalizeH="0" baseline="0" noProof="0" dirty="0" smtClean="0">
                <a:ln>
                  <a:noFill/>
                </a:ln>
                <a:solidFill>
                  <a:schemeClr val="tx1"/>
                </a:solidFill>
                <a:effectLst/>
                <a:uLnTx/>
                <a:uFillTx/>
                <a:latin typeface="+mn-lt"/>
                <a:ea typeface="+mn-ea"/>
                <a:cs typeface="+mn-cs"/>
              </a:rPr>
              <a:t>large nearby demand</a:t>
            </a:r>
            <a:r>
              <a:rPr kumimoji="0" lang="en-US" b="0" i="0" u="none" strike="noStrike" kern="1200" cap="none" spc="0" normalizeH="0" baseline="0" noProof="0" dirty="0" smtClean="0">
                <a:ln>
                  <a:noFill/>
                </a:ln>
                <a:solidFill>
                  <a:schemeClr val="tx1"/>
                </a:solidFill>
                <a:effectLst/>
                <a:uLnTx/>
                <a:uFillTx/>
                <a:latin typeface="+mn-lt"/>
                <a:ea typeface="+mn-ea"/>
                <a:cs typeface="+mn-cs"/>
              </a:rPr>
              <a:t>, since producing near one's main market </a:t>
            </a:r>
            <a:r>
              <a:rPr kumimoji="0" lang="en-US" b="0" i="0" u="sng" strike="noStrike" kern="1200" cap="none" spc="0" normalizeH="0" baseline="0" noProof="0" dirty="0" smtClean="0">
                <a:ln>
                  <a:noFill/>
                </a:ln>
                <a:solidFill>
                  <a:schemeClr val="tx1"/>
                </a:solidFill>
                <a:effectLst/>
                <a:uLnTx/>
                <a:uFillTx/>
                <a:latin typeface="+mn-lt"/>
                <a:ea typeface="+mn-ea"/>
                <a:cs typeface="+mn-cs"/>
              </a:rPr>
              <a:t>minimizes transportation costs</a:t>
            </a:r>
            <a:r>
              <a:rPr kumimoji="0" lang="en-US" b="0" i="0" u="none" strike="noStrike" kern="1200" cap="none" spc="0" normalizeH="0" baseline="0" noProof="0" dirty="0" smtClean="0">
                <a:ln>
                  <a:noFill/>
                </a:ln>
                <a:solidFill>
                  <a:schemeClr val="tx1"/>
                </a:solidFill>
                <a:effectLst/>
                <a:uLnTx/>
                <a:uFillTx/>
                <a:latin typeface="+mn-lt"/>
                <a:ea typeface="+mn-ea"/>
                <a:cs typeface="+mn-cs"/>
              </a:rPr>
              <a:t>. Other locations will then be served from these centrally located sites.</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Re-statement of general model: (cont’d)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b="0" i="0" u="none" strike="noStrike" kern="1200" cap="none" spc="0" normalizeH="0" baseline="0" noProof="0" dirty="0" smtClean="0">
                <a:ln>
                  <a:noFill/>
                </a:ln>
                <a:solidFill>
                  <a:schemeClr val="tx1"/>
                </a:solidFill>
                <a:effectLst/>
                <a:uLnTx/>
                <a:uFillTx/>
                <a:latin typeface="+mn-lt"/>
                <a:ea typeface="+mn-ea"/>
                <a:cs typeface="+mn-cs"/>
              </a:rPr>
              <a:t>As transportation costs decrease and economies of scale are present, a region with a relatively large non-rural population (or larger initial production) will be an attractive place to produce because of the </a:t>
            </a:r>
            <a:r>
              <a:rPr kumimoji="0" lang="en-GB" b="0" i="0" u="sng" strike="noStrike" kern="1200" cap="none" spc="0" normalizeH="0" baseline="0" noProof="0" dirty="0" smtClean="0">
                <a:ln>
                  <a:noFill/>
                </a:ln>
                <a:solidFill>
                  <a:schemeClr val="tx1"/>
                </a:solidFill>
                <a:effectLst/>
                <a:uLnTx/>
                <a:uFillTx/>
                <a:latin typeface="+mn-lt"/>
                <a:ea typeface="+mn-ea"/>
                <a:cs typeface="+mn-cs"/>
              </a:rPr>
              <a:t>large local market</a:t>
            </a:r>
            <a:r>
              <a:rPr kumimoji="0" lang="en-GB" b="0" i="0" u="none" strike="noStrike" kern="1200" cap="none" spc="0" normalizeH="0" baseline="0" noProof="0" dirty="0" smtClean="0">
                <a:ln>
                  <a:noFill/>
                </a:ln>
                <a:solidFill>
                  <a:schemeClr val="tx1"/>
                </a:solidFill>
                <a:effectLst/>
                <a:uLnTx/>
                <a:uFillTx/>
                <a:latin typeface="+mn-lt"/>
                <a:ea typeface="+mn-ea"/>
                <a:cs typeface="+mn-cs"/>
              </a:rPr>
              <a:t> and because of the </a:t>
            </a:r>
            <a:r>
              <a:rPr kumimoji="0" lang="en-GB" b="0" i="0" u="sng" strike="noStrike" kern="1200" cap="none" spc="0" normalizeH="0" baseline="0" noProof="0" dirty="0" smtClean="0">
                <a:ln>
                  <a:noFill/>
                </a:ln>
                <a:solidFill>
                  <a:schemeClr val="tx1"/>
                </a:solidFill>
                <a:effectLst/>
                <a:uLnTx/>
                <a:uFillTx/>
                <a:latin typeface="+mn-lt"/>
                <a:ea typeface="+mn-ea"/>
                <a:cs typeface="+mn-cs"/>
              </a:rPr>
              <a:t>availability of goods and services produced there.</a:t>
            </a:r>
            <a:br>
              <a:rPr kumimoji="0" lang="en-GB" b="0" i="0" u="sng" strike="noStrike" kern="1200" cap="none" spc="0" normalizeH="0" baseline="0" noProof="0" dirty="0" smtClean="0">
                <a:ln>
                  <a:noFill/>
                </a:ln>
                <a:solidFill>
                  <a:schemeClr val="tx1"/>
                </a:solidFill>
                <a:effectLst/>
                <a:uLnTx/>
                <a:uFillTx/>
                <a:latin typeface="+mn-lt"/>
                <a:ea typeface="+mn-ea"/>
                <a:cs typeface="+mn-cs"/>
              </a:rPr>
            </a:br>
            <a:endParaRPr kumimoji="0" lang="en-GB" b="0" i="0" u="sng"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b="0" i="0" u="none" strike="noStrike" kern="1200" cap="none" spc="0" normalizeH="0" baseline="0" noProof="0" dirty="0" smtClean="0">
                <a:ln>
                  <a:noFill/>
                </a:ln>
                <a:solidFill>
                  <a:schemeClr val="tx1"/>
                </a:solidFill>
                <a:effectLst/>
                <a:uLnTx/>
                <a:uFillTx/>
                <a:latin typeface="+mn-lt"/>
                <a:ea typeface="+mn-ea"/>
                <a:cs typeface="+mn-cs"/>
              </a:rPr>
              <a:t>This will allow the larger initial region to grow while the smaller initial region does not - or does so to a lesser degree and at a slower rate.</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relate to this research?</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NEG seeks to explain concentration and dispersion of economic activity</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Restated, NEG seeks to explain differentials in economic activity – this is precisely what we want to know!</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5" name="TextBox 4"/>
          <p:cNvSpPr txBox="1"/>
          <p:nvPr/>
        </p:nvSpPr>
        <p:spPr>
          <a:xfrm>
            <a:off x="457200" y="533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Objective</a:t>
            </a:r>
            <a:endParaRPr lang="en-US" sz="4800" dirty="0">
              <a:solidFill>
                <a:srgbClr val="C00000"/>
              </a:solidFill>
              <a:latin typeface="Garamond" pitchFamily="18" charset="0"/>
            </a:endParaRPr>
          </a:p>
        </p:txBody>
      </p:sp>
      <p:sp>
        <p:nvSpPr>
          <p:cNvPr id="6" name="TextBox 5"/>
          <p:cNvSpPr txBox="1"/>
          <p:nvPr/>
        </p:nvSpPr>
        <p:spPr>
          <a:xfrm>
            <a:off x="1066800" y="1905000"/>
            <a:ext cx="7086600" cy="3785652"/>
          </a:xfrm>
          <a:prstGeom prst="rect">
            <a:avLst/>
          </a:prstGeom>
          <a:noFill/>
        </p:spPr>
        <p:txBody>
          <a:bodyPr wrap="square" rtlCol="0">
            <a:spAutoFit/>
          </a:bodyPr>
          <a:lstStyle/>
          <a:p>
            <a:pPr>
              <a:buFont typeface="Arial" pitchFamily="34" charset="0"/>
              <a:buChar char="•"/>
            </a:pPr>
            <a:r>
              <a:rPr lang="en-US" sz="2000" dirty="0" smtClean="0"/>
              <a:t>To understand the </a:t>
            </a:r>
            <a:r>
              <a:rPr lang="en-US" sz="2000" dirty="0"/>
              <a:t>factors driving differences in regional economic growth across the United States. </a:t>
            </a:r>
            <a:endParaRPr lang="en-US" sz="2000" dirty="0" smtClean="0"/>
          </a:p>
          <a:p>
            <a:endParaRPr lang="en-US" sz="2000" dirty="0" smtClean="0"/>
          </a:p>
          <a:p>
            <a:pPr lvl="1">
              <a:buFont typeface="Arial" pitchFamily="34" charset="0"/>
              <a:buChar char="•"/>
            </a:pPr>
            <a:r>
              <a:rPr lang="en-US" sz="2000" dirty="0" smtClean="0"/>
              <a:t>How </a:t>
            </a:r>
            <a:r>
              <a:rPr lang="en-US" sz="2000" dirty="0"/>
              <a:t>important are stocks of physical, human, and intellectual capital in explaining these differences? </a:t>
            </a:r>
            <a:endParaRPr lang="en-US" sz="2000" dirty="0" smtClean="0"/>
          </a:p>
          <a:p>
            <a:pPr lvl="1"/>
            <a:endParaRPr lang="en-US" sz="2000" dirty="0" smtClean="0"/>
          </a:p>
          <a:p>
            <a:pPr lvl="1">
              <a:buFont typeface="Arial" pitchFamily="34" charset="0"/>
              <a:buChar char="•"/>
            </a:pPr>
            <a:r>
              <a:rPr lang="en-US" sz="2000" dirty="0" smtClean="0"/>
              <a:t>What </a:t>
            </a:r>
            <a:r>
              <a:rPr lang="en-US" sz="2000" dirty="0"/>
              <a:t>role do local labor market conditions play</a:t>
            </a:r>
            <a:r>
              <a:rPr lang="en-US" sz="2000" dirty="0" smtClean="0"/>
              <a:t>?</a:t>
            </a:r>
          </a:p>
          <a:p>
            <a:pPr lvl="1"/>
            <a:endParaRPr lang="en-US" sz="2000" dirty="0" smtClean="0"/>
          </a:p>
          <a:p>
            <a:pPr lvl="1">
              <a:buFont typeface="Arial" pitchFamily="34" charset="0"/>
              <a:buChar char="•"/>
            </a:pPr>
            <a:r>
              <a:rPr lang="en-US" sz="2000" dirty="0" smtClean="0"/>
              <a:t>Do </a:t>
            </a:r>
            <a:r>
              <a:rPr lang="en-US" sz="2000" dirty="0"/>
              <a:t>agglomeration economies or geographic characteristics drive differences in economic performance across regions? </a:t>
            </a: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differ from Neo-Classical and Endogenous growth theories?</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NEG takes scale into account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Neo-Classical and Endogenous growth theories are only concerned with what happens at the </a:t>
            </a:r>
            <a:r>
              <a:rPr kumimoji="0" lang="en-US" b="0" i="0" u="none" strike="noStrike" kern="1200" cap="none" spc="0" normalizeH="0" baseline="0" noProof="0" dirty="0" smtClean="0">
                <a:ln>
                  <a:noFill/>
                </a:ln>
                <a:solidFill>
                  <a:schemeClr val="tx1"/>
                </a:solidFill>
                <a:effectLst/>
                <a:uLnTx/>
                <a:uFillTx/>
                <a:latin typeface="+mn-lt"/>
                <a:ea typeface="+mn-ea"/>
                <a:cs typeface="+mn-cs"/>
              </a:rPr>
              <a:t>margins</a:t>
            </a:r>
          </a:p>
          <a:p>
            <a:pPr marL="742950" marR="0" lvl="1" indent="-285750" algn="l"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lvl="1" indent="-285750">
              <a:spcBef>
                <a:spcPct val="20000"/>
              </a:spcBef>
              <a:buFont typeface="Arial" pitchFamily="34" charset="0"/>
              <a:buChar char="–"/>
              <a:defRPr/>
            </a:pPr>
            <a:r>
              <a:rPr lang="en-US" dirty="0" smtClean="0"/>
              <a:t>NEG models propose that external increasing returns to scale incentivize agglomeration </a:t>
            </a:r>
            <a:br>
              <a:rPr lang="en-US" dirty="0" smtClean="0"/>
            </a:br>
            <a:endParaRPr lang="en-US" dirty="0" smtClean="0"/>
          </a:p>
          <a:p>
            <a:pPr marL="742950" lvl="1" indent="-285750">
              <a:spcBef>
                <a:spcPct val="20000"/>
              </a:spcBef>
              <a:buFont typeface="Arial" pitchFamily="34" charset="0"/>
              <a:buChar char="–"/>
              <a:defRPr/>
            </a:pPr>
            <a:r>
              <a:rPr lang="en-US" dirty="0" smtClean="0"/>
              <a:t>Agglomeration captures, via scale effects, how small initial differences cause large growth differentials over time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Variables</a:t>
            </a:r>
            <a:endParaRPr lang="en-US" sz="4800" dirty="0">
              <a:solidFill>
                <a:srgbClr val="C00000"/>
              </a:solidFill>
              <a:latin typeface="Garamond" pitchFamily="18" charset="0"/>
            </a:endParaRPr>
          </a:p>
        </p:txBody>
      </p:sp>
      <p:sp>
        <p:nvSpPr>
          <p:cNvPr id="4" name="TextBox 3"/>
          <p:cNvSpPr txBox="1"/>
          <p:nvPr/>
        </p:nvSpPr>
        <p:spPr>
          <a:xfrm>
            <a:off x="990600" y="1600200"/>
            <a:ext cx="7620000" cy="3139321"/>
          </a:xfrm>
          <a:prstGeom prst="rect">
            <a:avLst/>
          </a:prstGeom>
          <a:noFill/>
        </p:spPr>
        <p:txBody>
          <a:bodyPr wrap="square" rtlCol="0">
            <a:spAutoFit/>
          </a:bodyPr>
          <a:lstStyle/>
          <a:p>
            <a:pPr lvl="0"/>
            <a:r>
              <a:rPr lang="en-US" u="sng" dirty="0">
                <a:latin typeface="Franklin Gothic Book" pitchFamily="34" charset="0"/>
              </a:rPr>
              <a:t>Dependent variable: </a:t>
            </a:r>
            <a:endParaRPr lang="en-US" u="sng" dirty="0" smtClean="0">
              <a:latin typeface="Franklin Gothic Book" pitchFamily="34" charset="0"/>
            </a:endParaRPr>
          </a:p>
          <a:p>
            <a:pPr lvl="0">
              <a:buFont typeface="Arial" pitchFamily="34" charset="0"/>
              <a:buChar char="•"/>
            </a:pPr>
            <a:r>
              <a:rPr lang="en-US" dirty="0" smtClean="0">
                <a:latin typeface="Franklin Gothic Book" pitchFamily="34" charset="0"/>
              </a:rPr>
              <a:t>Per </a:t>
            </a:r>
            <a:r>
              <a:rPr lang="en-US" dirty="0">
                <a:latin typeface="Franklin Gothic Book" pitchFamily="34" charset="0"/>
              </a:rPr>
              <a:t>capita personal income </a:t>
            </a:r>
            <a:endParaRPr lang="en-US" dirty="0" smtClean="0">
              <a:latin typeface="Franklin Gothic Book" pitchFamily="34" charset="0"/>
            </a:endParaRPr>
          </a:p>
          <a:p>
            <a:pPr lvl="0"/>
            <a:endParaRPr lang="en-US" dirty="0" smtClean="0">
              <a:latin typeface="Franklin Gothic Book" pitchFamily="34" charset="0"/>
            </a:endParaRPr>
          </a:p>
          <a:p>
            <a:pPr lvl="0"/>
            <a:r>
              <a:rPr lang="en-US" u="sng" dirty="0" smtClean="0">
                <a:latin typeface="Franklin Gothic Book" pitchFamily="34" charset="0"/>
              </a:rPr>
              <a:t>Independent variables:</a:t>
            </a:r>
          </a:p>
          <a:p>
            <a:pPr lvl="0">
              <a:buFont typeface="Arial" pitchFamily="34" charset="0"/>
              <a:buChar char="•"/>
            </a:pPr>
            <a:r>
              <a:rPr lang="en-US" dirty="0" smtClean="0">
                <a:latin typeface="Franklin Gothic Book" pitchFamily="34" charset="0"/>
              </a:rPr>
              <a:t>Physical capital/infrastructure</a:t>
            </a:r>
          </a:p>
          <a:p>
            <a:pPr lvl="0">
              <a:buFont typeface="Arial" pitchFamily="34" charset="0"/>
              <a:buChar char="•"/>
            </a:pPr>
            <a:r>
              <a:rPr lang="en-US" dirty="0" smtClean="0">
                <a:latin typeface="Franklin Gothic Book" pitchFamily="34" charset="0"/>
              </a:rPr>
              <a:t>Education rates</a:t>
            </a:r>
          </a:p>
          <a:p>
            <a:pPr lvl="0">
              <a:buFont typeface="Arial" pitchFamily="34" charset="0"/>
              <a:buChar char="•"/>
            </a:pPr>
            <a:r>
              <a:rPr lang="en-US" dirty="0" smtClean="0">
                <a:latin typeface="Franklin Gothic Book" pitchFamily="34" charset="0"/>
              </a:rPr>
              <a:t>Innovation Index</a:t>
            </a:r>
          </a:p>
          <a:p>
            <a:pPr lvl="0">
              <a:buFont typeface="Arial" pitchFamily="34" charset="0"/>
              <a:buChar char="•"/>
            </a:pPr>
            <a:r>
              <a:rPr lang="en-US" dirty="0" smtClean="0">
                <a:latin typeface="Franklin Gothic Book" pitchFamily="34" charset="0"/>
              </a:rPr>
              <a:t>Employment rate </a:t>
            </a:r>
          </a:p>
          <a:p>
            <a:pPr lvl="0">
              <a:buFont typeface="Arial" pitchFamily="34" charset="0"/>
              <a:buChar char="•"/>
            </a:pPr>
            <a:r>
              <a:rPr lang="en-US" dirty="0" smtClean="0">
                <a:latin typeface="Franklin Gothic Book" pitchFamily="34" charset="0"/>
              </a:rPr>
              <a:t>Employment </a:t>
            </a:r>
            <a:r>
              <a:rPr lang="en-US" dirty="0">
                <a:latin typeface="Franklin Gothic Book" pitchFamily="34" charset="0"/>
              </a:rPr>
              <a:t>specialization </a:t>
            </a:r>
            <a:endParaRPr lang="en-US" dirty="0" smtClean="0">
              <a:latin typeface="Franklin Gothic Book" pitchFamily="34" charset="0"/>
            </a:endParaRPr>
          </a:p>
          <a:p>
            <a:pPr lvl="0">
              <a:buFont typeface="Arial" pitchFamily="34" charset="0"/>
              <a:buChar char="•"/>
            </a:pPr>
            <a:r>
              <a:rPr lang="en-US" dirty="0" smtClean="0">
                <a:latin typeface="Franklin Gothic Book" pitchFamily="34" charset="0"/>
              </a:rPr>
              <a:t>Accessibility to Markets/Distance to Markets </a:t>
            </a:r>
            <a:endParaRPr lang="en-US" dirty="0">
              <a:latin typeface="Franklin Gothic Book" pitchFamily="34" charset="0"/>
            </a:endParaRP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Per Capita Personal Income</a:t>
            </a:r>
            <a:endParaRPr lang="en-US" sz="4800" dirty="0">
              <a:solidFill>
                <a:srgbClr val="C00000"/>
              </a:solidFill>
              <a:latin typeface="Garamond" pitchFamily="18" charset="0"/>
            </a:endParaRPr>
          </a:p>
        </p:txBody>
      </p:sp>
      <p:pic>
        <p:nvPicPr>
          <p:cNvPr id="3"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1676400"/>
            <a:ext cx="7772400" cy="3693319"/>
          </a:xfrm>
          <a:prstGeom prst="rect">
            <a:avLst/>
          </a:prstGeom>
          <a:noFill/>
        </p:spPr>
        <p:txBody>
          <a:bodyPr wrap="square" rtlCol="0">
            <a:spAutoFit/>
          </a:bodyPr>
          <a:lstStyle/>
          <a:p>
            <a:pPr>
              <a:buFont typeface="Arial"/>
              <a:buChar char="•"/>
            </a:pPr>
            <a:r>
              <a:rPr lang="en-US" dirty="0" smtClean="0"/>
              <a:t> Source: Bureau of Economic Analysis</a:t>
            </a:r>
          </a:p>
          <a:p>
            <a:pPr>
              <a:buFont typeface="Arial"/>
              <a:buChar char="•"/>
            </a:pPr>
            <a:r>
              <a:rPr lang="en-US" dirty="0" smtClean="0"/>
              <a:t> Ranges from $8,579 in Loup County, NE to $132,728 in Teton County, WY</a:t>
            </a:r>
          </a:p>
          <a:p>
            <a:pPr>
              <a:buFont typeface="Arial"/>
              <a:buChar char="•"/>
            </a:pPr>
            <a:r>
              <a:rPr lang="en-US" dirty="0" smtClean="0"/>
              <a:t> Used to create three variables:</a:t>
            </a:r>
          </a:p>
          <a:p>
            <a:pPr lvl="1">
              <a:buFont typeface="Arial"/>
              <a:buChar char="•"/>
            </a:pPr>
            <a:r>
              <a:rPr lang="en-US" dirty="0" smtClean="0"/>
              <a:t> Dependent variable: annualized per capita personal income growth</a:t>
            </a:r>
            <a:br>
              <a:rPr lang="en-US" dirty="0" smtClean="0"/>
            </a:br>
            <a:r>
              <a:rPr lang="en-US" dirty="0" smtClean="0"/>
              <a:t>1/10 * </a:t>
            </a:r>
            <a:r>
              <a:rPr lang="en-US" dirty="0" err="1" smtClean="0"/>
              <a:t>ln(income</a:t>
            </a:r>
            <a:r>
              <a:rPr lang="en-US" dirty="0" smtClean="0"/>
              <a:t> in 2007) – </a:t>
            </a:r>
            <a:r>
              <a:rPr lang="en-US" dirty="0" err="1" smtClean="0"/>
              <a:t>ln(income</a:t>
            </a:r>
            <a:r>
              <a:rPr lang="en-US" dirty="0" smtClean="0"/>
              <a:t> in 1998)</a:t>
            </a:r>
          </a:p>
          <a:p>
            <a:pPr lvl="2">
              <a:buFont typeface="Arial"/>
              <a:buChar char="•"/>
            </a:pPr>
            <a:r>
              <a:rPr lang="en-US" dirty="0" smtClean="0"/>
              <a:t> Highest: 7% in Sublette, WY </a:t>
            </a:r>
          </a:p>
          <a:p>
            <a:pPr lvl="2">
              <a:buFont typeface="Arial"/>
              <a:buChar char="•"/>
            </a:pPr>
            <a:r>
              <a:rPr lang="en-US" dirty="0" smtClean="0"/>
              <a:t> Lowest: -3% in Crowley, CO</a:t>
            </a:r>
          </a:p>
          <a:p>
            <a:pPr lvl="2">
              <a:buFont typeface="Arial"/>
              <a:buChar char="•"/>
            </a:pPr>
            <a:r>
              <a:rPr lang="en-US" dirty="0" smtClean="0"/>
              <a:t> Mean: 1%</a:t>
            </a:r>
          </a:p>
          <a:p>
            <a:pPr lvl="1">
              <a:buFont typeface="Arial"/>
              <a:buChar char="•"/>
            </a:pPr>
            <a:r>
              <a:rPr lang="en-US" dirty="0" smtClean="0"/>
              <a:t> Independent variable: log of income in the initial year, 1998</a:t>
            </a:r>
          </a:p>
          <a:p>
            <a:pPr lvl="2">
              <a:buFont typeface="Arial"/>
              <a:buChar char="•"/>
            </a:pPr>
            <a:r>
              <a:rPr lang="en-US" dirty="0" smtClean="0"/>
              <a:t> Highest: $76,450 in New York, NY</a:t>
            </a:r>
          </a:p>
          <a:p>
            <a:pPr lvl="2">
              <a:buFont typeface="Arial"/>
              <a:buChar char="•"/>
            </a:pPr>
            <a:r>
              <a:rPr lang="en-US" dirty="0" smtClean="0"/>
              <a:t> Lowest: $7,756 in Loup, NE</a:t>
            </a:r>
          </a:p>
          <a:p>
            <a:pPr lvl="1">
              <a:buFont typeface="Arial"/>
              <a:buChar char="•"/>
            </a:pPr>
            <a:r>
              <a:rPr lang="en-US" dirty="0" smtClean="0"/>
              <a:t> Independent variable: per capita personal income in nearby counties, weighted by distance and other spatial measures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35843" name="Object 3"/>
          <p:cNvGraphicFramePr>
            <a:graphicFrameLocks noChangeAspect="1"/>
          </p:cNvGraphicFramePr>
          <p:nvPr/>
        </p:nvGraphicFramePr>
        <p:xfrm>
          <a:off x="838200" y="228600"/>
          <a:ext cx="7543800" cy="5829300"/>
        </p:xfrm>
        <a:graphic>
          <a:graphicData uri="http://schemas.openxmlformats.org/presentationml/2006/ole">
            <p:oleObj spid="_x0000_s35843" name="Acrobat Document" r:id="rId4" imgW="7543800" imgH="5829300" progId="AcroExch.Document.7">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36867" name="Object 3"/>
          <p:cNvGraphicFramePr>
            <a:graphicFrameLocks noChangeAspect="1"/>
          </p:cNvGraphicFramePr>
          <p:nvPr/>
        </p:nvGraphicFramePr>
        <p:xfrm>
          <a:off x="914400" y="228600"/>
          <a:ext cx="7543800" cy="5829300"/>
        </p:xfrm>
        <a:graphic>
          <a:graphicData uri="http://schemas.openxmlformats.org/presentationml/2006/ole">
            <p:oleObj spid="_x0000_s36867" name="Acrobat Document" r:id="rId4" imgW="7543800" imgH="5829300" progId="AcroExch.Document.7">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graphicFrame>
        <p:nvGraphicFramePr>
          <p:cNvPr id="37891" name="Object 3"/>
          <p:cNvGraphicFramePr>
            <a:graphicFrameLocks noChangeAspect="1"/>
          </p:cNvGraphicFramePr>
          <p:nvPr/>
        </p:nvGraphicFramePr>
        <p:xfrm>
          <a:off x="914400" y="304800"/>
          <a:ext cx="7543800" cy="5829300"/>
        </p:xfrm>
        <a:graphic>
          <a:graphicData uri="http://schemas.openxmlformats.org/presentationml/2006/ole">
            <p:oleObj spid="_x0000_s37891" name="Acrobat Document" r:id="rId4" imgW="7543800" imgH="5829300" progId="AcroExch.Document.7">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Physical Capital/Infrastructure</a:t>
            </a:r>
            <a:endParaRPr lang="en-US" sz="4800" dirty="0">
              <a:solidFill>
                <a:srgbClr val="C00000"/>
              </a:solidFill>
              <a:latin typeface="Garamond" pitchFamily="18" charset="0"/>
            </a:endParaRPr>
          </a:p>
        </p:txBody>
      </p:sp>
      <p:sp>
        <p:nvSpPr>
          <p:cNvPr id="4" name="TextBox 3"/>
          <p:cNvSpPr txBox="1"/>
          <p:nvPr/>
        </p:nvSpPr>
        <p:spPr>
          <a:xfrm>
            <a:off x="838200" y="1600200"/>
            <a:ext cx="7696200" cy="3970318"/>
          </a:xfrm>
          <a:prstGeom prst="rect">
            <a:avLst/>
          </a:prstGeom>
          <a:noFill/>
        </p:spPr>
        <p:txBody>
          <a:bodyPr wrap="square" rtlCol="0">
            <a:spAutoFit/>
          </a:bodyPr>
          <a:lstStyle/>
          <a:p>
            <a:pPr>
              <a:buFont typeface="Arial" pitchFamily="34" charset="0"/>
              <a:buChar char="•"/>
            </a:pPr>
            <a:r>
              <a:rPr lang="en-US" dirty="0" smtClean="0"/>
              <a:t>Source:  ESRI </a:t>
            </a:r>
            <a:r>
              <a:rPr lang="en-US" dirty="0" smtClean="0"/>
              <a:t>Data and Maps 9.3 Media </a:t>
            </a:r>
            <a:r>
              <a:rPr lang="en-US" dirty="0" smtClean="0"/>
              <a:t>Kit (2008)</a:t>
            </a:r>
          </a:p>
          <a:p>
            <a:endParaRPr lang="en-US" dirty="0" smtClean="0"/>
          </a:p>
          <a:p>
            <a:pPr>
              <a:buFont typeface="Arial" pitchFamily="34" charset="0"/>
              <a:buChar char="•"/>
            </a:pPr>
            <a:r>
              <a:rPr lang="en-US" dirty="0" smtClean="0"/>
              <a:t>Density of major roads by county</a:t>
            </a:r>
          </a:p>
          <a:p>
            <a:pPr>
              <a:buFont typeface="Arial" pitchFamily="34" charset="0"/>
              <a:buChar char="•"/>
            </a:pPr>
            <a:endParaRPr lang="en-US" dirty="0" smtClean="0"/>
          </a:p>
          <a:p>
            <a:pPr>
              <a:buFont typeface="Arial" pitchFamily="34" charset="0"/>
              <a:buChar char="•"/>
            </a:pPr>
            <a:r>
              <a:rPr lang="en-US" dirty="0" smtClean="0"/>
              <a:t>Airports by county</a:t>
            </a:r>
          </a:p>
          <a:p>
            <a:pPr>
              <a:buFont typeface="Arial" pitchFamily="34" charset="0"/>
              <a:buChar char="•"/>
            </a:pPr>
            <a:endParaRPr lang="en-US" dirty="0" smtClean="0"/>
          </a:p>
          <a:p>
            <a:pPr>
              <a:buFont typeface="Arial" pitchFamily="34" charset="0"/>
              <a:buChar char="•"/>
            </a:pPr>
            <a:r>
              <a:rPr lang="en-US" dirty="0" smtClean="0"/>
              <a:t>Amtrak/train stations by county</a:t>
            </a:r>
          </a:p>
          <a:p>
            <a:pPr>
              <a:buFont typeface="Arial" pitchFamily="34" charset="0"/>
              <a:buChar char="•"/>
            </a:pPr>
            <a:endParaRPr lang="en-US" dirty="0" smtClean="0"/>
          </a:p>
          <a:p>
            <a:pPr>
              <a:buFont typeface="Arial" pitchFamily="34" charset="0"/>
              <a:buChar char="•"/>
            </a:pPr>
            <a:r>
              <a:rPr lang="en-US" dirty="0" smtClean="0"/>
              <a:t>Bus stations by county</a:t>
            </a:r>
          </a:p>
          <a:p>
            <a:pPr>
              <a:buFont typeface="Arial" pitchFamily="34" charset="0"/>
              <a:buChar char="•"/>
            </a:pPr>
            <a:endParaRPr lang="en-US" dirty="0" smtClean="0"/>
          </a:p>
          <a:p>
            <a:pPr>
              <a:buFont typeface="Arial" pitchFamily="34" charset="0"/>
              <a:buChar char="•"/>
            </a:pPr>
            <a:r>
              <a:rPr lang="en-US" dirty="0" smtClean="0"/>
              <a:t>Institutions by county</a:t>
            </a:r>
          </a:p>
          <a:p>
            <a:pPr lvl="1">
              <a:buFont typeface="Arial" pitchFamily="34" charset="0"/>
              <a:buChar char="•"/>
            </a:pPr>
            <a:r>
              <a:rPr lang="en-US" dirty="0" smtClean="0"/>
              <a:t>Universities</a:t>
            </a:r>
          </a:p>
          <a:p>
            <a:pPr lvl="1">
              <a:buFont typeface="Arial" pitchFamily="34" charset="0"/>
              <a:buChar char="•"/>
            </a:pPr>
            <a:r>
              <a:rPr lang="en-US" dirty="0" smtClean="0"/>
              <a:t>High schools, vocational schools, elementary schools</a:t>
            </a:r>
          </a:p>
          <a:p>
            <a:pPr lvl="1">
              <a:buFont typeface="Arial" pitchFamily="34" charset="0"/>
              <a:buChar char="•"/>
            </a:pPr>
            <a:r>
              <a:rPr lang="en-US" dirty="0" smtClean="0"/>
              <a:t>Churches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Physical Capital/Infrastructure</a:t>
            </a:r>
            <a:endParaRPr lang="en-US" sz="4800" dirty="0">
              <a:solidFill>
                <a:srgbClr val="C00000"/>
              </a:solidFill>
              <a:latin typeface="Garamond" pitchFamily="18" charset="0"/>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Education Rates</a:t>
            </a:r>
            <a:endParaRPr lang="en-US" sz="4800" dirty="0">
              <a:solidFill>
                <a:srgbClr val="C00000"/>
              </a:solidFill>
              <a:latin typeface="Garamond" pitchFamily="18" charset="0"/>
            </a:endParaRPr>
          </a:p>
        </p:txBody>
      </p:sp>
      <p:sp>
        <p:nvSpPr>
          <p:cNvPr id="4" name="TextBox 3"/>
          <p:cNvSpPr txBox="1"/>
          <p:nvPr/>
        </p:nvSpPr>
        <p:spPr>
          <a:xfrm>
            <a:off x="685800" y="1600200"/>
            <a:ext cx="8153400" cy="3970318"/>
          </a:xfrm>
          <a:prstGeom prst="rect">
            <a:avLst/>
          </a:prstGeom>
          <a:noFill/>
        </p:spPr>
        <p:txBody>
          <a:bodyPr wrap="square" rtlCol="0">
            <a:spAutoFit/>
          </a:bodyPr>
          <a:lstStyle/>
          <a:p>
            <a:pPr>
              <a:buFont typeface="Arial"/>
              <a:buChar char="•"/>
            </a:pPr>
            <a:r>
              <a:rPr lang="en-US" dirty="0" smtClean="0"/>
              <a:t> Source: 2000 Census </a:t>
            </a:r>
          </a:p>
          <a:p>
            <a:pPr>
              <a:buFont typeface="Arial"/>
              <a:buChar char="•"/>
            </a:pPr>
            <a:r>
              <a:rPr lang="en-US" dirty="0" smtClean="0"/>
              <a:t> Percent of population with less than high school degree</a:t>
            </a:r>
          </a:p>
          <a:p>
            <a:pPr lvl="1">
              <a:buFont typeface="Arial"/>
              <a:buChar char="•"/>
            </a:pPr>
            <a:r>
              <a:rPr lang="en-US" dirty="0" smtClean="0"/>
              <a:t> Highest: 62.5% in Starr, TX</a:t>
            </a:r>
          </a:p>
          <a:p>
            <a:pPr lvl="1">
              <a:buFont typeface="Arial"/>
              <a:buChar char="•"/>
            </a:pPr>
            <a:r>
              <a:rPr lang="en-US" dirty="0" smtClean="0"/>
              <a:t> Lowest: 4.4% in Douglas, CO</a:t>
            </a:r>
          </a:p>
          <a:p>
            <a:pPr lvl="1">
              <a:buFont typeface="Arial"/>
              <a:buChar char="•"/>
            </a:pPr>
            <a:r>
              <a:rPr lang="en-US" dirty="0" smtClean="0"/>
              <a:t> Median: 21.6%</a:t>
            </a:r>
          </a:p>
          <a:p>
            <a:pPr>
              <a:buFont typeface="Arial"/>
              <a:buChar char="•"/>
            </a:pPr>
            <a:r>
              <a:rPr lang="en-US" dirty="0" smtClean="0"/>
              <a:t> Percent of population with a high school diploma</a:t>
            </a:r>
          </a:p>
          <a:p>
            <a:pPr lvl="1">
              <a:buFont typeface="Arial"/>
              <a:buChar char="•"/>
            </a:pPr>
            <a:r>
              <a:rPr lang="en-US" dirty="0" smtClean="0"/>
              <a:t> Highest: 53.5% in Carroll, OH</a:t>
            </a:r>
          </a:p>
          <a:p>
            <a:pPr lvl="1">
              <a:buFont typeface="Arial"/>
              <a:buChar char="•"/>
            </a:pPr>
            <a:r>
              <a:rPr lang="en-US" dirty="0" smtClean="0"/>
              <a:t> Lowest: 12.4% in Arlington, VA</a:t>
            </a:r>
          </a:p>
          <a:p>
            <a:pPr lvl="1">
              <a:buFont typeface="Arial"/>
              <a:buChar char="•"/>
            </a:pPr>
            <a:r>
              <a:rPr lang="en-US" dirty="0" smtClean="0"/>
              <a:t> Median: 34.7%</a:t>
            </a:r>
          </a:p>
          <a:p>
            <a:pPr>
              <a:buFont typeface="Arial"/>
              <a:buChar char="•"/>
            </a:pPr>
            <a:r>
              <a:rPr lang="en-US" dirty="0" smtClean="0"/>
              <a:t> Percent of population with more than a high school degree</a:t>
            </a:r>
          </a:p>
          <a:p>
            <a:pPr lvl="1">
              <a:buFont typeface="Arial"/>
              <a:buChar char="•"/>
            </a:pPr>
            <a:r>
              <a:rPr lang="en-US" dirty="0" smtClean="0"/>
              <a:t> Highest: 82.1% in Los Alamos, NM</a:t>
            </a:r>
          </a:p>
          <a:p>
            <a:pPr lvl="1">
              <a:buFont typeface="Arial"/>
              <a:buChar char="•"/>
            </a:pPr>
            <a:r>
              <a:rPr lang="en-US" dirty="0" smtClean="0"/>
              <a:t> Lowest: 17.2% in McDowell, WV</a:t>
            </a:r>
          </a:p>
          <a:p>
            <a:pPr lvl="1">
              <a:buFont typeface="Arial"/>
              <a:buChar char="•"/>
            </a:pPr>
            <a:r>
              <a:rPr lang="en-US" dirty="0" smtClean="0"/>
              <a:t> Median: 41.4%</a:t>
            </a:r>
          </a:p>
          <a:p>
            <a:pPr>
              <a:buFont typeface="Arial"/>
              <a:buChar char="•"/>
            </a:pPr>
            <a:r>
              <a:rPr lang="en-US" dirty="0" smtClean="0"/>
              <a:t> These three variables add up to 1</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
        <p:nvSpPr>
          <p:cNvPr id="4" name="TextBox 3"/>
          <p:cNvSpPr txBox="1"/>
          <p:nvPr/>
        </p:nvSpPr>
        <p:spPr>
          <a:xfrm>
            <a:off x="685800" y="1447800"/>
            <a:ext cx="76200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Agenda</a:t>
            </a:r>
          </a:p>
        </p:txBody>
      </p:sp>
      <p:sp>
        <p:nvSpPr>
          <p:cNvPr id="6146" name="Rectangle 2"/>
          <p:cNvSpPr>
            <a:spLocks noChangeArrowheads="1"/>
          </p:cNvSpPr>
          <p:nvPr/>
        </p:nvSpPr>
        <p:spPr bwMode="auto">
          <a:xfrm>
            <a:off x="1905000" y="914400"/>
            <a:ext cx="6172200" cy="5078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Theory </a:t>
            </a:r>
            <a:endParaRPr kumimoji="0" lang="en-US" b="0" i="0" u="none" strike="noStrike" cap="none" normalizeH="0" baseline="0" dirty="0" smtClean="0">
              <a:ln>
                <a:noFill/>
              </a:ln>
              <a:solidFill>
                <a:schemeClr val="tx1"/>
              </a:solidFill>
              <a:effectLst/>
            </a:endParaRPr>
          </a:p>
          <a:p>
            <a:pPr marL="800100" lvl="1" indent="-342900" eaLnBrk="0" fontAlgn="base" hangingPunct="0">
              <a:spcBef>
                <a:spcPct val="0"/>
              </a:spcBef>
              <a:spcAft>
                <a:spcPct val="0"/>
              </a:spcAft>
              <a:buFont typeface="+mj-lt"/>
              <a:buAutoNum type="arabicPeriod"/>
            </a:pPr>
            <a:r>
              <a:rPr lang="en-US" dirty="0" smtClean="0">
                <a:ea typeface="Calibri" pitchFamily="34" charset="0"/>
                <a:cs typeface="Times New Roman" pitchFamily="18" charset="0"/>
              </a:rPr>
              <a:t>Neo-Classical Theory </a:t>
            </a:r>
            <a:endParaRPr lang="en-US" dirty="0" smtClean="0"/>
          </a:p>
          <a:p>
            <a:pPr marL="800100" lvl="1" indent="-342900" eaLnBrk="0" fontAlgn="base" hangingPunct="0">
              <a:spcBef>
                <a:spcPct val="0"/>
              </a:spcBef>
              <a:spcAft>
                <a:spcPct val="0"/>
              </a:spcAft>
              <a:buFont typeface="+mj-lt"/>
              <a:buAutoNum type="arabicPeriod"/>
            </a:pPr>
            <a:r>
              <a:rPr lang="en-US" dirty="0" smtClean="0">
                <a:ea typeface="Calibri" pitchFamily="34" charset="0"/>
                <a:cs typeface="Times New Roman" pitchFamily="18" charset="0"/>
              </a:rPr>
              <a:t>Endogenous Growth Theory </a:t>
            </a:r>
            <a:endParaRPr lang="en-US" dirty="0" smtClean="0"/>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New Economic Geography (NEG)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Variables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Dependent variable: Per capita personal income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Independent variables</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Physical capital/infrastructure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Education rates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Innovation Index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Employment rates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Employment specialization </a:t>
            </a:r>
            <a:endParaRPr kumimoji="0" lang="en-US" b="0" i="0" u="none" strike="noStrike" cap="none" normalizeH="0" baseline="0" dirty="0" smtClean="0">
              <a:ln>
                <a:noFill/>
              </a:ln>
              <a:solidFill>
                <a:schemeClr val="tx1"/>
              </a:solidFill>
              <a:effectLst/>
            </a:endParaRPr>
          </a:p>
          <a:p>
            <a:pPr marL="800100" marR="0" lvl="1"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Accessibility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OLS results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Spatial results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Main findings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Future research</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Questions</a:t>
            </a:r>
            <a:endParaRPr kumimoji="0" lang="en-US"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Rate</a:t>
            </a:r>
            <a:endParaRPr lang="en-US" sz="4800" dirty="0">
              <a:solidFill>
                <a:srgbClr val="C00000"/>
              </a:solidFill>
              <a:latin typeface="Garamond" pitchFamily="18" charset="0"/>
            </a:endParaRPr>
          </a:p>
        </p:txBody>
      </p:sp>
      <p:sp>
        <p:nvSpPr>
          <p:cNvPr id="4" name="TextBox 3"/>
          <p:cNvSpPr txBox="1"/>
          <p:nvPr/>
        </p:nvSpPr>
        <p:spPr>
          <a:xfrm>
            <a:off x="228600" y="1600200"/>
            <a:ext cx="8610600" cy="4247317"/>
          </a:xfrm>
          <a:prstGeom prst="rect">
            <a:avLst/>
          </a:prstGeom>
          <a:noFill/>
        </p:spPr>
        <p:txBody>
          <a:bodyPr wrap="square" rtlCol="0">
            <a:spAutoFit/>
          </a:bodyPr>
          <a:lstStyle/>
          <a:p>
            <a:pPr>
              <a:buFont typeface="Arial"/>
              <a:buChar char="•"/>
            </a:pPr>
            <a:r>
              <a:rPr lang="en-US" dirty="0" smtClean="0"/>
              <a:t> Source: 2000 Census (for cross-section)</a:t>
            </a:r>
          </a:p>
          <a:p>
            <a:pPr>
              <a:buFont typeface="Arial"/>
              <a:buChar char="•"/>
            </a:pPr>
            <a:r>
              <a:rPr lang="en-US" dirty="0" smtClean="0"/>
              <a:t> Youth employment rate: population aged 16 – 20 that is working divided by total population 16 – 20</a:t>
            </a:r>
          </a:p>
          <a:p>
            <a:pPr lvl="1">
              <a:buFont typeface="Arial"/>
              <a:buChar char="•"/>
            </a:pPr>
            <a:r>
              <a:rPr lang="en-US" dirty="0" smtClean="0"/>
              <a:t> Highest: 100% in Loving, TX</a:t>
            </a:r>
          </a:p>
          <a:p>
            <a:pPr lvl="1">
              <a:buFont typeface="Arial"/>
              <a:buChar char="•"/>
            </a:pPr>
            <a:r>
              <a:rPr lang="en-US" dirty="0" smtClean="0"/>
              <a:t> Lowest: 8.78% in Shannon, SD</a:t>
            </a:r>
          </a:p>
          <a:p>
            <a:pPr lvl="1">
              <a:buFont typeface="Arial"/>
              <a:buChar char="•"/>
            </a:pPr>
            <a:r>
              <a:rPr lang="en-US" dirty="0" smtClean="0"/>
              <a:t> Median: 46.2% </a:t>
            </a:r>
          </a:p>
          <a:p>
            <a:pPr>
              <a:buFont typeface="Arial"/>
              <a:buChar char="•"/>
            </a:pPr>
            <a:r>
              <a:rPr lang="en-US" dirty="0" smtClean="0"/>
              <a:t> Working age employment rate: population aged 21 – 65 that is working divided by total population 21 – 65</a:t>
            </a:r>
          </a:p>
          <a:p>
            <a:pPr lvl="1">
              <a:buFont typeface="Arial"/>
              <a:buChar char="•"/>
            </a:pPr>
            <a:r>
              <a:rPr lang="en-US" dirty="0" smtClean="0"/>
              <a:t> Highest: 88.4% in Stanley, SD</a:t>
            </a:r>
          </a:p>
          <a:p>
            <a:pPr lvl="1">
              <a:buFont typeface="Arial"/>
              <a:buChar char="•"/>
            </a:pPr>
            <a:r>
              <a:rPr lang="en-US" dirty="0" smtClean="0"/>
              <a:t> Lowest:  35.9% in McDowell, WV</a:t>
            </a:r>
          </a:p>
          <a:p>
            <a:pPr lvl="1">
              <a:buFont typeface="Arial"/>
              <a:buChar char="•"/>
            </a:pPr>
            <a:r>
              <a:rPr lang="en-US" dirty="0" smtClean="0"/>
              <a:t> Median: 73%</a:t>
            </a:r>
          </a:p>
          <a:p>
            <a:pPr>
              <a:buFont typeface="Arial"/>
              <a:buChar char="•"/>
            </a:pPr>
            <a:r>
              <a:rPr lang="en-US" dirty="0" smtClean="0"/>
              <a:t> Total employment rate</a:t>
            </a:r>
          </a:p>
          <a:p>
            <a:pPr lvl="1">
              <a:buFont typeface="Arial"/>
              <a:buChar char="•"/>
            </a:pPr>
            <a:r>
              <a:rPr lang="en-US" dirty="0" smtClean="0"/>
              <a:t> Highest: 86.7% in Stanley, SD</a:t>
            </a:r>
          </a:p>
          <a:p>
            <a:pPr lvl="1">
              <a:buFont typeface="Arial"/>
              <a:buChar char="•"/>
            </a:pPr>
            <a:r>
              <a:rPr lang="en-US" dirty="0" smtClean="0"/>
              <a:t> Lowest: 33.6% in McDowell, WV</a:t>
            </a:r>
          </a:p>
          <a:p>
            <a:pPr lvl="1">
              <a:buFont typeface="Arial"/>
              <a:buChar char="•"/>
            </a:pPr>
            <a:r>
              <a:rPr lang="en-US" dirty="0" smtClean="0"/>
              <a:t> Median: 69.9%</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Measure of industrial concentration of a region (county)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 meant to capture?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Meant to capture notion of agglomeration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Agglomeration: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 spatial concentration of industry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 determinant of economic growth in NEG growth theory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is it modeled?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Employment specialization proxies for agglomeration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Returning to employment specialization: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is it modeled?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Specialization indices</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Krugman</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Herfindahl</a:t>
            </a:r>
            <a:r>
              <a:rPr lang="en-US" u="sng" dirty="0" smtClean="0">
                <a:solidFill>
                  <a:srgbClr val="C00000"/>
                </a:solidFill>
              </a:rPr>
              <a:t> Index</a:t>
            </a:r>
            <a:r>
              <a:rPr lang="en-US" dirty="0" smtClean="0">
                <a:solidFill>
                  <a:srgbClr val="C00000"/>
                </a:solidFill>
              </a:rPr>
              <a:t> (HI):</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Herfindahl</a:t>
            </a:r>
            <a:r>
              <a:rPr lang="en-US" u="sng" dirty="0" smtClean="0">
                <a:solidFill>
                  <a:srgbClr val="C00000"/>
                </a:solidFill>
              </a:rPr>
              <a:t> Index</a:t>
            </a:r>
            <a:r>
              <a:rPr lang="en-US" dirty="0" smtClean="0">
                <a:solidFill>
                  <a:srgbClr val="C00000"/>
                </a:solidFill>
              </a:rPr>
              <a:t> (HI):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Features: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Ranges from 0 to 1.0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0 = large number of very small firms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(perfect competition)</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1 = a single monopolistic producer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(complete monopoly by a single firm)</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FYI:</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Used in determinations of market share in regulation of monopolistic activity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Herfindahl</a:t>
            </a:r>
            <a:r>
              <a:rPr lang="en-US" u="sng" dirty="0" smtClean="0">
                <a:solidFill>
                  <a:srgbClr val="C00000"/>
                </a:solidFill>
              </a:rPr>
              <a:t> Index</a:t>
            </a:r>
            <a:r>
              <a:rPr lang="en-US" dirty="0" smtClean="0">
                <a:solidFill>
                  <a:srgbClr val="C00000"/>
                </a:solidFill>
              </a:rPr>
              <a:t> (HI):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Pros: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Captures industrial specialization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Is an absolute measure;  Does not take neighbors into account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kumimoji="0" lang="en-US" b="0" i="0" strike="noStrike" kern="1200" cap="none" spc="0" normalizeH="0" baseline="0" noProof="0" dirty="0" smtClean="0">
              <a:ln>
                <a:noFill/>
              </a:ln>
              <a:solidFill>
                <a:schemeClr val="tx1"/>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 = the share of industry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smtClean="0">
                <a:ln>
                  <a:noFill/>
                </a:ln>
                <a:solidFill>
                  <a:schemeClr val="tx1"/>
                </a:solidFill>
                <a:effectLst/>
                <a:uLnTx/>
                <a:uFillTx/>
                <a:latin typeface="+mn-lt"/>
                <a:ea typeface="+mn-ea"/>
                <a:cs typeface="+mn-cs"/>
              </a:rPr>
              <a:t> in county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i’s</a:t>
            </a:r>
            <a:r>
              <a:rPr kumimoji="0" lang="en-US" b="0" i="0" u="none" strike="noStrike" kern="1200" cap="none" spc="0" normalizeH="0" baseline="0" noProof="0" dirty="0" smtClean="0">
                <a:ln>
                  <a:noFill/>
                </a:ln>
                <a:solidFill>
                  <a:schemeClr val="tx1"/>
                </a:solidFill>
                <a:effectLst/>
                <a:uLnTx/>
                <a:uFillTx/>
                <a:latin typeface="+mn-lt"/>
                <a:ea typeface="+mn-ea"/>
                <a:cs typeface="+mn-cs"/>
              </a:rPr>
              <a:t> total employment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0" noProof="0" dirty="0" smtClean="0">
                <a:ln>
                  <a:noFill/>
                </a:ln>
                <a:solidFill>
                  <a:schemeClr val="tx1"/>
                </a:solidFill>
                <a:effectLst/>
                <a:uLnTx/>
                <a:uFillTx/>
                <a:latin typeface="+mn-lt"/>
                <a:ea typeface="+mn-ea"/>
                <a:cs typeface="+mn-cs"/>
              </a:rPr>
              <a:t> = the share of the same industry in the employment of all other counties,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the absolute values of the difference between these shares, summed over all industries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Features: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Ranges from 0 to 2.0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0 = county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a:t>
            </a:r>
            <a:r>
              <a:rPr kumimoji="0" lang="en-US" b="0" i="0" u="none" strike="noStrike" kern="1200" cap="none" spc="0" normalizeH="0" baseline="0" noProof="0" dirty="0" smtClean="0">
                <a:ln>
                  <a:noFill/>
                </a:ln>
                <a:solidFill>
                  <a:schemeClr val="tx1"/>
                </a:solidFill>
                <a:effectLst/>
                <a:uLnTx/>
                <a:uFillTx/>
                <a:latin typeface="+mn-lt"/>
                <a:ea typeface="+mn-ea"/>
                <a:cs typeface="+mn-cs"/>
              </a:rPr>
              <a:t> has industrial composition identical to its comparison counties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2 = county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a:t>
            </a:r>
            <a:r>
              <a:rPr kumimoji="0" lang="en-US" b="0" i="0" u="none" strike="noStrike" kern="1200" cap="none" spc="0" normalizeH="0" baseline="0" noProof="0" dirty="0" smtClean="0">
                <a:ln>
                  <a:noFill/>
                </a:ln>
                <a:solidFill>
                  <a:schemeClr val="tx1"/>
                </a:solidFill>
                <a:effectLst/>
                <a:uLnTx/>
                <a:uFillTx/>
                <a:latin typeface="+mn-lt"/>
                <a:ea typeface="+mn-ea"/>
                <a:cs typeface="+mn-cs"/>
              </a:rPr>
              <a:t> has industrial composition without any similarity (no common industries) to its comparison counties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6"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Pros: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Captures industrial specialization</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Is a relative measure;  Compares to one’s neighbors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Neo-Classical Theory</a:t>
            </a:r>
            <a:endParaRPr lang="en-US" sz="4800" dirty="0">
              <a:solidFill>
                <a:srgbClr val="C00000"/>
              </a:solidFill>
              <a:latin typeface="Garamond" pitchFamily="18" charset="0"/>
            </a:endParaRPr>
          </a:p>
        </p:txBody>
      </p:sp>
      <p:sp>
        <p:nvSpPr>
          <p:cNvPr id="5" name="TextBox 4"/>
          <p:cNvSpPr txBox="1"/>
          <p:nvPr/>
        </p:nvSpPr>
        <p:spPr>
          <a:xfrm>
            <a:off x="762000" y="1580284"/>
            <a:ext cx="7603762" cy="4247317"/>
          </a:xfrm>
          <a:prstGeom prst="rect">
            <a:avLst/>
          </a:prstGeom>
          <a:noFill/>
        </p:spPr>
        <p:txBody>
          <a:bodyPr wrap="square" rtlCol="0">
            <a:spAutoFit/>
          </a:bodyPr>
          <a:lstStyle/>
          <a:p>
            <a:pPr>
              <a:buFont typeface="Arial"/>
              <a:buChar char="•"/>
            </a:pPr>
            <a:r>
              <a:rPr lang="en-US" dirty="0" smtClean="0"/>
              <a:t> Long-run growth is the result of continuous technological progress, which is determined exogenously</a:t>
            </a:r>
          </a:p>
          <a:p>
            <a:pPr>
              <a:buFont typeface="Arial"/>
              <a:buChar char="•"/>
            </a:pPr>
            <a:r>
              <a:rPr lang="en-US" dirty="0" smtClean="0"/>
              <a:t> Key implications</a:t>
            </a:r>
          </a:p>
          <a:p>
            <a:pPr lvl="1">
              <a:buFont typeface="Arial"/>
              <a:buChar char="•"/>
            </a:pPr>
            <a:r>
              <a:rPr lang="en-US" dirty="0" smtClean="0"/>
              <a:t> Lack of technological change would stop growth because of diminishing returns to capital</a:t>
            </a:r>
          </a:p>
          <a:p>
            <a:pPr lvl="1">
              <a:buFont typeface="Arial"/>
              <a:buChar char="•"/>
            </a:pPr>
            <a:r>
              <a:rPr lang="en-US" dirty="0" smtClean="0"/>
              <a:t> Capital accumulation is also determined by the savings rate and the rate of capital depreciation</a:t>
            </a:r>
          </a:p>
          <a:p>
            <a:pPr lvl="1">
              <a:buFont typeface="Arial"/>
              <a:buChar char="•"/>
            </a:pPr>
            <a:r>
              <a:rPr lang="en-US" dirty="0" smtClean="0"/>
              <a:t> Conditional convergence—if a country starts from a lower level of per capita output, it’s expected to have a higher growth rate</a:t>
            </a:r>
          </a:p>
          <a:p>
            <a:pPr>
              <a:buFont typeface="Arial"/>
              <a:buChar char="•"/>
            </a:pPr>
            <a:r>
              <a:rPr lang="en-US" dirty="0" smtClean="0"/>
              <a:t> Problems</a:t>
            </a:r>
          </a:p>
          <a:p>
            <a:pPr lvl="1">
              <a:buFont typeface="Arial"/>
              <a:buChar char="•"/>
            </a:pPr>
            <a:r>
              <a:rPr lang="en-US" dirty="0" smtClean="0"/>
              <a:t> Predicts economic convergence, which hasn’t been seen empirically</a:t>
            </a:r>
          </a:p>
          <a:p>
            <a:pPr lvl="1">
              <a:buFont typeface="Arial"/>
              <a:buChar char="•"/>
            </a:pPr>
            <a:r>
              <a:rPr lang="en-US" dirty="0" smtClean="0"/>
              <a:t> Incapable of explaining long-run growth in the absence of technological improvement</a:t>
            </a:r>
          </a:p>
          <a:p>
            <a:pPr lvl="1">
              <a:buFont typeface="Arial"/>
              <a:buChar char="•"/>
            </a:pPr>
            <a:r>
              <a:rPr lang="en-US" dirty="0" smtClean="0"/>
              <a:t> Leaves technological progress out of the model—technology is modeled as an exogenously determined constant rate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Whether agglomeration economies can be fully captured by relative concentration measures, or whether the absolute size of economic clusters is best for understanding the effects of geographical concentration on economic growth is debatable.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Argued that the absolute size of clusters should be the basis for calculating the level of specialization.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Objections hold that this level is systematically underestimated for larger metropolitan areas when relative levels of concentration are used.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Cons: (cont’d)</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For a review/discussion of the literature on this point:</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Drennan</a:t>
            </a:r>
            <a:r>
              <a:rPr kumimoji="0" lang="en-US" b="0" i="0" u="none" strike="noStrike" kern="1200" cap="none" spc="0" normalizeH="0" baseline="0" noProof="0" dirty="0" smtClean="0">
                <a:ln>
                  <a:noFill/>
                </a:ln>
                <a:solidFill>
                  <a:schemeClr val="tx1"/>
                </a:solidFill>
                <a:effectLst/>
                <a:uLnTx/>
                <a:uFillTx/>
                <a:latin typeface="+mn-lt"/>
                <a:ea typeface="+mn-ea"/>
                <a:cs typeface="+mn-cs"/>
              </a:rPr>
              <a:t>, M. and Lobo, J. (2007) Specialization Matters: the Knowledge Economy and United States Cities.” Los Angeles: UCLA School of Public Affairs, unpublished manuscript.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Duranton</a:t>
            </a:r>
            <a:r>
              <a:rPr kumimoji="0" lang="en-US" b="0" i="0" u="none" strike="noStrike" kern="1200" cap="none" spc="0" normalizeH="0" baseline="0" noProof="0" dirty="0" smtClean="0">
                <a:ln>
                  <a:noFill/>
                </a:ln>
                <a:solidFill>
                  <a:schemeClr val="tx1"/>
                </a:solidFill>
                <a:effectLst/>
                <a:uLnTx/>
                <a:uFillTx/>
                <a:latin typeface="+mn-lt"/>
                <a:ea typeface="+mn-ea"/>
                <a:cs typeface="+mn-cs"/>
              </a:rPr>
              <a:t> J. and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Puga</a:t>
            </a:r>
            <a:r>
              <a:rPr kumimoji="0" lang="en-US" b="0" i="0" u="none" strike="noStrike" kern="1200" cap="none" spc="0" normalizeH="0" baseline="0" noProof="0" dirty="0" smtClean="0">
                <a:ln>
                  <a:noFill/>
                </a:ln>
                <a:solidFill>
                  <a:schemeClr val="tx1"/>
                </a:solidFill>
                <a:effectLst/>
                <a:uLnTx/>
                <a:uFillTx/>
                <a:latin typeface="+mn-lt"/>
                <a:ea typeface="+mn-ea"/>
                <a:cs typeface="+mn-cs"/>
              </a:rPr>
              <a:t> D. (2003) Micro-foundation of urban agglomeration economies in Henderson V. J. and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Thisse</a:t>
            </a:r>
            <a:r>
              <a:rPr kumimoji="0" lang="en-US" b="0" i="0" u="none" strike="noStrike" kern="1200" cap="none" spc="0" normalizeH="0" baseline="0" noProof="0" dirty="0" smtClean="0">
                <a:ln>
                  <a:noFill/>
                </a:ln>
                <a:solidFill>
                  <a:schemeClr val="tx1"/>
                </a:solidFill>
                <a:effectLst/>
                <a:uLnTx/>
                <a:uFillTx/>
                <a:latin typeface="+mn-lt"/>
                <a:ea typeface="+mn-ea"/>
                <a:cs typeface="+mn-cs"/>
              </a:rPr>
              <a:t> JF.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eds</a:t>
            </a:r>
            <a:r>
              <a:rPr kumimoji="0" lang="en-US" b="0" i="0" u="none" strike="noStrike" kern="1200" cap="none" spc="0" normalizeH="0" baseline="0" noProof="0" dirty="0" smtClean="0">
                <a:ln>
                  <a:noFill/>
                </a:ln>
                <a:solidFill>
                  <a:schemeClr val="tx1"/>
                </a:solidFill>
                <a:effectLst/>
                <a:uLnTx/>
                <a:uFillTx/>
                <a:latin typeface="+mn-lt"/>
                <a:ea typeface="+mn-ea"/>
                <a:cs typeface="+mn-cs"/>
              </a:rPr>
              <a:t>) </a:t>
            </a:r>
            <a:r>
              <a:rPr kumimoji="0" lang="en-US" b="0" i="1" u="none" strike="noStrike" kern="1200" cap="none" spc="0" normalizeH="0" baseline="0" noProof="0" dirty="0" smtClean="0">
                <a:ln>
                  <a:noFill/>
                </a:ln>
                <a:solidFill>
                  <a:schemeClr val="tx1"/>
                </a:solidFill>
                <a:effectLst/>
                <a:uLnTx/>
                <a:uFillTx/>
                <a:latin typeface="+mn-lt"/>
                <a:ea typeface="+mn-ea"/>
                <a:cs typeface="+mn-cs"/>
              </a:rPr>
              <a:t>Handbook of Regional and Urban Economics</a:t>
            </a:r>
            <a:r>
              <a:rPr kumimoji="0" lang="en-US" b="0" i="0" u="none" strike="noStrike" kern="1200" cap="none" spc="0" normalizeH="0" baseline="0" noProof="0" dirty="0" smtClean="0">
                <a:ln>
                  <a:noFill/>
                </a:ln>
                <a:solidFill>
                  <a:schemeClr val="tx1"/>
                </a:solidFill>
                <a:effectLst/>
                <a:uLnTx/>
                <a:uFillTx/>
                <a:latin typeface="+mn-lt"/>
                <a:ea typeface="+mn-ea"/>
                <a:cs typeface="+mn-cs"/>
              </a:rPr>
              <a:t> Vol.4 Cities and Geography, Amsterdam: Elsevier.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ea typeface="+mn-ea"/>
                <a:cs typeface="+mn-cs"/>
              </a:rPr>
              <a:t>We chose…</a:t>
            </a:r>
            <a:br>
              <a:rPr kumimoji="0" lang="en-US" b="0" i="0" u="none" strike="noStrike" kern="1200" cap="none" spc="0" normalizeH="0" baseline="0" noProof="0" dirty="0" smtClean="0">
                <a:ln>
                  <a:noFill/>
                </a:ln>
                <a:solidFill>
                  <a:schemeClr val="tx1"/>
                </a:solidFill>
                <a:effectLst/>
                <a:uLnTx/>
                <a:uFillTx/>
                <a:ea typeface="+mn-ea"/>
                <a:cs typeface="+mn-cs"/>
              </a:rPr>
            </a:br>
            <a:endParaRPr kumimoji="0" lang="en-US" b="0" i="0" u="none" strike="noStrike" kern="1200" cap="none" spc="0" normalizeH="0" baseline="0" noProof="0" dirty="0" smtClean="0">
              <a:ln>
                <a:noFill/>
              </a:ln>
              <a:solidFill>
                <a:schemeClr val="tx1"/>
              </a:solidFill>
              <a:effectLst/>
              <a:uLnTx/>
              <a:uFillTx/>
              <a:ea typeface="+mn-ea"/>
              <a:cs typeface="+mn-cs"/>
            </a:endParaRPr>
          </a:p>
          <a:p>
            <a:pPr marL="342900" lvl="0" indent="-342900">
              <a:spcBef>
                <a:spcPct val="20000"/>
              </a:spcBef>
            </a:pPr>
            <a:r>
              <a:rPr kumimoji="0" lang="en-US" b="0" i="0" u="none" strike="noStrike" kern="1200" cap="none" spc="0" normalizeH="0" baseline="0" noProof="0" dirty="0" smtClean="0">
                <a:ln>
                  <a:noFill/>
                </a:ln>
                <a:solidFill>
                  <a:schemeClr val="tx1"/>
                </a:solidFill>
                <a:effectLst/>
                <a:uLnTx/>
                <a:uFillTx/>
                <a:ea typeface="+mn-ea"/>
                <a:cs typeface="+mn-cs"/>
              </a:rPr>
              <a:t>	Because of our specific interest in why regions grow at different rates </a:t>
            </a:r>
            <a:r>
              <a:rPr kumimoji="0" lang="en-US" b="0" i="1" u="none" strike="noStrike" kern="1200" cap="none" spc="0" normalizeH="0" baseline="0" noProof="0" dirty="0" smtClean="0">
                <a:ln>
                  <a:noFill/>
                </a:ln>
                <a:solidFill>
                  <a:schemeClr val="tx1"/>
                </a:solidFill>
                <a:effectLst/>
                <a:uLnTx/>
                <a:uFillTx/>
                <a:ea typeface="+mn-ea"/>
                <a:cs typeface="+mn-cs"/>
              </a:rPr>
              <a:t>relative</a:t>
            </a:r>
            <a:r>
              <a:rPr kumimoji="0" lang="en-US" b="0" i="0" u="none" strike="noStrike" kern="1200" cap="none" spc="0" normalizeH="0" baseline="0" noProof="0" dirty="0" smtClean="0">
                <a:ln>
                  <a:noFill/>
                </a:ln>
                <a:solidFill>
                  <a:schemeClr val="tx1"/>
                </a:solidFill>
                <a:effectLst/>
                <a:uLnTx/>
                <a:uFillTx/>
                <a:ea typeface="+mn-ea"/>
                <a:cs typeface="+mn-cs"/>
              </a:rPr>
              <a:t> to one another, the comparative nature of the </a:t>
            </a:r>
            <a:r>
              <a:rPr lang="en-US" u="sng" dirty="0" err="1" smtClean="0">
                <a:solidFill>
                  <a:srgbClr val="C00000"/>
                </a:solidFill>
              </a:rPr>
              <a:t>Krugman</a:t>
            </a:r>
            <a:r>
              <a:rPr lang="en-US" u="sng" dirty="0" smtClean="0">
                <a:solidFill>
                  <a:srgbClr val="C00000"/>
                </a:solidFill>
              </a:rPr>
              <a:t> Index</a:t>
            </a:r>
            <a:r>
              <a:rPr kumimoji="0" lang="en-US" b="0" i="0" u="none" strike="noStrike" kern="1200" cap="none" spc="0" normalizeH="0" baseline="0" noProof="0" dirty="0" smtClean="0">
                <a:ln>
                  <a:noFill/>
                </a:ln>
                <a:solidFill>
                  <a:schemeClr val="tx1"/>
                </a:solidFill>
                <a:effectLst/>
                <a:uLnTx/>
                <a:uFillTx/>
                <a:ea typeface="+mn-ea"/>
                <a:cs typeface="+mn-cs"/>
              </a:rPr>
              <a:t> seems better suited to our needs than the </a:t>
            </a:r>
            <a:r>
              <a:rPr kumimoji="0" lang="en-US" b="0" i="0" u="none" strike="noStrike" kern="1200" cap="none" spc="0" normalizeH="0" baseline="0" noProof="0" dirty="0" err="1" smtClean="0">
                <a:ln>
                  <a:noFill/>
                </a:ln>
                <a:solidFill>
                  <a:schemeClr val="tx1"/>
                </a:solidFill>
                <a:effectLst/>
                <a:uLnTx/>
                <a:uFillTx/>
                <a:ea typeface="+mn-ea"/>
                <a:cs typeface="+mn-cs"/>
              </a:rPr>
              <a:t>Herfindahl</a:t>
            </a:r>
            <a:r>
              <a:rPr kumimoji="0" lang="en-US" b="0" i="0" u="none" strike="noStrike" kern="1200" cap="none" spc="0" normalizeH="0" baseline="0" noProof="0" dirty="0" smtClean="0">
                <a:ln>
                  <a:noFill/>
                </a:ln>
                <a:solidFill>
                  <a:schemeClr val="tx1"/>
                </a:solidFill>
                <a:effectLst/>
                <a:uLnTx/>
                <a:uFillTx/>
                <a:ea typeface="+mn-ea"/>
                <a:cs typeface="+mn-cs"/>
              </a:rPr>
              <a:t> Index. </a:t>
            </a:r>
            <a:endParaRPr kumimoji="0" lang="en-US" b="0" i="0" u="none" strike="noStrike" kern="120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584775"/>
          </a:xfrm>
          <a:prstGeom prst="rect">
            <a:avLst/>
          </a:prstGeom>
          <a:noFill/>
        </p:spPr>
        <p:txBody>
          <a:bodyPr wrap="square" rtlCol="0">
            <a:spAutoFit/>
          </a:bodyPr>
          <a:lstStyle/>
          <a:p>
            <a:pPr algn="ctr"/>
            <a:r>
              <a:rPr lang="en-US" sz="3200" dirty="0" smtClean="0">
                <a:solidFill>
                  <a:srgbClr val="C00000"/>
                </a:solidFill>
                <a:latin typeface="Garamond" pitchFamily="18" charset="0"/>
              </a:rPr>
              <a:t>Accessibility to Markets/Distance to Markets</a:t>
            </a:r>
            <a:endParaRPr lang="en-US" sz="3200" dirty="0">
              <a:solidFill>
                <a:srgbClr val="C00000"/>
              </a:solidFill>
              <a:latin typeface="Garamond" pitchFamily="18" charset="0"/>
            </a:endParaRPr>
          </a:p>
        </p:txBody>
      </p:sp>
      <p:sp>
        <p:nvSpPr>
          <p:cNvPr id="4" name="TextBox 3"/>
          <p:cNvSpPr txBox="1"/>
          <p:nvPr/>
        </p:nvSpPr>
        <p:spPr>
          <a:xfrm>
            <a:off x="838200" y="1295400"/>
            <a:ext cx="76962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Modeling Spatial Relationships</a:t>
            </a:r>
            <a:endParaRPr lang="en-US" sz="4800" dirty="0">
              <a:solidFill>
                <a:srgbClr val="C00000"/>
              </a:solidFill>
              <a:latin typeface="Garamond" pitchFamily="18" charset="0"/>
            </a:endParaRPr>
          </a:p>
        </p:txBody>
      </p:sp>
      <p:sp>
        <p:nvSpPr>
          <p:cNvPr id="4" name="TextBox 3"/>
          <p:cNvSpPr txBox="1"/>
          <p:nvPr/>
        </p:nvSpPr>
        <p:spPr>
          <a:xfrm>
            <a:off x="914400" y="1371600"/>
            <a:ext cx="7315200" cy="2862322"/>
          </a:xfrm>
          <a:prstGeom prst="rect">
            <a:avLst/>
          </a:prstGeom>
          <a:noFill/>
        </p:spPr>
        <p:txBody>
          <a:bodyPr wrap="square" rtlCol="0">
            <a:spAutoFit/>
          </a:bodyPr>
          <a:lstStyle/>
          <a:p>
            <a:r>
              <a:rPr lang="en-US" dirty="0" smtClean="0"/>
              <a:t> </a:t>
            </a:r>
          </a:p>
          <a:p>
            <a:pPr>
              <a:buFont typeface="Wingdings" pitchFamily="2" charset="2"/>
              <a:buChar char="v"/>
            </a:pPr>
            <a:r>
              <a:rPr lang="en-US" dirty="0" smtClean="0"/>
              <a:t>Inverse Distance</a:t>
            </a:r>
          </a:p>
          <a:p>
            <a:r>
              <a:rPr lang="en-US" dirty="0" smtClean="0"/>
              <a:t>	</a:t>
            </a:r>
            <a:r>
              <a:rPr lang="en-US" dirty="0" smtClean="0"/>
              <a:t>…</a:t>
            </a:r>
          </a:p>
          <a:p>
            <a:endParaRPr lang="en-US" dirty="0" smtClean="0"/>
          </a:p>
          <a:p>
            <a:pPr>
              <a:buFont typeface="Wingdings" pitchFamily="2" charset="2"/>
              <a:buChar char="v"/>
            </a:pPr>
            <a:r>
              <a:rPr lang="en-US" dirty="0" smtClean="0"/>
              <a:t> </a:t>
            </a:r>
            <a:r>
              <a:rPr lang="en-US" dirty="0" smtClean="0"/>
              <a:t>K-Nearest Neighbor</a:t>
            </a:r>
          </a:p>
          <a:p>
            <a:pPr lvl="1"/>
            <a:r>
              <a:rPr lang="en-US" dirty="0" smtClean="0"/>
              <a:t>	</a:t>
            </a:r>
            <a:r>
              <a:rPr lang="en-US" dirty="0" smtClean="0"/>
              <a:t>…</a:t>
            </a:r>
          </a:p>
          <a:p>
            <a:endParaRPr lang="en-US" dirty="0" smtClean="0"/>
          </a:p>
          <a:p>
            <a:pPr>
              <a:buFont typeface="Wingdings" pitchFamily="2" charset="2"/>
              <a:buChar char="v"/>
            </a:pPr>
            <a:r>
              <a:rPr lang="en-US" dirty="0" smtClean="0"/>
              <a:t> Contiguity</a:t>
            </a:r>
          </a:p>
          <a:p>
            <a:r>
              <a:rPr lang="en-US" b="1" dirty="0" smtClean="0"/>
              <a:t>	</a:t>
            </a:r>
            <a:r>
              <a:rPr lang="en-US" b="1" dirty="0" smtClean="0"/>
              <a:t>…</a:t>
            </a:r>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Contiguous Counties</a:t>
            </a:r>
            <a:endParaRPr lang="en-US" sz="4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5778" name="Picture 2" descr="Spatial Weights based on Polygon Contiguity."/>
          <p:cNvPicPr>
            <a:picLocks noChangeAspect="1" noChangeArrowheads="1" noCrop="1"/>
          </p:cNvPicPr>
          <p:nvPr/>
        </p:nvPicPr>
        <p:blipFill>
          <a:blip r:embed="rId3"/>
          <a:stretch>
            <a:fillRect/>
          </a:stretch>
        </p:blipFill>
        <p:spPr bwMode="auto">
          <a:xfrm>
            <a:off x="1981200" y="2438400"/>
            <a:ext cx="527277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Questions</a:t>
            </a:r>
            <a:endParaRPr lang="en-US" sz="4800" dirty="0">
              <a:solidFill>
                <a:srgbClr val="C00000"/>
              </a:solidFill>
              <a:latin typeface="Garamond"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3810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Endogenous Growth Theory</a:t>
            </a:r>
            <a:endParaRPr lang="en-US" sz="4800" dirty="0">
              <a:solidFill>
                <a:srgbClr val="C00000"/>
              </a:solidFill>
              <a:latin typeface="Garamond" pitchFamily="18" charset="0"/>
            </a:endParaRPr>
          </a:p>
        </p:txBody>
      </p:sp>
      <p:sp>
        <p:nvSpPr>
          <p:cNvPr id="53249" name="Rectangle 1"/>
          <p:cNvSpPr>
            <a:spLocks noChangeArrowheads="1"/>
          </p:cNvSpPr>
          <p:nvPr/>
        </p:nvSpPr>
        <p:spPr bwMode="auto">
          <a:xfrm>
            <a:off x="914400" y="1524000"/>
            <a:ext cx="7315200" cy="39395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altLang="ja-JP" b="0" i="1" u="none" strike="noStrike" cap="none" normalizeH="0" baseline="0" dirty="0" smtClean="0">
                <a:ln>
                  <a:noFill/>
                </a:ln>
                <a:solidFill>
                  <a:schemeClr val="tx1"/>
                </a:solidFill>
                <a:effectLst/>
                <a:ea typeface="Times New Roman" pitchFamily="18" charset="0"/>
                <a:cs typeface="Times New Roman" pitchFamily="18" charset="0"/>
              </a:rPr>
              <a:t>Internal factors are the main sources of economic growth</a:t>
            </a:r>
          </a:p>
          <a:p>
            <a:pPr marL="0" marR="0" lvl="0" indent="0" algn="l" defTabSz="914400" rtl="0" eaLnBrk="1" fontAlgn="base" latinLnBrk="0" hangingPunct="1">
              <a:lnSpc>
                <a:spcPct val="100000"/>
              </a:lnSpc>
              <a:spcBef>
                <a:spcPct val="0"/>
              </a:spcBef>
              <a:spcAft>
                <a:spcPct val="0"/>
              </a:spcAft>
              <a:buClrTx/>
              <a:buSzTx/>
              <a:tabLst/>
            </a:pPr>
            <a:endParaRPr kumimoji="0" lang="en-US" altLang="ja-JP"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Investing in human capital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the development of new forms of technology &amp; efficient and effective means of production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economic growth</a:t>
            </a:r>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smtClean="0">
              <a:cs typeface="Times New Roman" pitchFamily="18" charset="0"/>
            </a:endParaRPr>
          </a:p>
          <a:p>
            <a:pPr lvl="0">
              <a:buFont typeface="Arial" pitchFamily="34" charset="0"/>
              <a:buChar char="•"/>
            </a:pPr>
            <a:r>
              <a:rPr lang="en-US" dirty="0" smtClean="0"/>
              <a:t>Developed in the 1980s as a response to criticism of the neo-classical growth </a:t>
            </a:r>
            <a:r>
              <a:rPr lang="en-US" dirty="0" smtClean="0"/>
              <a:t>model</a:t>
            </a:r>
          </a:p>
          <a:p>
            <a:pPr lvl="0">
              <a:buFont typeface="Arial" pitchFamily="34" charset="0"/>
              <a:buChar char="•"/>
            </a:pPr>
            <a:endParaRPr lang="en-US" sz="1600" dirty="0" smtClean="0"/>
          </a:p>
          <a:p>
            <a:pPr lvl="0">
              <a:buFont typeface="Arial" pitchFamily="34" charset="0"/>
              <a:buChar char="•"/>
            </a:pPr>
            <a:r>
              <a:rPr lang="en-US" dirty="0" smtClean="0"/>
              <a:t>Growth is determined by </a:t>
            </a:r>
            <a:endParaRPr lang="en-US" sz="1600" dirty="0" smtClean="0"/>
          </a:p>
          <a:p>
            <a:pPr lvl="1">
              <a:buFont typeface="Arial" pitchFamily="34" charset="0"/>
              <a:buChar char="•"/>
            </a:pPr>
            <a:r>
              <a:rPr lang="en-US" dirty="0" smtClean="0"/>
              <a:t>Physical capital</a:t>
            </a:r>
            <a:endParaRPr lang="en-US" sz="1600" dirty="0" smtClean="0"/>
          </a:p>
          <a:p>
            <a:pPr lvl="1">
              <a:buFont typeface="Arial" pitchFamily="34" charset="0"/>
              <a:buChar char="•"/>
            </a:pPr>
            <a:r>
              <a:rPr lang="en-US" dirty="0" smtClean="0"/>
              <a:t>human capital (education, training of the workforce…)</a:t>
            </a:r>
            <a:endParaRPr lang="en-US" sz="1600" dirty="0" smtClean="0"/>
          </a:p>
          <a:p>
            <a:pPr lvl="1">
              <a:buFont typeface="Arial" pitchFamily="34" charset="0"/>
              <a:buChar char="•"/>
            </a:pPr>
            <a:r>
              <a:rPr lang="en-US" dirty="0" smtClean="0"/>
              <a:t>technology  </a:t>
            </a:r>
            <a:endParaRPr lang="en-US" sz="1600" dirty="0" smtClean="0"/>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Autofit/>
          </a:bodyPr>
          <a:lstStyle/>
          <a:p>
            <a:r>
              <a:rPr lang="en-US" sz="4800" dirty="0" smtClean="0">
                <a:solidFill>
                  <a:srgbClr val="C00000"/>
                </a:solidFill>
                <a:latin typeface="Garamond" pitchFamily="18" charset="0"/>
              </a:rPr>
              <a:t>Endogenous Growth Theory</a:t>
            </a:r>
            <a:br>
              <a:rPr lang="en-US" sz="4800" dirty="0" smtClean="0">
                <a:solidFill>
                  <a:srgbClr val="C00000"/>
                </a:solidFill>
                <a:latin typeface="Garamond" pitchFamily="18" charset="0"/>
              </a:rPr>
            </a:br>
            <a:endParaRPr lang="en-US" sz="4800" dirty="0"/>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5" name="Rectangle 4"/>
          <p:cNvSpPr/>
          <p:nvPr/>
        </p:nvSpPr>
        <p:spPr>
          <a:xfrm>
            <a:off x="685800" y="1371600"/>
            <a:ext cx="7772400" cy="3600986"/>
          </a:xfrm>
          <a:prstGeom prst="rect">
            <a:avLst/>
          </a:prstGeom>
        </p:spPr>
        <p:txBody>
          <a:bodyPr wrap="square">
            <a:spAutoFit/>
          </a:bodyPr>
          <a:lstStyle/>
          <a:p>
            <a:pPr lvl="0" eaLnBrk="0" fontAlgn="base" hangingPunct="0">
              <a:spcBef>
                <a:spcPct val="0"/>
              </a:spcBef>
              <a:spcAft>
                <a:spcPct val="0"/>
              </a:spcAft>
              <a:buFontTx/>
              <a:buChar char="•"/>
            </a:pPr>
            <a:r>
              <a:rPr lang="en-US" dirty="0" smtClean="0"/>
              <a:t>The rate of technological progress should not be taken as a given in a growth model – appropriate government policies can permanently raise a country’s growth rate particularly if they lead to a higher level of competition in markets and a higher rate of innovation</a:t>
            </a:r>
            <a:r>
              <a:rPr lang="en-US" dirty="0" smtClean="0"/>
              <a:t>.</a:t>
            </a:r>
          </a:p>
          <a:p>
            <a:pPr lvl="0" eaLnBrk="0" fontAlgn="base" hangingPunct="0">
              <a:spcBef>
                <a:spcPct val="0"/>
              </a:spcBef>
              <a:spcAft>
                <a:spcPct val="0"/>
              </a:spcAft>
            </a:pPr>
            <a:endParaRPr lang="en-US" sz="1600" dirty="0" smtClean="0"/>
          </a:p>
          <a:p>
            <a:pPr lvl="0" eaLnBrk="0" fontAlgn="base" hangingPunct="0">
              <a:spcBef>
                <a:spcPct val="0"/>
              </a:spcBef>
              <a:spcAft>
                <a:spcPct val="0"/>
              </a:spcAft>
              <a:buFontTx/>
              <a:buChar char="•"/>
            </a:pPr>
            <a:r>
              <a:rPr lang="en-US" dirty="0" smtClean="0"/>
              <a:t>Theory emphasizes that private investment in R&amp;D is the central source of technical </a:t>
            </a:r>
            <a:r>
              <a:rPr lang="en-US" dirty="0" smtClean="0"/>
              <a:t>progress</a:t>
            </a:r>
          </a:p>
          <a:p>
            <a:pPr lvl="0" eaLnBrk="0" fontAlgn="base" hangingPunct="0">
              <a:spcBef>
                <a:spcPct val="0"/>
              </a:spcBef>
              <a:spcAft>
                <a:spcPct val="0"/>
              </a:spcAft>
            </a:pPr>
            <a:endParaRPr lang="en-US" sz="1600" dirty="0" smtClean="0"/>
          </a:p>
          <a:p>
            <a:pPr lvl="0" eaLnBrk="0" fontAlgn="base" hangingPunct="0">
              <a:spcBef>
                <a:spcPct val="0"/>
              </a:spcBef>
              <a:spcAft>
                <a:spcPct val="0"/>
              </a:spcAft>
              <a:buFontTx/>
              <a:buChar char="•"/>
            </a:pPr>
            <a:r>
              <a:rPr lang="en-US" dirty="0" smtClean="0"/>
              <a:t>Protection of property rights and patents can provide the incentive to engage in </a:t>
            </a:r>
            <a:r>
              <a:rPr lang="en-US" dirty="0" smtClean="0"/>
              <a:t>R&amp;D</a:t>
            </a:r>
          </a:p>
          <a:p>
            <a:pPr lvl="0" eaLnBrk="0" fontAlgn="base" hangingPunct="0">
              <a:spcBef>
                <a:spcPct val="0"/>
              </a:spcBef>
              <a:spcAft>
                <a:spcPct val="0"/>
              </a:spcAft>
            </a:pPr>
            <a:endParaRPr lang="en-US" sz="1600" dirty="0" smtClean="0"/>
          </a:p>
          <a:p>
            <a:pPr lvl="0" eaLnBrk="0" fontAlgn="base" hangingPunct="0">
              <a:spcBef>
                <a:spcPct val="0"/>
              </a:spcBef>
              <a:spcAft>
                <a:spcPct val="0"/>
              </a:spcAft>
              <a:buFontTx/>
              <a:buChar char="•"/>
            </a:pPr>
            <a:r>
              <a:rPr lang="en-US" dirty="0" smtClean="0"/>
              <a:t>Investment in human capital (education and training of the workforce) is an essential ingredient of growth</a:t>
            </a:r>
            <a:endParaRPr lang="en-US" sz="16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533400"/>
            <a:ext cx="8229600" cy="1143000"/>
          </a:xfrm>
        </p:spPr>
        <p:txBody>
          <a:bodyPr>
            <a:noAutofit/>
          </a:bodyPr>
          <a:lstStyle/>
          <a:p>
            <a:r>
              <a:rPr lang="en-US" sz="4800" dirty="0" smtClean="0">
                <a:solidFill>
                  <a:srgbClr val="C00000"/>
                </a:solidFill>
                <a:latin typeface="Garamond" pitchFamily="18" charset="0"/>
              </a:rPr>
              <a:t>Endogenous Growth Theory</a:t>
            </a:r>
            <a:br>
              <a:rPr lang="en-US" sz="4800" dirty="0" smtClean="0">
                <a:solidFill>
                  <a:srgbClr val="C00000"/>
                </a:solidFill>
                <a:latin typeface="Garamond" pitchFamily="18" charset="0"/>
              </a:rPr>
            </a:br>
            <a:endParaRPr lang="en-US" sz="4800" dirty="0"/>
          </a:p>
        </p:txBody>
      </p:sp>
      <p:pic>
        <p:nvPicPr>
          <p:cNvPr id="4"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6" name="TextBox 5"/>
          <p:cNvSpPr txBox="1"/>
          <p:nvPr/>
        </p:nvSpPr>
        <p:spPr>
          <a:xfrm>
            <a:off x="1143000" y="1524000"/>
            <a:ext cx="7162800" cy="4462760"/>
          </a:xfrm>
          <a:prstGeom prst="rect">
            <a:avLst/>
          </a:prstGeom>
          <a:noFill/>
        </p:spPr>
        <p:txBody>
          <a:bodyPr wrap="square" rtlCol="0">
            <a:spAutoFit/>
          </a:bodyPr>
          <a:lstStyle/>
          <a:p>
            <a:pPr lvl="0"/>
            <a:r>
              <a:rPr lang="en-US" dirty="0" smtClean="0"/>
              <a:t>Two distinct views regarding the role of human capital in the EGT</a:t>
            </a:r>
            <a:r>
              <a:rPr lang="en-US" dirty="0" smtClean="0"/>
              <a:t>:</a:t>
            </a:r>
          </a:p>
          <a:p>
            <a:pPr lvl="0"/>
            <a:endParaRPr lang="en-US" sz="1600" dirty="0" smtClean="0"/>
          </a:p>
          <a:p>
            <a:pPr lvl="1"/>
            <a:r>
              <a:rPr lang="en-US" i="1" dirty="0" smtClean="0"/>
              <a:t>Nelson and Phelps </a:t>
            </a:r>
            <a:endParaRPr lang="en-US" sz="1600" dirty="0" smtClean="0"/>
          </a:p>
          <a:p>
            <a:pPr lvl="2"/>
            <a:r>
              <a:rPr lang="en-US" dirty="0" smtClean="0"/>
              <a:t>Differences in growth rates across countries are then attributable to differences in human capital </a:t>
            </a:r>
            <a:r>
              <a:rPr lang="en-US" b="1" dirty="0" smtClean="0"/>
              <a:t>stocks</a:t>
            </a:r>
            <a:r>
              <a:rPr lang="en-US" dirty="0" smtClean="0"/>
              <a:t> and thereby in those countries’ abilities to generate new ideas and technical progress</a:t>
            </a:r>
            <a:endParaRPr lang="en-US" sz="1600" dirty="0" smtClean="0"/>
          </a:p>
          <a:p>
            <a:pPr lvl="2"/>
            <a:r>
              <a:rPr lang="en-US" dirty="0" smtClean="0"/>
              <a:t>Therefore, a one-time increase in the stock of human capital can have an indefinite impact on </a:t>
            </a:r>
            <a:r>
              <a:rPr lang="en-US" dirty="0" smtClean="0"/>
              <a:t>growth</a:t>
            </a:r>
          </a:p>
          <a:p>
            <a:pPr lvl="2"/>
            <a:endParaRPr lang="en-US" sz="1600" dirty="0" smtClean="0"/>
          </a:p>
          <a:p>
            <a:pPr lvl="1"/>
            <a:r>
              <a:rPr lang="en-US" i="1" dirty="0" smtClean="0"/>
              <a:t>Lucas, Becker, </a:t>
            </a:r>
            <a:r>
              <a:rPr lang="en-US" i="1" dirty="0" err="1" smtClean="0"/>
              <a:t>Uzawa</a:t>
            </a:r>
            <a:r>
              <a:rPr lang="en-US" i="1" dirty="0" smtClean="0"/>
              <a:t> </a:t>
            </a:r>
            <a:endParaRPr lang="en-US" sz="1600" dirty="0" smtClean="0"/>
          </a:p>
          <a:p>
            <a:pPr lvl="2"/>
            <a:r>
              <a:rPr lang="en-US" dirty="0" smtClean="0"/>
              <a:t>The </a:t>
            </a:r>
            <a:r>
              <a:rPr lang="en-US" b="1" dirty="0" smtClean="0"/>
              <a:t>accumulation</a:t>
            </a:r>
            <a:r>
              <a:rPr lang="en-US" dirty="0" smtClean="0"/>
              <a:t> of human capital is the key determinant of growth</a:t>
            </a:r>
            <a:endParaRPr lang="en-US" sz="1600" dirty="0" smtClean="0"/>
          </a:p>
          <a:p>
            <a:pPr lvl="2"/>
            <a:r>
              <a:rPr lang="en-US" dirty="0" smtClean="0"/>
              <a:t>Countries only attain growth in the long run as long as human capital keeps accumulating over time</a:t>
            </a:r>
            <a:endParaRPr lang="en-US" sz="1600"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smtClean="0">
                <a:ln>
                  <a:noFill/>
                </a:ln>
                <a:solidFill>
                  <a:srgbClr val="C00000"/>
                </a:solidFill>
                <a:effectLst/>
                <a:uLnTx/>
                <a:uFillTx/>
                <a:latin typeface="Garamond" pitchFamily="18" charset="0"/>
                <a:ea typeface="+mj-ea"/>
                <a:cs typeface="+mj-cs"/>
              </a:rPr>
              <a:t>Endogenous Growth Theory</a:t>
            </a:r>
            <a:br>
              <a:rPr kumimoji="0" lang="en-US" sz="4800" b="0" i="0" u="none" strike="noStrike" kern="1200" cap="none" spc="0" normalizeH="0" baseline="0" noProof="0" smtClean="0">
                <a:ln>
                  <a:noFill/>
                </a:ln>
                <a:solidFill>
                  <a:srgbClr val="C00000"/>
                </a:solidFill>
                <a:effectLst/>
                <a:uLnTx/>
                <a:uFillTx/>
                <a:latin typeface="Garamond" pitchFamily="18" charset="0"/>
                <a:ea typeface="+mj-ea"/>
                <a:cs typeface="+mj-cs"/>
              </a:rPr>
            </a:br>
            <a:endParaRPr kumimoji="0" lang="en-US" sz="4800" b="0" i="0" u="none" strike="noStrike" kern="1200" cap="none" spc="0" normalizeH="0" baseline="0" noProof="0" dirty="0">
              <a:ln>
                <a:noFill/>
              </a:ln>
              <a:solidFill>
                <a:schemeClr val="tx1"/>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4" name="TextBox 3"/>
          <p:cNvSpPr txBox="1"/>
          <p:nvPr/>
        </p:nvSpPr>
        <p:spPr>
          <a:xfrm>
            <a:off x="381000" y="1447801"/>
            <a:ext cx="8534400" cy="4185761"/>
          </a:xfrm>
          <a:prstGeom prst="rect">
            <a:avLst/>
          </a:prstGeom>
          <a:noFill/>
        </p:spPr>
        <p:txBody>
          <a:bodyPr wrap="square" rtlCol="0">
            <a:spAutoFit/>
          </a:bodyPr>
          <a:lstStyle/>
          <a:p>
            <a:pPr lvl="0"/>
            <a:r>
              <a:rPr lang="en-US" i="1" dirty="0" smtClean="0"/>
              <a:t>Arrow and </a:t>
            </a:r>
            <a:r>
              <a:rPr lang="en-US" i="1" dirty="0" err="1" smtClean="0"/>
              <a:t>Sheshinksi</a:t>
            </a:r>
            <a:endParaRPr lang="en-US" sz="1600" dirty="0" smtClean="0"/>
          </a:p>
          <a:p>
            <a:pPr lvl="1"/>
            <a:r>
              <a:rPr lang="en-US" dirty="0" smtClean="0"/>
              <a:t>Knowledge is non-rival, therefore discoveries spillover to the entire </a:t>
            </a:r>
            <a:r>
              <a:rPr lang="en-US" dirty="0" smtClean="0"/>
              <a:t>economy</a:t>
            </a:r>
          </a:p>
          <a:p>
            <a:pPr lvl="1"/>
            <a:endParaRPr lang="en-US" sz="1600" dirty="0" smtClean="0"/>
          </a:p>
          <a:p>
            <a:pPr lvl="0"/>
            <a:r>
              <a:rPr lang="en-US" i="1" dirty="0" err="1" smtClean="0"/>
              <a:t>Romer</a:t>
            </a:r>
            <a:r>
              <a:rPr lang="en-US" i="1" dirty="0" smtClean="0"/>
              <a:t> and Lucas</a:t>
            </a:r>
            <a:endParaRPr lang="en-US" sz="1600" dirty="0" smtClean="0"/>
          </a:p>
          <a:p>
            <a:pPr lvl="1"/>
            <a:r>
              <a:rPr lang="en-US" dirty="0" smtClean="0"/>
              <a:t>Competitive assumptions can be maintained and determine an equilibrium rate of technological progress but the growth rate is not Pareto optimal.  At the end, growth and knowledge can increase boundlessly.  No convergence is predicted</a:t>
            </a:r>
            <a:r>
              <a:rPr lang="en-US" dirty="0" smtClean="0"/>
              <a:t>.</a:t>
            </a:r>
          </a:p>
          <a:p>
            <a:pPr lvl="1"/>
            <a:endParaRPr lang="en-US" sz="1600" dirty="0" smtClean="0"/>
          </a:p>
          <a:p>
            <a:pPr lvl="0"/>
            <a:r>
              <a:rPr lang="en-US" i="1" dirty="0" err="1" smtClean="0"/>
              <a:t>Romer</a:t>
            </a:r>
            <a:r>
              <a:rPr lang="en-US" i="1" dirty="0" smtClean="0"/>
              <a:t>, </a:t>
            </a:r>
            <a:r>
              <a:rPr lang="en-US" i="1" dirty="0" err="1" smtClean="0"/>
              <a:t>Aghion</a:t>
            </a:r>
            <a:r>
              <a:rPr lang="en-US" i="1" dirty="0" smtClean="0"/>
              <a:t> and </a:t>
            </a:r>
            <a:r>
              <a:rPr lang="en-US" i="1" dirty="0" err="1" smtClean="0"/>
              <a:t>Howitt</a:t>
            </a:r>
            <a:endParaRPr lang="en-US" sz="1600" dirty="0" smtClean="0"/>
          </a:p>
          <a:p>
            <a:pPr lvl="1"/>
            <a:r>
              <a:rPr lang="en-US" dirty="0" smtClean="0"/>
              <a:t>R&amp;D activities reward firms through monopolistic power.  The equilibrium is not Pareto optimal, but rather one with monopolistic competition.  The stock of human capital determines growth, but too little human capital will be devoted to R&amp;D.  Also, integration into world markets increases growth rates, and large populations are not sufficient to generate growth.</a:t>
            </a:r>
            <a:endParaRPr lang="en-US" sz="1600"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2"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economic geography?</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Economic geography is the location of factors of production in space</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t>
            </a:r>
            <a:r>
              <a:rPr kumimoji="0" lang="en-US" b="0" i="0" u="none" strike="noStrike" kern="1200" cap="none" spc="0" normalizeH="0" baseline="0" noProof="0" dirty="0" err="1" smtClean="0">
                <a:ln>
                  <a:noFill/>
                </a:ln>
                <a:solidFill>
                  <a:schemeClr val="tx1"/>
                </a:solidFill>
                <a:effectLst/>
                <a:uLnTx/>
                <a:uFillTx/>
                <a:latin typeface="+mn-lt"/>
                <a:ea typeface="+mn-ea"/>
                <a:cs typeface="+mn-cs"/>
              </a:rPr>
              <a:t>Krugman</a:t>
            </a:r>
            <a:r>
              <a:rPr kumimoji="0" lang="en-US" b="0" i="0" u="none" strike="noStrike" kern="1200" cap="none" spc="0" normalizeH="0" baseline="0" noProof="0" dirty="0" smtClean="0">
                <a:ln>
                  <a:noFill/>
                </a:ln>
                <a:solidFill>
                  <a:schemeClr val="tx1"/>
                </a:solidFill>
                <a:effectLst/>
                <a:uLnTx/>
                <a:uFillTx/>
                <a:latin typeface="+mn-lt"/>
                <a:ea typeface="+mn-ea"/>
                <a:cs typeface="+mn-cs"/>
              </a:rPr>
              <a:t> 1991)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280</TotalTime>
  <Words>2152</Words>
  <Application>Microsoft Macintosh PowerPoint</Application>
  <PresentationFormat>On-screen Show (4:3)</PresentationFormat>
  <Paragraphs>349</Paragraphs>
  <Slides>49</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Office Theme</vt:lpstr>
      <vt:lpstr>Acrobat Document</vt:lpstr>
      <vt:lpstr>  Economic Growth IN THE UNITED STATES OF AMERICA  A County-level Analysis </vt:lpstr>
      <vt:lpstr>Slide 2</vt:lpstr>
      <vt:lpstr>Slide 3</vt:lpstr>
      <vt:lpstr>Slide 4</vt:lpstr>
      <vt:lpstr>Slide 5</vt:lpstr>
      <vt:lpstr>Endogenous Growth Theory </vt:lpstr>
      <vt:lpstr>Endogenous Growth Theory </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Harris Student</cp:lastModifiedBy>
  <cp:revision>48</cp:revision>
  <dcterms:created xsi:type="dcterms:W3CDTF">2009-11-29T21:11:32Z</dcterms:created>
  <dcterms:modified xsi:type="dcterms:W3CDTF">2009-11-30T15:24:03Z</dcterms:modified>
</cp:coreProperties>
</file>