
<file path=[Content_Types].xml><?xml version="1.0" encoding="utf-8"?>
<Types xmlns="http://schemas.openxmlformats.org/package/2006/content-types">
  <Override PartName="/ppt/slides/slide12.xml" ContentType="application/vnd.openxmlformats-officedocument.presentationml.slide+xml"/>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42.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5.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embeddings/oleObject2.bin" ContentType="application/vnd.openxmlformats-officedocument.oleObject"/>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embeddings/oleObject1.bin" ContentType="application/vnd.openxmlformats-officedocument.oleObject"/>
  <Override PartName="/ppt/slides/slide34.xml" ContentType="application/vnd.openxmlformats-officedocument.presentationml.slide+xml"/>
  <Override PartName="/ppt/slides/slide4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embeddings/oleObject3.bin" ContentType="application/vnd.openxmlformats-officedocument.oleObject"/>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Default Extension="emf" ContentType="image/x-emf"/>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vml" ContentType="application/vnd.openxmlformats-officedocument.vmlDrawing"/>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47"/>
  </p:notesMasterIdLst>
  <p:sldIdLst>
    <p:sldId id="257" r:id="rId2"/>
    <p:sldId id="259" r:id="rId3"/>
    <p:sldId id="258" r:id="rId4"/>
    <p:sldId id="317" r:id="rId5"/>
    <p:sldId id="319" r:id="rId6"/>
    <p:sldId id="311" r:id="rId7"/>
    <p:sldId id="315" r:id="rId8"/>
    <p:sldId id="314" r:id="rId9"/>
    <p:sldId id="313" r:id="rId10"/>
    <p:sldId id="310" r:id="rId11"/>
    <p:sldId id="309" r:id="rId12"/>
    <p:sldId id="308" r:id="rId13"/>
    <p:sldId id="307" r:id="rId14"/>
    <p:sldId id="306" r:id="rId15"/>
    <p:sldId id="304" r:id="rId16"/>
    <p:sldId id="303" r:id="rId17"/>
    <p:sldId id="302" r:id="rId18"/>
    <p:sldId id="301" r:id="rId19"/>
    <p:sldId id="263" r:id="rId20"/>
    <p:sldId id="280" r:id="rId21"/>
    <p:sldId id="277" r:id="rId22"/>
    <p:sldId id="278" r:id="rId23"/>
    <p:sldId id="279" r:id="rId24"/>
    <p:sldId id="264" r:id="rId25"/>
    <p:sldId id="266" r:id="rId26"/>
    <p:sldId id="267" r:id="rId27"/>
    <p:sldId id="268" r:id="rId28"/>
    <p:sldId id="269" r:id="rId29"/>
    <p:sldId id="322" r:id="rId30"/>
    <p:sldId id="320" r:id="rId31"/>
    <p:sldId id="321" r:id="rId32"/>
    <p:sldId id="323" r:id="rId33"/>
    <p:sldId id="324" r:id="rId34"/>
    <p:sldId id="325" r:id="rId35"/>
    <p:sldId id="326" r:id="rId36"/>
    <p:sldId id="327" r:id="rId37"/>
    <p:sldId id="328" r:id="rId38"/>
    <p:sldId id="329" r:id="rId39"/>
    <p:sldId id="331" r:id="rId40"/>
    <p:sldId id="271" r:id="rId41"/>
    <p:sldId id="272" r:id="rId42"/>
    <p:sldId id="273" r:id="rId43"/>
    <p:sldId id="274" r:id="rId44"/>
    <p:sldId id="275" r:id="rId45"/>
    <p:sldId id="276"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EDC4AA"/>
    <a:srgbClr val="4D4D4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autoAdjust="0"/>
    <p:restoredTop sz="94654" autoAdjust="0"/>
  </p:normalViewPr>
  <p:slideViewPr>
    <p:cSldViewPr>
      <p:cViewPr varScale="1">
        <p:scale>
          <a:sx n="63" d="100"/>
          <a:sy n="63" d="100"/>
        </p:scale>
        <p:origin x="-104" y="-10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viewProps" Target="viewProps.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presProps" Target="presProps.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35" Type="http://schemas.openxmlformats.org/officeDocument/2006/relationships/slide" Target="slides/slide34.xml"/><Relationship Id="rId51" Type="http://schemas.openxmlformats.org/officeDocument/2006/relationships/theme" Target="theme/theme1.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notesMaster" Target="notesMasters/notesMaster1.xml"/><Relationship Id="rId48" Type="http://schemas.openxmlformats.org/officeDocument/2006/relationships/printerSettings" Target="printerSettings/printerSettings1.bin"/><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tableStyles" Target="tableStyles.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43918F-2DFE-47B4-BBAF-EBB7BF9DE8E7}" type="datetimeFigureOut">
              <a:rPr lang="en-US" smtClean="0"/>
              <a:pPr/>
              <a:t>11/29/09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FAF5B0-56E8-4F32-8DBC-22250267D38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11/29/09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11/29/09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11/29/09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11/29/09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7854F2-9261-40AB-BE74-1BBDB08FC500}" type="datetimeFigureOut">
              <a:rPr lang="en-US" smtClean="0"/>
              <a:pPr/>
              <a:t>11/29/09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7854F2-9261-40AB-BE74-1BBDB08FC500}" type="datetimeFigureOut">
              <a:rPr lang="en-US" smtClean="0"/>
              <a:pPr/>
              <a:t>11/29/09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7854F2-9261-40AB-BE74-1BBDB08FC500}" type="datetimeFigureOut">
              <a:rPr lang="en-US" smtClean="0"/>
              <a:pPr/>
              <a:t>11/29/09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7854F2-9261-40AB-BE74-1BBDB08FC500}" type="datetimeFigureOut">
              <a:rPr lang="en-US" smtClean="0"/>
              <a:pPr/>
              <a:t>11/29/09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7854F2-9261-40AB-BE74-1BBDB08FC500}" type="datetimeFigureOut">
              <a:rPr lang="en-US" smtClean="0"/>
              <a:pPr/>
              <a:t>11/29/09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854F2-9261-40AB-BE74-1BBDB08FC500}" type="datetimeFigureOut">
              <a:rPr lang="en-US" smtClean="0"/>
              <a:pPr/>
              <a:t>11/29/09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854F2-9261-40AB-BE74-1BBDB08FC500}" type="datetimeFigureOut">
              <a:rPr lang="en-US" smtClean="0"/>
              <a:pPr/>
              <a:t>11/29/09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7854F2-9261-40AB-BE74-1BBDB08FC500}" type="datetimeFigureOut">
              <a:rPr lang="en-US" smtClean="0"/>
              <a:pPr/>
              <a:t>11/29/09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7DC167-1AEF-4207-9D9F-1A05DBD6530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4" Type="http://schemas.openxmlformats.org/officeDocument/2006/relationships/oleObject" Target="../embeddings/oleObject1.bin"/><Relationship Id="rId1" Type="http://schemas.openxmlformats.org/officeDocument/2006/relationships/vmlDrawing" Target="../drawings/vmlDrawing1.vml"/><Relationship Id="rId2" Type="http://schemas.openxmlformats.org/officeDocument/2006/relationships/slideLayout" Target="../slideLayouts/slideLayout7.xml"/><Relationship Id="rId3" Type="http://schemas.openxmlformats.org/officeDocument/2006/relationships/image" Target="../media/image2.png"/></Relationships>
</file>

<file path=ppt/slides/_rels/slide22.xml.rels><?xml version="1.0" encoding="UTF-8" standalone="yes"?>
<Relationships xmlns="http://schemas.openxmlformats.org/package/2006/relationships"><Relationship Id="rId4" Type="http://schemas.openxmlformats.org/officeDocument/2006/relationships/oleObject" Target="../embeddings/oleObject2.bin"/><Relationship Id="rId1" Type="http://schemas.openxmlformats.org/officeDocument/2006/relationships/vmlDrawing" Target="../drawings/vmlDrawing2.vml"/><Relationship Id="rId2" Type="http://schemas.openxmlformats.org/officeDocument/2006/relationships/slideLayout" Target="../slideLayouts/slideLayout7.xml"/><Relationship Id="rId3" Type="http://schemas.openxmlformats.org/officeDocument/2006/relationships/image" Target="../media/image2.png"/></Relationships>
</file>

<file path=ppt/slides/_rels/slide23.xml.rels><?xml version="1.0" encoding="UTF-8" standalone="yes"?>
<Relationships xmlns="http://schemas.openxmlformats.org/package/2006/relationships"><Relationship Id="rId4" Type="http://schemas.openxmlformats.org/officeDocument/2006/relationships/oleObject" Target="../embeddings/oleObject3.bin"/><Relationship Id="rId1" Type="http://schemas.openxmlformats.org/officeDocument/2006/relationships/vmlDrawing" Target="../drawings/vmlDrawing3.vml"/><Relationship Id="rId2" Type="http://schemas.openxmlformats.org/officeDocument/2006/relationships/slideLayout" Target="../slideLayouts/slideLayout7.xml"/><Relationship Id="rId3" Type="http://schemas.openxmlformats.org/officeDocument/2006/relationships/image" Target="../media/image2.png"/></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3599"/>
            <a:ext cx="7772400" cy="1981201"/>
          </a:xfrm>
        </p:spPr>
        <p:txBody>
          <a:bodyPr>
            <a:normAutofit fontScale="90000"/>
          </a:bodyPr>
          <a:lstStyle/>
          <a:p>
            <a:r>
              <a:rPr lang="en-US" dirty="0" smtClean="0"/>
              <a:t/>
            </a:r>
            <a:br>
              <a:rPr lang="en-US" dirty="0" smtClean="0"/>
            </a:br>
            <a:r>
              <a:rPr lang="en-US" dirty="0" smtClean="0"/>
              <a:t/>
            </a:r>
            <a:br>
              <a:rPr lang="en-US" dirty="0" smtClean="0"/>
            </a:br>
            <a:r>
              <a:rPr lang="en-US" sz="6700" b="1" dirty="0" smtClean="0">
                <a:solidFill>
                  <a:srgbClr val="4D4D4D"/>
                </a:solidFill>
                <a:effectLst>
                  <a:outerShdw blurRad="50800" dist="38100" dir="5400000" algn="t" rotWithShape="0">
                    <a:prstClr val="black">
                      <a:alpha val="40000"/>
                    </a:prstClr>
                  </a:outerShdw>
                </a:effectLst>
              </a:rPr>
              <a:t>Economic Growth</a:t>
            </a:r>
            <a:r>
              <a:rPr lang="en-US" b="1" dirty="0">
                <a:solidFill>
                  <a:srgbClr val="4D4D4D"/>
                </a:solidFill>
                <a:effectLst>
                  <a:outerShdw blurRad="50800" dist="38100" dir="5400000" algn="t" rotWithShape="0">
                    <a:prstClr val="black">
                      <a:alpha val="40000"/>
                    </a:prstClr>
                  </a:outerShdw>
                </a:effectLst>
              </a:rPr>
              <a:t/>
            </a:r>
            <a:br>
              <a:rPr lang="en-US" b="1" dirty="0">
                <a:solidFill>
                  <a:srgbClr val="4D4D4D"/>
                </a:solidFill>
                <a:effectLst>
                  <a:outerShdw blurRad="50800" dist="38100" dir="5400000" algn="t" rotWithShape="0">
                    <a:prstClr val="black">
                      <a:alpha val="40000"/>
                    </a:prstClr>
                  </a:outerShdw>
                </a:effectLst>
              </a:rPr>
            </a:br>
            <a:r>
              <a:rPr lang="en-US" b="1" dirty="0" smtClean="0">
                <a:solidFill>
                  <a:srgbClr val="4D4D4D"/>
                </a:solidFill>
                <a:effectLst>
                  <a:outerShdw blurRad="50800" dist="38100" dir="5400000" algn="t" rotWithShape="0">
                    <a:prstClr val="black">
                      <a:alpha val="40000"/>
                    </a:prstClr>
                  </a:outerShdw>
                </a:effectLst>
              </a:rPr>
              <a:t> </a:t>
            </a:r>
            <a:r>
              <a:rPr lang="en-US" sz="2800" b="1" dirty="0" smtClean="0">
                <a:solidFill>
                  <a:srgbClr val="4D4D4D"/>
                </a:solidFill>
                <a:effectLst>
                  <a:outerShdw blurRad="50800" dist="38100" dir="5400000" algn="t" rotWithShape="0">
                    <a:prstClr val="black">
                      <a:alpha val="40000"/>
                    </a:prstClr>
                  </a:outerShdw>
                </a:effectLst>
              </a:rPr>
              <a:t>IN THE UNITED STATES OF AMERICA </a:t>
            </a:r>
            <a:r>
              <a:rPr lang="en-US" b="1" dirty="0" smtClean="0">
                <a:solidFill>
                  <a:srgbClr val="4D4D4D"/>
                </a:solidFill>
                <a:effectLst>
                  <a:outerShdw blurRad="50800" dist="38100" dir="5400000" algn="t" rotWithShape="0">
                    <a:prstClr val="black">
                      <a:alpha val="40000"/>
                    </a:prstClr>
                  </a:outerShdw>
                </a:effectLst>
              </a:rPr>
              <a:t/>
            </a:r>
            <a:br>
              <a:rPr lang="en-US" b="1" dirty="0" smtClean="0">
                <a:solidFill>
                  <a:srgbClr val="4D4D4D"/>
                </a:solidFill>
                <a:effectLst>
                  <a:outerShdw blurRad="50800" dist="38100" dir="5400000" algn="t" rotWithShape="0">
                    <a:prstClr val="black">
                      <a:alpha val="40000"/>
                    </a:prstClr>
                  </a:outerShdw>
                </a:effectLst>
              </a:rPr>
            </a:br>
            <a:r>
              <a:rPr lang="en-US" b="1" dirty="0" smtClean="0">
                <a:solidFill>
                  <a:srgbClr val="4D4D4D"/>
                </a:solidFill>
                <a:effectLst>
                  <a:outerShdw blurRad="50800" dist="38100" dir="5400000" algn="t" rotWithShape="0">
                    <a:prstClr val="black">
                      <a:alpha val="40000"/>
                    </a:prstClr>
                  </a:outerShdw>
                </a:effectLst>
              </a:rPr>
              <a:t>     </a:t>
            </a:r>
            <a:r>
              <a:rPr lang="en-US" sz="6700" b="1" dirty="0" smtClean="0">
                <a:solidFill>
                  <a:srgbClr val="4D4D4D"/>
                </a:solidFill>
                <a:effectLst>
                  <a:outerShdw blurRad="50800" dist="38100" dir="5400000" algn="t" rotWithShape="0">
                    <a:prstClr val="black">
                      <a:alpha val="40000"/>
                    </a:prstClr>
                  </a:outerShdw>
                </a:effectLst>
              </a:rPr>
              <a:t>A </a:t>
            </a:r>
            <a:r>
              <a:rPr lang="en-US" sz="6700" b="1" dirty="0" smtClean="0">
                <a:solidFill>
                  <a:srgbClr val="4D4D4D"/>
                </a:solidFill>
                <a:effectLst>
                  <a:outerShdw blurRad="50800" dist="38100" dir="5400000" algn="t" rotWithShape="0">
                    <a:prstClr val="black">
                      <a:alpha val="40000"/>
                    </a:prstClr>
                  </a:outerShdw>
                </a:effectLst>
              </a:rPr>
              <a:t>County-level </a:t>
            </a:r>
            <a:r>
              <a:rPr lang="en-US" sz="6700" b="1" dirty="0" smtClean="0">
                <a:solidFill>
                  <a:srgbClr val="4D4D4D"/>
                </a:solidFill>
                <a:effectLst>
                  <a:outerShdw blurRad="50800" dist="38100" dir="5400000" algn="t" rotWithShape="0">
                    <a:prstClr val="black">
                      <a:alpha val="40000"/>
                    </a:prstClr>
                  </a:outerShdw>
                </a:effectLst>
              </a:rPr>
              <a:t>Analysis</a:t>
            </a:r>
            <a:r>
              <a:rPr lang="en-US" sz="5600" dirty="0" smtClean="0"/>
              <a:t>	</a:t>
            </a:r>
            <a:r>
              <a:rPr lang="en-US" dirty="0" smtClean="0"/>
              <a:t/>
            </a:r>
            <a:br>
              <a:rPr lang="en-US" dirty="0" smtClean="0"/>
            </a:br>
            <a:endParaRPr lang="en-US" dirty="0"/>
          </a:p>
        </p:txBody>
      </p:sp>
      <p:sp>
        <p:nvSpPr>
          <p:cNvPr id="11268" name="AutoShape 4"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0" name="AutoShape 6"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2" name="AutoShape 8"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 name="Picture 14" descr="HSlogo_202_pc"/>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914400" y="609600"/>
            <a:ext cx="7178460" cy="1066800"/>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990600" y="5029200"/>
            <a:ext cx="7315200" cy="1200329"/>
          </a:xfrm>
          <a:prstGeom prst="rect">
            <a:avLst/>
          </a:prstGeom>
          <a:noFill/>
        </p:spPr>
        <p:txBody>
          <a:bodyPr wrap="square" rtlCol="0">
            <a:spAutoFit/>
            <a:scene3d>
              <a:camera prst="orthographicFront"/>
              <a:lightRig rig="threePt" dir="t"/>
            </a:scene3d>
            <a:sp3d extrusionH="57150">
              <a:bevelT w="69850" h="69850" prst="divot"/>
            </a:sp3d>
          </a:bodyPr>
          <a:lstStyle/>
          <a:p>
            <a:pPr algn="ctr"/>
            <a:r>
              <a:rPr lang="en-US" b="1" dirty="0" smtClean="0">
                <a:ln w="10541" cmpd="sng">
                  <a:solidFill>
                    <a:srgbClr val="7D7D7D">
                      <a:tint val="100000"/>
                      <a:shade val="100000"/>
                      <a:satMod val="110000"/>
                    </a:srgbClr>
                  </a:solidFill>
                  <a:prstDash val="solid"/>
                </a:ln>
                <a:solidFill>
                  <a:schemeClr val="accent2">
                    <a:lumMod val="50000"/>
                  </a:schemeClr>
                </a:solidFill>
              </a:rPr>
              <a:t>April Harris</a:t>
            </a:r>
          </a:p>
          <a:p>
            <a:pPr algn="ctr"/>
            <a:r>
              <a:rPr lang="en-US" b="1" dirty="0" err="1" smtClean="0">
                <a:ln w="10541" cmpd="sng">
                  <a:solidFill>
                    <a:srgbClr val="7D7D7D">
                      <a:tint val="100000"/>
                      <a:shade val="100000"/>
                      <a:satMod val="110000"/>
                    </a:srgbClr>
                  </a:solidFill>
                  <a:prstDash val="solid"/>
                </a:ln>
                <a:solidFill>
                  <a:schemeClr val="accent2">
                    <a:lumMod val="50000"/>
                  </a:schemeClr>
                </a:solidFill>
              </a:rPr>
              <a:t>Elana</a:t>
            </a:r>
            <a:r>
              <a:rPr lang="en-US" b="1" dirty="0" smtClean="0">
                <a:ln w="10541" cmpd="sng">
                  <a:solidFill>
                    <a:srgbClr val="7D7D7D">
                      <a:tint val="100000"/>
                      <a:shade val="100000"/>
                      <a:satMod val="110000"/>
                    </a:srgbClr>
                  </a:solidFill>
                  <a:prstDash val="solid"/>
                </a:ln>
                <a:solidFill>
                  <a:schemeClr val="accent2">
                    <a:lumMod val="50000"/>
                  </a:schemeClr>
                </a:solidFill>
              </a:rPr>
              <a:t> Kaufman</a:t>
            </a:r>
          </a:p>
          <a:p>
            <a:pPr algn="ctr"/>
            <a:r>
              <a:rPr lang="en-US" b="1" dirty="0" err="1" smtClean="0">
                <a:ln w="10541" cmpd="sng">
                  <a:solidFill>
                    <a:srgbClr val="7D7D7D">
                      <a:tint val="100000"/>
                      <a:shade val="100000"/>
                      <a:satMod val="110000"/>
                    </a:srgbClr>
                  </a:solidFill>
                  <a:prstDash val="solid"/>
                </a:ln>
                <a:solidFill>
                  <a:schemeClr val="accent2">
                    <a:lumMod val="50000"/>
                  </a:schemeClr>
                </a:solidFill>
              </a:rPr>
              <a:t>Sohair</a:t>
            </a:r>
            <a:r>
              <a:rPr lang="en-US" b="1" dirty="0" smtClean="0">
                <a:ln w="10541" cmpd="sng">
                  <a:solidFill>
                    <a:srgbClr val="7D7D7D">
                      <a:tint val="100000"/>
                      <a:shade val="100000"/>
                      <a:satMod val="110000"/>
                    </a:srgbClr>
                  </a:solidFill>
                  <a:prstDash val="solid"/>
                </a:ln>
                <a:solidFill>
                  <a:schemeClr val="accent2">
                    <a:lumMod val="50000"/>
                  </a:schemeClr>
                </a:solidFill>
              </a:rPr>
              <a:t> Omar</a:t>
            </a:r>
          </a:p>
          <a:p>
            <a:pPr algn="ctr"/>
            <a:r>
              <a:rPr lang="en-US" b="1" dirty="0" smtClean="0">
                <a:ln w="10541" cmpd="sng">
                  <a:solidFill>
                    <a:srgbClr val="7D7D7D">
                      <a:tint val="100000"/>
                      <a:shade val="100000"/>
                      <a:satMod val="110000"/>
                    </a:srgbClr>
                  </a:solidFill>
                  <a:prstDash val="solid"/>
                </a:ln>
                <a:solidFill>
                  <a:schemeClr val="accent2">
                    <a:lumMod val="50000"/>
                  </a:schemeClr>
                </a:solidFill>
              </a:rPr>
              <a:t>Elizabeth Pearson</a:t>
            </a:r>
            <a:endParaRPr lang="en-US" b="1" dirty="0">
              <a:ln w="10541" cmpd="sng">
                <a:solidFill>
                  <a:srgbClr val="7D7D7D">
                    <a:tint val="100000"/>
                    <a:shade val="100000"/>
                    <a:satMod val="110000"/>
                  </a:srgbClr>
                </a:solidFill>
                <a:prstDash val="solid"/>
              </a:ln>
              <a:solidFill>
                <a:schemeClr val="accent2">
                  <a:lumMod val="50000"/>
                </a:schemeClr>
              </a:solidFill>
            </a:endParaRP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What is the tipping point?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Low transport costs and external economies of scale increase the income of the core (urban) region relative to its periphery.</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Agglomeration raises wages in the core region relative to the periphery.</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If costs fall far enough (wages increase enough), the wage differential will induce firms to relocate back to peripheral regions.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0" u="none" strike="noStrike" kern="1200" cap="none" spc="0" normalizeH="0" baseline="0" noProof="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fontScale="85000" lnSpcReduction="10000"/>
          </a:bodyPr>
          <a:lstStyle/>
          <a:p>
            <a:pPr marL="342900" marR="0" lvl="1"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If one region has right mix of key factors before - even just slightly before - another similar region, the leading region takes off and the other may not grow.</a:t>
            </a:r>
            <a:br>
              <a:rPr kumimoji="0" lang="en-US" sz="2800" b="0" i="0" u="none" strike="noStrike" kern="1200" cap="none" spc="0" normalizeH="0" baseline="0" noProof="0" dirty="0" smtClean="0">
                <a:ln>
                  <a:noFill/>
                </a:ln>
                <a:solidFill>
                  <a:schemeClr val="tx1"/>
                </a:solidFill>
                <a:effectLst/>
                <a:uLnTx/>
                <a:uFillTx/>
                <a:latin typeface="+mn-lt"/>
                <a:ea typeface="+mn-ea"/>
                <a:cs typeface="+mn-cs"/>
              </a:rPr>
            </a:b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1"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Thus despite early similarity regions can become quite different.</a:t>
            </a:r>
            <a:br>
              <a:rPr kumimoji="0" lang="en-US" sz="2800" b="0" i="0" u="none" strike="noStrike" kern="1200" cap="none" spc="0" normalizeH="0" baseline="0" noProof="0" dirty="0" smtClean="0">
                <a:ln>
                  <a:noFill/>
                </a:ln>
                <a:solidFill>
                  <a:schemeClr val="tx1"/>
                </a:solidFill>
                <a:effectLst/>
                <a:uLnTx/>
                <a:uFillTx/>
                <a:latin typeface="+mn-lt"/>
                <a:ea typeface="+mn-ea"/>
                <a:cs typeface="+mn-cs"/>
              </a:rPr>
            </a:b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1"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Key factors are: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transport costs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proportion of economy in manufacturing</a:t>
            </a:r>
            <a:br>
              <a:rPr kumimoji="0" lang="en-US" sz="2800" b="0" i="0" u="none" strike="noStrike" kern="1200" cap="none" spc="0" normalizeH="0" baseline="0" noProof="0" dirty="0" smtClean="0">
                <a:ln>
                  <a:noFill/>
                </a:ln>
                <a:solidFill>
                  <a:schemeClr val="tx1"/>
                </a:solidFill>
                <a:effectLst/>
                <a:uLnTx/>
                <a:uFillTx/>
                <a:latin typeface="+mn-lt"/>
                <a:ea typeface="+mn-ea"/>
                <a:cs typeface="+mn-cs"/>
              </a:rPr>
            </a:br>
            <a:r>
              <a:rPr kumimoji="0" lang="en-US" sz="2800" b="0" i="0" u="none" strike="noStrike" kern="1200" cap="none" spc="0" normalizeH="0" baseline="0" noProof="0" dirty="0" smtClean="0">
                <a:ln>
                  <a:noFill/>
                </a:ln>
                <a:solidFill>
                  <a:schemeClr val="tx1"/>
                </a:solidFill>
                <a:effectLst/>
                <a:uLnTx/>
                <a:uFillTx/>
                <a:latin typeface="+mn-lt"/>
                <a:ea typeface="+mn-ea"/>
                <a:cs typeface="+mn-cs"/>
              </a:rPr>
              <a:t>(affects ability to take advantage of economies of scale)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population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fontScale="77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Basis for regional divergence:</a:t>
            </a:r>
            <a:br>
              <a:rPr kumimoji="0" lang="en-US" sz="3200" b="0" i="0" u="none" strike="noStrike" kern="1200" cap="none" spc="0" normalizeH="0" baseline="0" noProof="0" smtClean="0">
                <a:ln>
                  <a:noFill/>
                </a:ln>
                <a:solidFill>
                  <a:schemeClr val="tx1"/>
                </a:solidFill>
                <a:effectLst/>
                <a:uLnTx/>
                <a:uFillTx/>
                <a:latin typeface="+mn-lt"/>
                <a:ea typeface="+mn-ea"/>
                <a:cs typeface="+mn-cs"/>
              </a:rPr>
            </a:b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1</a:t>
            </a:r>
            <a:r>
              <a:rPr kumimoji="0" lang="en-US" sz="3200" b="0" i="0" u="none" strike="noStrike" kern="1200" cap="none" spc="0" normalizeH="0" baseline="30000" noProof="0" smtClean="0">
                <a:ln>
                  <a:noFill/>
                </a:ln>
                <a:solidFill>
                  <a:schemeClr val="tx1"/>
                </a:solidFill>
                <a:effectLst/>
                <a:uLnTx/>
                <a:uFillTx/>
                <a:latin typeface="+mn-lt"/>
                <a:ea typeface="+mn-ea"/>
                <a:cs typeface="+mn-cs"/>
              </a:rPr>
              <a:t>st</a:t>
            </a:r>
            <a:r>
              <a:rPr kumimoji="0" lang="en-US" sz="3200" b="0" i="0" u="none" strike="noStrike" kern="1200" cap="none" spc="0" normalizeH="0" baseline="0" noProof="0" smtClean="0">
                <a:ln>
                  <a:noFill/>
                </a:ln>
                <a:solidFill>
                  <a:schemeClr val="tx1"/>
                </a:solidFill>
                <a:effectLst/>
                <a:uLnTx/>
                <a:uFillTx/>
                <a:latin typeface="+mn-lt"/>
                <a:ea typeface="+mn-ea"/>
                <a:cs typeface="+mn-cs"/>
              </a:rPr>
              <a:t> - the concentration of several firms in a single location offers a pooled market for workers with industry-specific skills, ensuring both a lower probability of unemployment and a lower probability of labor shortage.</a:t>
            </a:r>
            <a:br>
              <a:rPr kumimoji="0" lang="en-US" sz="3200" b="0" i="0" u="none" strike="noStrike" kern="1200" cap="none" spc="0" normalizeH="0" baseline="0" noProof="0" smtClean="0">
                <a:ln>
                  <a:noFill/>
                </a:ln>
                <a:solidFill>
                  <a:schemeClr val="tx1"/>
                </a:solidFill>
                <a:effectLst/>
                <a:uLnTx/>
                <a:uFillTx/>
                <a:latin typeface="+mn-lt"/>
                <a:ea typeface="+mn-ea"/>
                <a:cs typeface="+mn-cs"/>
              </a:rPr>
            </a:b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2</a:t>
            </a:r>
            <a:r>
              <a:rPr kumimoji="0" lang="en-US" sz="3200" b="0" i="0" u="none" strike="noStrike" kern="1200" cap="none" spc="0" normalizeH="0" baseline="30000" noProof="0" smtClean="0">
                <a:ln>
                  <a:noFill/>
                </a:ln>
                <a:solidFill>
                  <a:schemeClr val="tx1"/>
                </a:solidFill>
                <a:effectLst/>
                <a:uLnTx/>
                <a:uFillTx/>
                <a:latin typeface="+mn-lt"/>
                <a:ea typeface="+mn-ea"/>
                <a:cs typeface="+mn-cs"/>
              </a:rPr>
              <a:t>nd</a:t>
            </a:r>
            <a:r>
              <a:rPr kumimoji="0" lang="en-US" sz="3200" b="0" i="0" u="none" strike="noStrike" kern="1200" cap="none" spc="0" normalizeH="0" baseline="0" noProof="0" smtClean="0">
                <a:ln>
                  <a:noFill/>
                </a:ln>
                <a:solidFill>
                  <a:schemeClr val="tx1"/>
                </a:solidFill>
                <a:effectLst/>
                <a:uLnTx/>
                <a:uFillTx/>
                <a:latin typeface="+mn-lt"/>
                <a:ea typeface="+mn-ea"/>
                <a:cs typeface="+mn-cs"/>
              </a:rPr>
              <a:t> - localized industries can support the production of nontradable specialized inputs.</a:t>
            </a:r>
            <a:br>
              <a:rPr kumimoji="0" lang="en-US" sz="3200" b="0" i="0" u="none" strike="noStrike" kern="1200" cap="none" spc="0" normalizeH="0" baseline="0" noProof="0" smtClean="0">
                <a:ln>
                  <a:noFill/>
                </a:ln>
                <a:solidFill>
                  <a:schemeClr val="tx1"/>
                </a:solidFill>
                <a:effectLst/>
                <a:uLnTx/>
                <a:uFillTx/>
                <a:latin typeface="+mn-lt"/>
                <a:ea typeface="+mn-ea"/>
                <a:cs typeface="+mn-cs"/>
              </a:rPr>
            </a:b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3</a:t>
            </a:r>
            <a:r>
              <a:rPr kumimoji="0" lang="en-US" sz="3200" b="0" i="0" u="none" strike="noStrike" kern="1200" cap="none" spc="0" normalizeH="0" baseline="30000" noProof="0" smtClean="0">
                <a:ln>
                  <a:noFill/>
                </a:ln>
                <a:solidFill>
                  <a:schemeClr val="tx1"/>
                </a:solidFill>
                <a:effectLst/>
                <a:uLnTx/>
                <a:uFillTx/>
                <a:latin typeface="+mn-lt"/>
                <a:ea typeface="+mn-ea"/>
                <a:cs typeface="+mn-cs"/>
              </a:rPr>
              <a:t>rd</a:t>
            </a:r>
            <a:r>
              <a:rPr kumimoji="0" lang="en-US" sz="3200" b="0" i="0" u="none" strike="noStrike" kern="1200" cap="none" spc="0" normalizeH="0" baseline="0" noProof="0" smtClean="0">
                <a:ln>
                  <a:noFill/>
                </a:ln>
                <a:solidFill>
                  <a:schemeClr val="tx1"/>
                </a:solidFill>
                <a:effectLst/>
                <a:uLnTx/>
                <a:uFillTx/>
                <a:latin typeface="+mn-lt"/>
                <a:ea typeface="+mn-ea"/>
                <a:cs typeface="+mn-cs"/>
              </a:rPr>
              <a:t> - informational spillovers can give clustered firms a better production function than isolated producers. </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Re-statement of general model:</a:t>
            </a:r>
            <a:br>
              <a:rPr kumimoji="0" lang="en-US" sz="3200" b="0" i="0" u="none" strike="noStrike" kern="1200" cap="none" spc="0" normalizeH="0" baseline="0" noProof="0" smtClean="0">
                <a:ln>
                  <a:noFill/>
                </a:ln>
                <a:solidFill>
                  <a:schemeClr val="tx1"/>
                </a:solidFill>
                <a:effectLst/>
                <a:uLnTx/>
                <a:uFillTx/>
                <a:latin typeface="+mn-lt"/>
                <a:ea typeface="+mn-ea"/>
                <a:cs typeface="+mn-cs"/>
              </a:rPr>
            </a:b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Agricultural production is characterized both by constant returns to scale and by intensive use of immobile land. The geographical distribution of this production will therefore be determined largely by the exogenous distribution of suitable land.</a:t>
            </a:r>
            <a:br>
              <a:rPr kumimoji="0" lang="en-US" sz="3200" b="0" i="0" u="none" strike="noStrike" kern="1200" cap="none" spc="0" normalizeH="0" baseline="0" noProof="0" smtClean="0">
                <a:ln>
                  <a:noFill/>
                </a:ln>
                <a:solidFill>
                  <a:schemeClr val="tx1"/>
                </a:solidFill>
                <a:effectLst/>
                <a:uLnTx/>
                <a:uFillTx/>
                <a:latin typeface="+mn-lt"/>
                <a:ea typeface="+mn-ea"/>
                <a:cs typeface="+mn-cs"/>
              </a:rPr>
            </a:b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Manufacturing is characterized by increasing returns to scale and modest use of land.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Re-statement of general model: (cont’d)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Because of economies of scale, production of each manufactured good will take place at only a limited number of sites. </a:t>
            </a:r>
            <a:br>
              <a:rPr kumimoji="0" lang="en-US" sz="3200" b="0" i="0" u="none" strike="noStrike" kern="1200" cap="none" spc="0" normalizeH="0" baseline="0" noProof="0" smtClean="0">
                <a:ln>
                  <a:noFill/>
                </a:ln>
                <a:solidFill>
                  <a:schemeClr val="tx1"/>
                </a:solidFill>
                <a:effectLst/>
                <a:uLnTx/>
                <a:uFillTx/>
                <a:latin typeface="+mn-lt"/>
                <a:ea typeface="+mn-ea"/>
                <a:cs typeface="+mn-cs"/>
              </a:rPr>
            </a:b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Other things equal, the preferred sites will be those with relatively </a:t>
            </a:r>
            <a:r>
              <a:rPr kumimoji="0" lang="en-US" sz="2800" b="0" i="0" u="sng" strike="noStrike" kern="1200" cap="none" spc="0" normalizeH="0" baseline="0" noProof="0" smtClean="0">
                <a:ln>
                  <a:noFill/>
                </a:ln>
                <a:solidFill>
                  <a:schemeClr val="tx1"/>
                </a:solidFill>
                <a:effectLst/>
                <a:uLnTx/>
                <a:uFillTx/>
                <a:latin typeface="+mn-lt"/>
                <a:ea typeface="+mn-ea"/>
                <a:cs typeface="+mn-cs"/>
              </a:rPr>
              <a:t>large nearby demand</a:t>
            </a:r>
            <a:r>
              <a:rPr kumimoji="0" lang="en-US" sz="2800" b="0" i="0" u="none" strike="noStrike" kern="1200" cap="none" spc="0" normalizeH="0" baseline="0" noProof="0" smtClean="0">
                <a:ln>
                  <a:noFill/>
                </a:ln>
                <a:solidFill>
                  <a:schemeClr val="tx1"/>
                </a:solidFill>
                <a:effectLst/>
                <a:uLnTx/>
                <a:uFillTx/>
                <a:latin typeface="+mn-lt"/>
                <a:ea typeface="+mn-ea"/>
                <a:cs typeface="+mn-cs"/>
              </a:rPr>
              <a:t>, since producing near one's main market </a:t>
            </a:r>
            <a:r>
              <a:rPr kumimoji="0" lang="en-US" sz="2800" b="0" i="0" u="sng" strike="noStrike" kern="1200" cap="none" spc="0" normalizeH="0" baseline="0" noProof="0" smtClean="0">
                <a:ln>
                  <a:noFill/>
                </a:ln>
                <a:solidFill>
                  <a:schemeClr val="tx1"/>
                </a:solidFill>
                <a:effectLst/>
                <a:uLnTx/>
                <a:uFillTx/>
                <a:latin typeface="+mn-lt"/>
                <a:ea typeface="+mn-ea"/>
                <a:cs typeface="+mn-cs"/>
              </a:rPr>
              <a:t>minimizes transportation costs</a:t>
            </a:r>
            <a:r>
              <a:rPr kumimoji="0" lang="en-US" sz="2800" b="0" i="0" u="none" strike="noStrike" kern="1200" cap="none" spc="0" normalizeH="0" baseline="0" noProof="0" smtClean="0">
                <a:ln>
                  <a:noFill/>
                </a:ln>
                <a:solidFill>
                  <a:schemeClr val="tx1"/>
                </a:solidFill>
                <a:effectLst/>
                <a:uLnTx/>
                <a:uFillTx/>
                <a:latin typeface="+mn-lt"/>
                <a:ea typeface="+mn-ea"/>
                <a:cs typeface="+mn-cs"/>
              </a:rPr>
              <a:t>. Other locations will then be served from these centrally located sites.</a:t>
            </a:r>
            <a:br>
              <a:rPr kumimoji="0" lang="en-US" sz="2800" b="0" i="0" u="none" strike="noStrike" kern="1200" cap="none" spc="0" normalizeH="0" baseline="0" noProof="0" smtClean="0">
                <a:ln>
                  <a:noFill/>
                </a:ln>
                <a:solidFill>
                  <a:schemeClr val="tx1"/>
                </a:solidFill>
                <a:effectLst/>
                <a:uLnTx/>
                <a:uFillTx/>
                <a:latin typeface="+mn-lt"/>
                <a:ea typeface="+mn-ea"/>
                <a:cs typeface="+mn-cs"/>
              </a:rPr>
            </a:b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fontScale="85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Re-statement of general model: (cont’d)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As transportation costs decrease and economies of scale are present, a region with a relatively large non-rural population (or larger initial production) will be an attractive place to produce because of the </a:t>
            </a:r>
            <a:r>
              <a:rPr kumimoji="0" lang="en-GB" sz="3200" b="0" i="0" u="sng" strike="noStrike" kern="1200" cap="none" spc="0" normalizeH="0" baseline="0" noProof="0" dirty="0" smtClean="0">
                <a:ln>
                  <a:noFill/>
                </a:ln>
                <a:solidFill>
                  <a:schemeClr val="tx1"/>
                </a:solidFill>
                <a:effectLst/>
                <a:uLnTx/>
                <a:uFillTx/>
                <a:latin typeface="+mn-lt"/>
                <a:ea typeface="+mn-ea"/>
                <a:cs typeface="+mn-cs"/>
              </a:rPr>
              <a:t>large local market</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 and because of the </a:t>
            </a:r>
            <a:r>
              <a:rPr kumimoji="0" lang="en-GB" sz="3200" b="0" i="0" u="sng" strike="noStrike" kern="1200" cap="none" spc="0" normalizeH="0" baseline="0" noProof="0" dirty="0" smtClean="0">
                <a:ln>
                  <a:noFill/>
                </a:ln>
                <a:solidFill>
                  <a:schemeClr val="tx1"/>
                </a:solidFill>
                <a:effectLst/>
                <a:uLnTx/>
                <a:uFillTx/>
                <a:latin typeface="+mn-lt"/>
                <a:ea typeface="+mn-ea"/>
                <a:cs typeface="+mn-cs"/>
              </a:rPr>
              <a:t>availability of goods and services produced there.</a:t>
            </a:r>
            <a:br>
              <a:rPr kumimoji="0" lang="en-GB" sz="3200" b="0" i="0" u="sng" strike="noStrike" kern="1200" cap="none" spc="0" normalizeH="0" baseline="0" noProof="0" dirty="0" smtClean="0">
                <a:ln>
                  <a:noFill/>
                </a:ln>
                <a:solidFill>
                  <a:schemeClr val="tx1"/>
                </a:solidFill>
                <a:effectLst/>
                <a:uLnTx/>
                <a:uFillTx/>
                <a:latin typeface="+mn-lt"/>
                <a:ea typeface="+mn-ea"/>
                <a:cs typeface="+mn-cs"/>
              </a:rPr>
            </a:br>
            <a:endParaRPr kumimoji="0" lang="en-GB" sz="3200" b="0" i="0" u="sng"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800" b="0" i="0" u="none" strike="noStrike" kern="1200" cap="none" spc="0" normalizeH="0" baseline="0" noProof="0" smtClean="0">
                <a:ln>
                  <a:noFill/>
                </a:ln>
                <a:solidFill>
                  <a:schemeClr val="tx1"/>
                </a:solidFill>
                <a:effectLst/>
                <a:uLnTx/>
                <a:uFillTx/>
                <a:latin typeface="+mn-lt"/>
                <a:ea typeface="+mn-ea"/>
                <a:cs typeface="+mn-cs"/>
              </a:rPr>
              <a:t>This will allow the larger initial region to grow while the smaller initial region does not - or does so to a lesser degree and at a slower rate.</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How does NEG relate to this research?</a:t>
            </a:r>
            <a:br>
              <a:rPr kumimoji="0" lang="en-US" sz="3200" b="0" i="0" u="none" strike="noStrike" kern="1200" cap="none" spc="0" normalizeH="0" baseline="0" noProof="0" smtClean="0">
                <a:ln>
                  <a:noFill/>
                </a:ln>
                <a:solidFill>
                  <a:schemeClr val="tx1"/>
                </a:solidFill>
                <a:effectLst/>
                <a:uLnTx/>
                <a:uFillTx/>
                <a:latin typeface="+mn-lt"/>
                <a:ea typeface="+mn-ea"/>
                <a:cs typeface="+mn-cs"/>
              </a:rPr>
            </a:b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NEG seeks to explain concentration and dispersion of economic activity</a:t>
            </a:r>
            <a:br>
              <a:rPr kumimoji="0" lang="en-US" sz="2800" b="0" i="0" u="none" strike="noStrike" kern="1200" cap="none" spc="0" normalizeH="0" baseline="0" noProof="0" smtClean="0">
                <a:ln>
                  <a:noFill/>
                </a:ln>
                <a:solidFill>
                  <a:schemeClr val="tx1"/>
                </a:solidFill>
                <a:effectLst/>
                <a:uLnTx/>
                <a:uFillTx/>
                <a:latin typeface="+mn-lt"/>
                <a:ea typeface="+mn-ea"/>
                <a:cs typeface="+mn-cs"/>
              </a:rPr>
            </a:br>
            <a:endParaRPr kumimoji="0" lang="en-US" sz="2800" b="0" i="0" u="none" strike="noStrike" kern="1200" cap="none" spc="0" normalizeH="0" baseline="0" noProof="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Restated, NEG seeks to explain differentials in economic activity – this is precisely what we want to know!</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How does NEG differ from Neo-Classical and Endogenous growth theories?</a:t>
            </a:r>
            <a:br>
              <a:rPr kumimoji="0" lang="en-US" sz="3200" b="0" i="0" u="none" strike="noStrike" kern="1200" cap="none" spc="0" normalizeH="0" baseline="0" noProof="0" smtClean="0">
                <a:ln>
                  <a:noFill/>
                </a:ln>
                <a:solidFill>
                  <a:schemeClr val="tx1"/>
                </a:solidFill>
                <a:effectLst/>
                <a:uLnTx/>
                <a:uFillTx/>
                <a:latin typeface="+mn-lt"/>
                <a:ea typeface="+mn-ea"/>
                <a:cs typeface="+mn-cs"/>
              </a:rPr>
            </a:b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NEG takes scale into account</a:t>
            </a:r>
            <a:br>
              <a:rPr kumimoji="0" lang="en-US" sz="2800" b="0" i="0" u="none" strike="noStrike" kern="1200" cap="none" spc="0" normalizeH="0" baseline="0" noProof="0" smtClean="0">
                <a:ln>
                  <a:noFill/>
                </a:ln>
                <a:solidFill>
                  <a:schemeClr val="tx1"/>
                </a:solidFill>
                <a:effectLst/>
                <a:uLnTx/>
                <a:uFillTx/>
                <a:latin typeface="+mn-lt"/>
                <a:ea typeface="+mn-ea"/>
                <a:cs typeface="+mn-cs"/>
              </a:rPr>
            </a:br>
            <a:endParaRPr kumimoji="0" lang="en-US" sz="2800" b="0" i="0" u="none" strike="noStrike" kern="1200" cap="none" spc="0" normalizeH="0" baseline="0" noProof="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Neo-Classical and Endogenous growth theories are only concerned with what happens at the margins</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How does NEG differ from Neo-Classical and Endogenous growth theories? (cont’d)</a:t>
            </a:r>
            <a:br>
              <a:rPr kumimoji="0" lang="en-US" sz="3200" b="0" i="0" u="none" strike="noStrike" kern="1200" cap="none" spc="0" normalizeH="0" baseline="0" noProof="0" smtClean="0">
                <a:ln>
                  <a:noFill/>
                </a:ln>
                <a:solidFill>
                  <a:schemeClr val="tx1"/>
                </a:solidFill>
                <a:effectLst/>
                <a:uLnTx/>
                <a:uFillTx/>
                <a:latin typeface="+mn-lt"/>
                <a:ea typeface="+mn-ea"/>
                <a:cs typeface="+mn-cs"/>
              </a:rPr>
            </a:b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NEG models propose that external increasing returns to scale incentivize agglomeration </a:t>
            </a:r>
            <a:br>
              <a:rPr kumimoji="0" lang="en-US" sz="2800" b="0" i="0" u="none" strike="noStrike" kern="1200" cap="none" spc="0" normalizeH="0" baseline="0" noProof="0" smtClean="0">
                <a:ln>
                  <a:noFill/>
                </a:ln>
                <a:solidFill>
                  <a:schemeClr val="tx1"/>
                </a:solidFill>
                <a:effectLst/>
                <a:uLnTx/>
                <a:uFillTx/>
                <a:latin typeface="+mn-lt"/>
                <a:ea typeface="+mn-ea"/>
                <a:cs typeface="+mn-cs"/>
              </a:rPr>
            </a:br>
            <a:endParaRPr kumimoji="0" lang="en-US" sz="2800" b="0" i="0" u="none" strike="noStrike" kern="1200" cap="none" spc="0" normalizeH="0" baseline="0" noProof="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Agglomeration captures, via scale effects, how small initial differences cause large growth differentials over time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Variables</a:t>
            </a:r>
            <a:endParaRPr lang="en-US" sz="4800" dirty="0">
              <a:solidFill>
                <a:srgbClr val="C00000"/>
              </a:solidFill>
              <a:latin typeface="Garamond" pitchFamily="18" charset="0"/>
            </a:endParaRPr>
          </a:p>
        </p:txBody>
      </p:sp>
      <p:sp>
        <p:nvSpPr>
          <p:cNvPr id="4" name="TextBox 3"/>
          <p:cNvSpPr txBox="1"/>
          <p:nvPr/>
        </p:nvSpPr>
        <p:spPr>
          <a:xfrm>
            <a:off x="990600" y="1600200"/>
            <a:ext cx="7620000" cy="4062651"/>
          </a:xfrm>
          <a:prstGeom prst="rect">
            <a:avLst/>
          </a:prstGeom>
          <a:noFill/>
        </p:spPr>
        <p:txBody>
          <a:bodyPr wrap="square" rtlCol="0">
            <a:spAutoFit/>
          </a:bodyPr>
          <a:lstStyle/>
          <a:p>
            <a:pPr lvl="0"/>
            <a:r>
              <a:rPr lang="en-US" sz="2400" u="sng" dirty="0">
                <a:latin typeface="Franklin Gothic Book" pitchFamily="34" charset="0"/>
              </a:rPr>
              <a:t>Dependent variable: </a:t>
            </a:r>
            <a:endParaRPr lang="en-US" sz="2400" u="sng" dirty="0" smtClean="0">
              <a:latin typeface="Franklin Gothic Book" pitchFamily="34" charset="0"/>
            </a:endParaRPr>
          </a:p>
          <a:p>
            <a:pPr lvl="0">
              <a:buFont typeface="Arial" pitchFamily="34" charset="0"/>
              <a:buChar char="•"/>
            </a:pPr>
            <a:r>
              <a:rPr lang="en-US" sz="2400" dirty="0" smtClean="0">
                <a:latin typeface="Franklin Gothic Book" pitchFamily="34" charset="0"/>
              </a:rPr>
              <a:t>Per </a:t>
            </a:r>
            <a:r>
              <a:rPr lang="en-US" sz="2400" dirty="0">
                <a:latin typeface="Franklin Gothic Book" pitchFamily="34" charset="0"/>
              </a:rPr>
              <a:t>capita personal income </a:t>
            </a:r>
            <a:endParaRPr lang="en-US" sz="2400" dirty="0" smtClean="0">
              <a:latin typeface="Franklin Gothic Book" pitchFamily="34" charset="0"/>
            </a:endParaRPr>
          </a:p>
          <a:p>
            <a:pPr lvl="0"/>
            <a:endParaRPr lang="en-US" sz="2400" dirty="0" smtClean="0">
              <a:latin typeface="Franklin Gothic Book" pitchFamily="34" charset="0"/>
            </a:endParaRPr>
          </a:p>
          <a:p>
            <a:pPr lvl="0"/>
            <a:r>
              <a:rPr lang="en-US" sz="2400" u="sng" dirty="0" smtClean="0">
                <a:latin typeface="Franklin Gothic Book" pitchFamily="34" charset="0"/>
              </a:rPr>
              <a:t>Independent variables:</a:t>
            </a:r>
          </a:p>
          <a:p>
            <a:pPr lvl="0">
              <a:buFont typeface="Arial" pitchFamily="34" charset="0"/>
              <a:buChar char="•"/>
            </a:pPr>
            <a:r>
              <a:rPr lang="en-US" sz="2400" dirty="0" smtClean="0">
                <a:latin typeface="Franklin Gothic Book" pitchFamily="34" charset="0"/>
              </a:rPr>
              <a:t>Physical capital/infrastructure</a:t>
            </a:r>
          </a:p>
          <a:p>
            <a:pPr lvl="0">
              <a:buFont typeface="Arial" pitchFamily="34" charset="0"/>
              <a:buChar char="•"/>
            </a:pPr>
            <a:r>
              <a:rPr lang="en-US" sz="2400" dirty="0" smtClean="0">
                <a:latin typeface="Franklin Gothic Book" pitchFamily="34" charset="0"/>
              </a:rPr>
              <a:t>Education rates</a:t>
            </a:r>
          </a:p>
          <a:p>
            <a:pPr lvl="0">
              <a:buFont typeface="Arial" pitchFamily="34" charset="0"/>
              <a:buChar char="•"/>
            </a:pPr>
            <a:r>
              <a:rPr lang="en-US" sz="2400" dirty="0" smtClean="0">
                <a:latin typeface="Franklin Gothic Book" pitchFamily="34" charset="0"/>
              </a:rPr>
              <a:t>Innovation Index</a:t>
            </a:r>
          </a:p>
          <a:p>
            <a:pPr lvl="0">
              <a:buFont typeface="Arial" pitchFamily="34" charset="0"/>
              <a:buChar char="•"/>
            </a:pPr>
            <a:r>
              <a:rPr lang="en-US" sz="2400" dirty="0" smtClean="0">
                <a:latin typeface="Franklin Gothic Book" pitchFamily="34" charset="0"/>
              </a:rPr>
              <a:t>Employment rate </a:t>
            </a:r>
          </a:p>
          <a:p>
            <a:pPr lvl="0">
              <a:buFont typeface="Arial" pitchFamily="34" charset="0"/>
              <a:buChar char="•"/>
            </a:pPr>
            <a:r>
              <a:rPr lang="en-US" sz="2400" dirty="0" smtClean="0">
                <a:latin typeface="Franklin Gothic Book" pitchFamily="34" charset="0"/>
              </a:rPr>
              <a:t>Employment </a:t>
            </a:r>
            <a:r>
              <a:rPr lang="en-US" sz="2400" dirty="0">
                <a:latin typeface="Franklin Gothic Book" pitchFamily="34" charset="0"/>
              </a:rPr>
              <a:t>specialization </a:t>
            </a:r>
            <a:endParaRPr lang="en-US" sz="2400" dirty="0" smtClean="0">
              <a:latin typeface="Franklin Gothic Book" pitchFamily="34" charset="0"/>
            </a:endParaRPr>
          </a:p>
          <a:p>
            <a:pPr lvl="0">
              <a:buFont typeface="Arial" pitchFamily="34" charset="0"/>
              <a:buChar char="•"/>
            </a:pPr>
            <a:r>
              <a:rPr lang="en-US" sz="2400" dirty="0" smtClean="0">
                <a:latin typeface="Franklin Gothic Book" pitchFamily="34" charset="0"/>
              </a:rPr>
              <a:t>Accessibility </a:t>
            </a:r>
            <a:endParaRPr lang="en-US" sz="2400" dirty="0">
              <a:latin typeface="Franklin Gothic Book" pitchFamily="34" charset="0"/>
            </a:endParaRP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5" name="TextBox 4"/>
          <p:cNvSpPr txBox="1"/>
          <p:nvPr/>
        </p:nvSpPr>
        <p:spPr>
          <a:xfrm>
            <a:off x="457200" y="5334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Objective</a:t>
            </a:r>
            <a:endParaRPr lang="en-US" sz="4800" dirty="0">
              <a:solidFill>
                <a:srgbClr val="C00000"/>
              </a:solidFill>
              <a:latin typeface="Garamond" pitchFamily="18" charset="0"/>
            </a:endParaRPr>
          </a:p>
        </p:txBody>
      </p:sp>
      <p:sp>
        <p:nvSpPr>
          <p:cNvPr id="6" name="TextBox 5"/>
          <p:cNvSpPr txBox="1"/>
          <p:nvPr/>
        </p:nvSpPr>
        <p:spPr>
          <a:xfrm>
            <a:off x="1066800" y="1905000"/>
            <a:ext cx="7086600" cy="3785652"/>
          </a:xfrm>
          <a:prstGeom prst="rect">
            <a:avLst/>
          </a:prstGeom>
          <a:noFill/>
        </p:spPr>
        <p:txBody>
          <a:bodyPr wrap="square" rtlCol="0">
            <a:spAutoFit/>
          </a:bodyPr>
          <a:lstStyle/>
          <a:p>
            <a:pPr>
              <a:buFont typeface="Arial" pitchFamily="34" charset="0"/>
              <a:buChar char="•"/>
            </a:pPr>
            <a:r>
              <a:rPr lang="en-US" sz="2000" dirty="0" smtClean="0"/>
              <a:t>To understand the </a:t>
            </a:r>
            <a:r>
              <a:rPr lang="en-US" sz="2000" dirty="0"/>
              <a:t>factors driving differences in regional economic growth across the United States. </a:t>
            </a:r>
            <a:endParaRPr lang="en-US" sz="2000" dirty="0" smtClean="0"/>
          </a:p>
          <a:p>
            <a:endParaRPr lang="en-US" sz="2000" dirty="0" smtClean="0"/>
          </a:p>
          <a:p>
            <a:pPr lvl="1">
              <a:buFont typeface="Arial" pitchFamily="34" charset="0"/>
              <a:buChar char="•"/>
            </a:pPr>
            <a:r>
              <a:rPr lang="en-US" sz="2000" dirty="0" smtClean="0"/>
              <a:t>How </a:t>
            </a:r>
            <a:r>
              <a:rPr lang="en-US" sz="2000" dirty="0"/>
              <a:t>important are stocks of physical, human, and intellectual capital in explaining these differences? </a:t>
            </a:r>
            <a:endParaRPr lang="en-US" sz="2000" dirty="0" smtClean="0"/>
          </a:p>
          <a:p>
            <a:pPr lvl="1"/>
            <a:endParaRPr lang="en-US" sz="2000" dirty="0" smtClean="0"/>
          </a:p>
          <a:p>
            <a:pPr lvl="1">
              <a:buFont typeface="Arial" pitchFamily="34" charset="0"/>
              <a:buChar char="•"/>
            </a:pPr>
            <a:r>
              <a:rPr lang="en-US" sz="2000" dirty="0" smtClean="0"/>
              <a:t>What </a:t>
            </a:r>
            <a:r>
              <a:rPr lang="en-US" sz="2000" dirty="0"/>
              <a:t>role do local labor market conditions play</a:t>
            </a:r>
            <a:r>
              <a:rPr lang="en-US" sz="2000" dirty="0" smtClean="0"/>
              <a:t>?</a:t>
            </a:r>
          </a:p>
          <a:p>
            <a:pPr lvl="1"/>
            <a:endParaRPr lang="en-US" sz="2000" dirty="0" smtClean="0"/>
          </a:p>
          <a:p>
            <a:pPr lvl="1">
              <a:buFont typeface="Arial" pitchFamily="34" charset="0"/>
              <a:buChar char="•"/>
            </a:pPr>
            <a:r>
              <a:rPr lang="en-US" sz="2000" dirty="0" smtClean="0"/>
              <a:t>Do </a:t>
            </a:r>
            <a:r>
              <a:rPr lang="en-US" sz="2000" dirty="0"/>
              <a:t>agglomeration economies or geographic characteristics drive differences in economic performance across regions? </a:t>
            </a:r>
            <a:endParaRPr lang="en-US" sz="2000" dirty="0" smtClean="0"/>
          </a:p>
          <a:p>
            <a:pPr>
              <a:buFont typeface="Arial" pitchFamily="34" charset="0"/>
              <a:buChar char="•"/>
            </a:pPr>
            <a:endParaRPr lang="en-US" sz="2000" dirty="0" smtClean="0"/>
          </a:p>
          <a:p>
            <a:pPr>
              <a:buFont typeface="Arial" pitchFamily="34" charset="0"/>
              <a:buChar char="•"/>
            </a:pPr>
            <a:endParaRPr lang="en-US" sz="20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Per Capita Personal Income</a:t>
            </a:r>
            <a:endParaRPr lang="en-US" sz="4800" dirty="0">
              <a:solidFill>
                <a:srgbClr val="C00000"/>
              </a:solidFill>
              <a:latin typeface="Garamond" pitchFamily="18" charset="0"/>
            </a:endParaRPr>
          </a:p>
        </p:txBody>
      </p:sp>
      <p:pic>
        <p:nvPicPr>
          <p:cNvPr id="3"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graphicFrame>
        <p:nvGraphicFramePr>
          <p:cNvPr id="35843" name="Object 3"/>
          <p:cNvGraphicFramePr>
            <a:graphicFrameLocks noChangeAspect="1"/>
          </p:cNvGraphicFramePr>
          <p:nvPr/>
        </p:nvGraphicFramePr>
        <p:xfrm>
          <a:off x="838200" y="228600"/>
          <a:ext cx="7543800" cy="5829300"/>
        </p:xfrm>
        <a:graphic>
          <a:graphicData uri="http://schemas.openxmlformats.org/presentationml/2006/ole">
            <p:oleObj spid="_x0000_s35843" name="Acrobat Document" r:id="rId4" imgW="7112000" imgH="5499100" progId="">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graphicFrame>
        <p:nvGraphicFramePr>
          <p:cNvPr id="36867" name="Object 3"/>
          <p:cNvGraphicFramePr>
            <a:graphicFrameLocks noChangeAspect="1"/>
          </p:cNvGraphicFramePr>
          <p:nvPr/>
        </p:nvGraphicFramePr>
        <p:xfrm>
          <a:off x="914400" y="228600"/>
          <a:ext cx="7543800" cy="5829300"/>
        </p:xfrm>
        <a:graphic>
          <a:graphicData uri="http://schemas.openxmlformats.org/presentationml/2006/ole">
            <p:oleObj spid="_x0000_s36867" name="Acrobat Document" r:id="rId4" imgW="7112000" imgH="5499100" progId="">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graphicFrame>
        <p:nvGraphicFramePr>
          <p:cNvPr id="37891" name="Object 3"/>
          <p:cNvGraphicFramePr>
            <a:graphicFrameLocks noChangeAspect="1"/>
          </p:cNvGraphicFramePr>
          <p:nvPr/>
        </p:nvGraphicFramePr>
        <p:xfrm>
          <a:off x="914400" y="304800"/>
          <a:ext cx="7543800" cy="5829300"/>
        </p:xfrm>
        <a:graphic>
          <a:graphicData uri="http://schemas.openxmlformats.org/presentationml/2006/ole">
            <p:oleObj spid="_x0000_s37891" name="Acrobat Document" r:id="rId4" imgW="7112000" imgH="5499100" progId="">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Physical Capital/Infrastructure</a:t>
            </a:r>
            <a:endParaRPr lang="en-US" sz="4800" dirty="0">
              <a:solidFill>
                <a:srgbClr val="C00000"/>
              </a:solidFill>
              <a:latin typeface="Garamond"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Education Rates</a:t>
            </a:r>
            <a:endParaRPr lang="en-US" sz="4800" dirty="0">
              <a:solidFill>
                <a:srgbClr val="C00000"/>
              </a:solidFill>
              <a:latin typeface="Garamond"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Innovation Index</a:t>
            </a:r>
            <a:endParaRPr lang="en-US" sz="4800" dirty="0">
              <a:solidFill>
                <a:srgbClr val="C00000"/>
              </a:solidFill>
              <a:latin typeface="Garamond"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Rate</a:t>
            </a:r>
            <a:endParaRPr lang="en-US" sz="4800" dirty="0">
              <a:solidFill>
                <a:srgbClr val="C00000"/>
              </a:solidFill>
              <a:latin typeface="Garamond"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What is it?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Measure of industrial concentration of a region (county)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What is it meant to capture?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Meant to capture notion of agglomeration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a:t>
            </a:r>
            <a:r>
              <a:rPr lang="en-US" sz="4800" dirty="0" smtClean="0">
                <a:solidFill>
                  <a:srgbClr val="C00000"/>
                </a:solidFill>
                <a:latin typeface="Garamond" pitchFamily="18" charset="0"/>
              </a:rPr>
              <a:t>Specialization</a:t>
            </a: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Agglomeration: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What is it?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The spatial concentration of industry</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A determinant of economic growth in NEG growth theory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How is it modeled?</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Employment specialization proxies for agglomeration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457200" y="1524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Agenda</a:t>
            </a:r>
          </a:p>
        </p:txBody>
      </p:sp>
      <p:sp>
        <p:nvSpPr>
          <p:cNvPr id="6146" name="Rectangle 2"/>
          <p:cNvSpPr>
            <a:spLocks noChangeArrowheads="1"/>
          </p:cNvSpPr>
          <p:nvPr/>
        </p:nvSpPr>
        <p:spPr bwMode="auto">
          <a:xfrm>
            <a:off x="1905000" y="914400"/>
            <a:ext cx="6172200" cy="5078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Theory </a:t>
            </a:r>
            <a:endParaRPr kumimoji="0" lang="en-US" b="0" i="0" u="none" strike="noStrike" cap="none" normalizeH="0" baseline="0" dirty="0" smtClean="0">
              <a:ln>
                <a:noFill/>
              </a:ln>
              <a:solidFill>
                <a:schemeClr val="tx1"/>
              </a:solidFill>
              <a:effectLst/>
            </a:endParaRPr>
          </a:p>
          <a:p>
            <a:pPr marL="800100" lvl="1" indent="-342900" eaLnBrk="0" fontAlgn="base" hangingPunct="0">
              <a:spcBef>
                <a:spcPct val="0"/>
              </a:spcBef>
              <a:spcAft>
                <a:spcPct val="0"/>
              </a:spcAft>
              <a:buFont typeface="+mj-lt"/>
              <a:buAutoNum type="arabicPeriod"/>
            </a:pPr>
            <a:r>
              <a:rPr lang="en-US" dirty="0" smtClean="0">
                <a:ea typeface="Calibri" pitchFamily="34" charset="0"/>
                <a:cs typeface="Times New Roman" pitchFamily="18" charset="0"/>
              </a:rPr>
              <a:t>Neo-Classical Theory </a:t>
            </a:r>
            <a:endParaRPr lang="en-US" dirty="0" smtClean="0"/>
          </a:p>
          <a:p>
            <a:pPr marL="800100" lvl="1" indent="-342900" eaLnBrk="0" fontAlgn="base" hangingPunct="0">
              <a:spcBef>
                <a:spcPct val="0"/>
              </a:spcBef>
              <a:spcAft>
                <a:spcPct val="0"/>
              </a:spcAft>
              <a:buFont typeface="+mj-lt"/>
              <a:buAutoNum type="arabicPeriod"/>
            </a:pPr>
            <a:r>
              <a:rPr lang="en-US" dirty="0" smtClean="0">
                <a:ea typeface="Calibri" pitchFamily="34" charset="0"/>
                <a:cs typeface="Times New Roman" pitchFamily="18" charset="0"/>
              </a:rPr>
              <a:t>Endogenous Growth Theory </a:t>
            </a:r>
            <a:endParaRPr lang="en-US" dirty="0" smtClean="0"/>
          </a:p>
          <a:p>
            <a:pPr marL="800100" marR="0" lvl="1"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New Economic Geography (NEG) </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Variables</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Dependent variable: Per capita personal income </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Independent variables</a:t>
            </a:r>
            <a:endParaRPr kumimoji="0" lang="en-US" b="0" i="0" u="none" strike="noStrike" cap="none" normalizeH="0" baseline="0" dirty="0" smtClean="0">
              <a:ln>
                <a:noFill/>
              </a:ln>
              <a:solidFill>
                <a:schemeClr val="tx1"/>
              </a:solidFill>
              <a:effectLst/>
            </a:endParaRPr>
          </a:p>
          <a:p>
            <a:pPr marL="800100" marR="0" lvl="1"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Physical capital/infrastructure </a:t>
            </a:r>
            <a:endParaRPr kumimoji="0" lang="en-US" b="0" i="0" u="none" strike="noStrike" cap="none" normalizeH="0" baseline="0" dirty="0" smtClean="0">
              <a:ln>
                <a:noFill/>
              </a:ln>
              <a:solidFill>
                <a:schemeClr val="tx1"/>
              </a:solidFill>
              <a:effectLst/>
            </a:endParaRPr>
          </a:p>
          <a:p>
            <a:pPr marL="800100" marR="0" lvl="1"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Education rates </a:t>
            </a:r>
            <a:endParaRPr kumimoji="0" lang="en-US" b="0" i="0" u="none" strike="noStrike" cap="none" normalizeH="0" baseline="0" dirty="0" smtClean="0">
              <a:ln>
                <a:noFill/>
              </a:ln>
              <a:solidFill>
                <a:schemeClr val="tx1"/>
              </a:solidFill>
              <a:effectLst/>
            </a:endParaRPr>
          </a:p>
          <a:p>
            <a:pPr marL="800100" marR="0" lvl="1"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Innovation Index </a:t>
            </a:r>
            <a:endParaRPr kumimoji="0" lang="en-US" b="0" i="0" u="none" strike="noStrike" cap="none" normalizeH="0" baseline="0" dirty="0" smtClean="0">
              <a:ln>
                <a:noFill/>
              </a:ln>
              <a:solidFill>
                <a:schemeClr val="tx1"/>
              </a:solidFill>
              <a:effectLst/>
            </a:endParaRPr>
          </a:p>
          <a:p>
            <a:pPr marL="800100" marR="0" lvl="1"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Employment rates </a:t>
            </a:r>
            <a:endParaRPr kumimoji="0" lang="en-US" b="0" i="0" u="none" strike="noStrike" cap="none" normalizeH="0" baseline="0" dirty="0" smtClean="0">
              <a:ln>
                <a:noFill/>
              </a:ln>
              <a:solidFill>
                <a:schemeClr val="tx1"/>
              </a:solidFill>
              <a:effectLst/>
            </a:endParaRPr>
          </a:p>
          <a:p>
            <a:pPr marL="800100" marR="0" lvl="1"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Employment specialization </a:t>
            </a:r>
            <a:endParaRPr kumimoji="0" lang="en-US" b="0" i="0" u="none" strike="noStrike" cap="none" normalizeH="0" baseline="0" dirty="0" smtClean="0">
              <a:ln>
                <a:noFill/>
              </a:ln>
              <a:solidFill>
                <a:schemeClr val="tx1"/>
              </a:solidFill>
              <a:effectLst/>
            </a:endParaRPr>
          </a:p>
          <a:p>
            <a:pPr marL="800100" marR="0" lvl="1"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Accessibility </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OLS results </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Spatial results </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Main findings</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Future research</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Questions</a:t>
            </a:r>
            <a:endParaRPr kumimoji="0" lang="en-US" b="0" i="0" u="none" strike="noStrike" cap="none" normalizeH="0" baseline="0" dirty="0" smtClean="0">
              <a:ln>
                <a:noFill/>
              </a:ln>
              <a:solidFill>
                <a:schemeClr val="tx1"/>
              </a:solidFill>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Returning to employment specialization: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How is it modeled?</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Specialization indices</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smtClean="0">
                <a:ln>
                  <a:noFill/>
                </a:ln>
                <a:solidFill>
                  <a:schemeClr val="tx1"/>
                </a:solidFill>
                <a:effectLst/>
                <a:uLnTx/>
                <a:uFillTx/>
                <a:latin typeface="+mn-lt"/>
                <a:ea typeface="+mn-ea"/>
                <a:cs typeface="+mn-cs"/>
              </a:rPr>
              <a:t>Herfindahl Index</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smtClean="0">
                <a:ln>
                  <a:noFill/>
                </a:ln>
                <a:solidFill>
                  <a:schemeClr val="tx1"/>
                </a:solidFill>
                <a:effectLst/>
                <a:uLnTx/>
                <a:uFillTx/>
                <a:latin typeface="+mn-lt"/>
                <a:ea typeface="+mn-ea"/>
                <a:cs typeface="+mn-cs"/>
              </a:rPr>
              <a:t>Krugman Index</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sz="3200" u="sng" dirty="0" err="1" smtClean="0">
                <a:solidFill>
                  <a:srgbClr val="C00000"/>
                </a:solidFill>
              </a:rPr>
              <a:t>Herfindahl</a:t>
            </a:r>
            <a:r>
              <a:rPr lang="en-US" sz="3200" u="sng" dirty="0" smtClean="0">
                <a:solidFill>
                  <a:srgbClr val="C00000"/>
                </a:solidFill>
              </a:rPr>
              <a:t> Index</a:t>
            </a:r>
            <a:r>
              <a:rPr lang="en-US" sz="3200" dirty="0" smtClean="0">
                <a:solidFill>
                  <a:srgbClr val="C00000"/>
                </a:solidFill>
              </a:rPr>
              <a:t> (HI):</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Definition: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The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Herfindahl</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index is the sum across industrial sectors of the square of that sector’s share of employment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fontScale="85000" lnSpcReduction="20000"/>
          </a:bodyPr>
          <a:lstStyle/>
          <a:p>
            <a:pPr marL="342900" lvl="0" indent="-342900">
              <a:spcBef>
                <a:spcPct val="20000"/>
              </a:spcBef>
            </a:pPr>
            <a:r>
              <a:rPr lang="en-US" sz="3200" u="sng" dirty="0" err="1" smtClean="0">
                <a:solidFill>
                  <a:srgbClr val="C00000"/>
                </a:solidFill>
              </a:rPr>
              <a:t>Herfindahl</a:t>
            </a:r>
            <a:r>
              <a:rPr lang="en-US" sz="3200" u="sng" dirty="0" smtClean="0">
                <a:solidFill>
                  <a:srgbClr val="C00000"/>
                </a:solidFill>
              </a:rPr>
              <a:t> Index</a:t>
            </a:r>
            <a:r>
              <a:rPr lang="en-US" sz="3200" dirty="0" smtClean="0">
                <a:solidFill>
                  <a:srgbClr val="C00000"/>
                </a:solidFill>
              </a:rPr>
              <a:t> (HI):</a:t>
            </a:r>
            <a:endParaRPr lang="en-US"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Features: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Ranges from 0 to 1.0 </a:t>
            </a:r>
            <a:br>
              <a:rPr kumimoji="0" lang="en-US" sz="2800" b="0" i="0" u="none" strike="noStrike" kern="1200" cap="none" spc="0" normalizeH="0" baseline="0" noProof="0" dirty="0" smtClean="0">
                <a:ln>
                  <a:noFill/>
                </a:ln>
                <a:solidFill>
                  <a:schemeClr val="tx1"/>
                </a:solidFill>
                <a:effectLst/>
                <a:uLnTx/>
                <a:uFillTx/>
                <a:latin typeface="+mn-lt"/>
                <a:ea typeface="+mn-ea"/>
                <a:cs typeface="+mn-cs"/>
              </a:rPr>
            </a:b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0 = large number of very small firms </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(perfect competition)</a:t>
            </a:r>
            <a:br>
              <a:rPr kumimoji="0" lang="en-US" sz="2400" b="0" i="0" u="none" strike="noStrike" kern="1200" cap="none" spc="0" normalizeH="0" baseline="0" noProof="0" dirty="0" smtClean="0">
                <a:ln>
                  <a:noFill/>
                </a:ln>
                <a:solidFill>
                  <a:schemeClr val="tx1"/>
                </a:solidFill>
                <a:effectLst/>
                <a:uLnTx/>
                <a:uFillTx/>
                <a:latin typeface="+mn-lt"/>
                <a:ea typeface="+mn-ea"/>
                <a:cs typeface="+mn-cs"/>
              </a:rPr>
            </a:b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1 = a single monopolistic producer </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(complete monopoly by a single firm)</a:t>
            </a:r>
            <a:br>
              <a:rPr kumimoji="0" lang="en-US" sz="2400" b="0" i="0" u="none" strike="noStrike" kern="1200" cap="none" spc="0" normalizeH="0" baseline="0" noProof="0" dirty="0" smtClean="0">
                <a:ln>
                  <a:noFill/>
                </a:ln>
                <a:solidFill>
                  <a:schemeClr val="tx1"/>
                </a:solidFill>
                <a:effectLst/>
                <a:uLnTx/>
                <a:uFillTx/>
                <a:latin typeface="+mn-lt"/>
                <a:ea typeface="+mn-ea"/>
                <a:cs typeface="+mn-cs"/>
              </a:rPr>
            </a:b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FYI:</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Used in determinations of market share in regulation of monopolistic activity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sz="3200" u="sng" dirty="0" err="1" smtClean="0">
                <a:solidFill>
                  <a:srgbClr val="C00000"/>
                </a:solidFill>
              </a:rPr>
              <a:t>Herfindahl</a:t>
            </a:r>
            <a:r>
              <a:rPr lang="en-US" sz="3200" u="sng" dirty="0" smtClean="0">
                <a:solidFill>
                  <a:srgbClr val="C00000"/>
                </a:solidFill>
              </a:rPr>
              <a:t> Index</a:t>
            </a:r>
            <a:r>
              <a:rPr lang="en-US" sz="3200" dirty="0" smtClean="0">
                <a:solidFill>
                  <a:srgbClr val="C00000"/>
                </a:solidFill>
              </a:rPr>
              <a:t> (HI):</a:t>
            </a:r>
            <a:endParaRPr lang="en-US"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Pros: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Captures industrial specialization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Cons: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Is an absolute measure;  Does not take neighbors into account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sz="3200" u="sng" dirty="0" err="1" smtClean="0">
                <a:solidFill>
                  <a:srgbClr val="C00000"/>
                </a:solidFill>
              </a:rPr>
              <a:t>Krugman</a:t>
            </a:r>
            <a:r>
              <a:rPr lang="en-US" sz="3200" u="sng" dirty="0" smtClean="0">
                <a:solidFill>
                  <a:srgbClr val="C00000"/>
                </a:solidFill>
              </a:rPr>
              <a:t> </a:t>
            </a:r>
            <a:r>
              <a:rPr lang="en-US" sz="3200" u="sng" dirty="0" smtClean="0">
                <a:solidFill>
                  <a:srgbClr val="C00000"/>
                </a:solidFill>
              </a:rPr>
              <a:t>Index</a:t>
            </a:r>
            <a:r>
              <a:rPr lang="en-US" sz="3200" dirty="0" smtClean="0">
                <a:solidFill>
                  <a:srgbClr val="C00000"/>
                </a:solidFill>
              </a:rPr>
              <a:t> (KI):</a:t>
            </a:r>
            <a:endParaRPr kumimoji="0" lang="en-US" sz="3200" b="0" i="0" strike="noStrike" kern="1200" cap="none" spc="0" normalizeH="0" baseline="0" noProof="0" dirty="0" smtClean="0">
              <a:ln>
                <a:noFill/>
              </a:ln>
              <a:solidFill>
                <a:schemeClr val="tx1"/>
              </a:solidFill>
              <a:effectLst/>
              <a:uLnTx/>
              <a:uFillTx/>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Definition: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KI = ∑</a:t>
            </a:r>
            <a:r>
              <a:rPr kumimoji="0" lang="en-US" sz="2800" b="0" i="0" u="none" strike="noStrike" kern="1200" cap="none" spc="0" normalizeH="0" baseline="-25000" noProof="0" dirty="0" err="1" smtClean="0">
                <a:ln>
                  <a:noFill/>
                </a:ln>
                <a:solidFill>
                  <a:schemeClr val="tx1"/>
                </a:solidFill>
                <a:effectLst/>
                <a:uLnTx/>
                <a:uFillTx/>
                <a:latin typeface="+mn-lt"/>
                <a:ea typeface="+mn-ea"/>
                <a:cs typeface="+mn-cs"/>
              </a:rPr>
              <a:t>j</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|a</a:t>
            </a:r>
            <a:r>
              <a:rPr kumimoji="0" lang="en-US" sz="2800"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-b</a:t>
            </a:r>
            <a:r>
              <a:rPr kumimoji="0" lang="en-US" sz="2800"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a = the share of industry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j</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in county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i’s</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total employment </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b</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 the share of the same industry in the employment of all other counties,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i</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KI = the absolute values of the difference between these shares, summed over all industries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sz="3200" u="sng" dirty="0" err="1" smtClean="0">
                <a:solidFill>
                  <a:srgbClr val="C00000"/>
                </a:solidFill>
              </a:rPr>
              <a:t>Krugman</a:t>
            </a:r>
            <a:r>
              <a:rPr lang="en-US" sz="3200" u="sng" dirty="0" smtClean="0">
                <a:solidFill>
                  <a:srgbClr val="C00000"/>
                </a:solidFill>
              </a:rPr>
              <a:t> Index</a:t>
            </a:r>
            <a:r>
              <a:rPr lang="en-US" sz="3200" dirty="0" smtClean="0">
                <a:solidFill>
                  <a:srgbClr val="C00000"/>
                </a:solidFill>
              </a:rPr>
              <a:t> (KI):</a:t>
            </a:r>
            <a:endParaRPr lang="en-US"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Features: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Ranges from 0 to 2.0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0 = county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i</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has industrial composition identical to its comparison counties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2 = county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i</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has industrial composition without any similarity (no common industries) to its comparison counties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6"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sz="3200" u="sng" dirty="0" err="1" smtClean="0">
                <a:solidFill>
                  <a:srgbClr val="C00000"/>
                </a:solidFill>
              </a:rPr>
              <a:t>Krugman</a:t>
            </a:r>
            <a:r>
              <a:rPr lang="en-US" sz="3200" u="sng" dirty="0" smtClean="0">
                <a:solidFill>
                  <a:srgbClr val="C00000"/>
                </a:solidFill>
              </a:rPr>
              <a:t> Index</a:t>
            </a:r>
            <a:r>
              <a:rPr lang="en-US" sz="3200" dirty="0" smtClean="0">
                <a:solidFill>
                  <a:srgbClr val="C00000"/>
                </a:solidFill>
              </a:rPr>
              <a:t> (KI):</a:t>
            </a:r>
            <a:endParaRPr lang="en-US"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Pros: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Captures industrial specialization</a:t>
            </a:r>
            <a:br>
              <a:rPr kumimoji="0" lang="en-US" sz="2800" b="0" i="0" u="none" strike="noStrike" kern="1200" cap="none" spc="0" normalizeH="0" baseline="0" noProof="0" dirty="0" smtClean="0">
                <a:ln>
                  <a:noFill/>
                </a:ln>
                <a:solidFill>
                  <a:schemeClr val="tx1"/>
                </a:solidFill>
                <a:effectLst/>
                <a:uLnTx/>
                <a:uFillTx/>
                <a:latin typeface="+mn-lt"/>
                <a:ea typeface="+mn-ea"/>
                <a:cs typeface="+mn-cs"/>
              </a:rPr>
            </a:b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Is a relative measure;  Compares to one’s neighbors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fontScale="92500" lnSpcReduction="20000"/>
          </a:bodyPr>
          <a:lstStyle/>
          <a:p>
            <a:pPr marL="342900" lvl="0" indent="-342900">
              <a:spcBef>
                <a:spcPct val="20000"/>
              </a:spcBef>
            </a:pPr>
            <a:r>
              <a:rPr lang="en-US" sz="3200" u="sng" dirty="0" err="1" smtClean="0">
                <a:solidFill>
                  <a:srgbClr val="C00000"/>
                </a:solidFill>
              </a:rPr>
              <a:t>Krugman</a:t>
            </a:r>
            <a:r>
              <a:rPr lang="en-US" sz="3200" u="sng" dirty="0" smtClean="0">
                <a:solidFill>
                  <a:srgbClr val="C00000"/>
                </a:solidFill>
              </a:rPr>
              <a:t> Index</a:t>
            </a:r>
            <a:r>
              <a:rPr lang="en-US" sz="3200" dirty="0" smtClean="0">
                <a:solidFill>
                  <a:srgbClr val="C00000"/>
                </a:solidFill>
              </a:rPr>
              <a:t> (KI):</a:t>
            </a:r>
            <a:endParaRPr lang="en-US"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Cons: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Whether agglomeration economies can be fully captured by relative concentration measures, or whether the absolute size of economic clusters is best for understanding the effects of geographical concentration on economic growth is debatable.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Argued that the absolute size of clusters should be the basis for calculating the level of specialization.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Objections hold that this level is systematically underestimated for larger metropolitan areas when relative levels of concentration are used.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sz="3200" u="sng" dirty="0" err="1" smtClean="0">
                <a:solidFill>
                  <a:srgbClr val="C00000"/>
                </a:solidFill>
              </a:rPr>
              <a:t>Krugman</a:t>
            </a:r>
            <a:r>
              <a:rPr lang="en-US" sz="3200" u="sng" dirty="0" smtClean="0">
                <a:solidFill>
                  <a:srgbClr val="C00000"/>
                </a:solidFill>
              </a:rPr>
              <a:t> Index</a:t>
            </a:r>
            <a:r>
              <a:rPr lang="en-US" sz="3200" dirty="0" smtClean="0">
                <a:solidFill>
                  <a:srgbClr val="C00000"/>
                </a:solidFill>
              </a:rPr>
              <a:t> (KI):</a:t>
            </a:r>
            <a:endParaRPr lang="en-US"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Cons: (cont’d)</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For a review/discussion of the literature on this point:</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Drennan</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M. and Lobo, J. (2007) Specialization Matters: the Knowledge Economy and United States Cities.” Los Angeles: UCLA School of Public Affairs, unpublished manuscript.</a:t>
            </a:r>
            <a:br>
              <a:rPr kumimoji="0" lang="en-US" sz="2000" b="0" i="0" u="none" strike="noStrike" kern="1200" cap="none" spc="0" normalizeH="0" baseline="0" noProof="0" dirty="0" smtClean="0">
                <a:ln>
                  <a:noFill/>
                </a:ln>
                <a:solidFill>
                  <a:schemeClr val="tx1"/>
                </a:solidFill>
                <a:effectLst/>
                <a:uLnTx/>
                <a:uFillTx/>
                <a:latin typeface="+mn-lt"/>
                <a:ea typeface="+mn-ea"/>
                <a:cs typeface="+mn-cs"/>
              </a:rPr>
            </a:br>
            <a:r>
              <a:rPr kumimoji="0" lang="en-US" sz="2000" b="0" i="0" u="none" strike="noStrike" kern="1200" cap="none" spc="0" normalizeH="0" baseline="0" noProof="0" dirty="0" smtClean="0">
                <a:ln>
                  <a:noFill/>
                </a:ln>
                <a:solidFill>
                  <a:schemeClr val="tx1"/>
                </a:solidFill>
                <a:effectLst/>
                <a:uLnTx/>
                <a:uFillTx/>
                <a:latin typeface="+mn-lt"/>
                <a:ea typeface="+mn-ea"/>
                <a:cs typeface="+mn-cs"/>
              </a:rPr>
              <a:t>  </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Duranton</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J. and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Puga</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D. (2003) Micro-foundation of urban agglomeration economies in Henderson V. J. and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Thisse</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JF.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eds</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000" b="0" i="1" u="none" strike="noStrike" kern="1200" cap="none" spc="0" normalizeH="0" baseline="0" noProof="0" dirty="0" smtClean="0">
                <a:ln>
                  <a:noFill/>
                </a:ln>
                <a:solidFill>
                  <a:schemeClr val="tx1"/>
                </a:solidFill>
                <a:effectLst/>
                <a:uLnTx/>
                <a:uFillTx/>
                <a:latin typeface="+mn-lt"/>
                <a:ea typeface="+mn-ea"/>
                <a:cs typeface="+mn-cs"/>
              </a:rPr>
              <a:t>Handbook of Regional and Urban Economics</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Vol.4 Cities and Geography, Amsterdam: Elsevier.</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We chose…</a:t>
            </a:r>
            <a:br>
              <a:rPr kumimoji="0" lang="en-US" sz="3200" b="0" i="0" u="none" strike="noStrike" kern="1200" cap="none" spc="0" normalizeH="0" baseline="0" noProof="0" dirty="0" smtClean="0">
                <a:ln>
                  <a:noFill/>
                </a:ln>
                <a:solidFill>
                  <a:schemeClr val="tx1"/>
                </a:solidFill>
                <a:effectLst/>
                <a:uLnTx/>
                <a:uFillTx/>
                <a:latin typeface="+mn-lt"/>
                <a:ea typeface="+mn-ea"/>
                <a:cs typeface="+mn-cs"/>
              </a:rPr>
            </a:b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Because of our specific interest in why regions grow at different rates </a:t>
            </a:r>
            <a:r>
              <a:rPr kumimoji="0" lang="en-US" sz="3200" b="0" i="1" u="none" strike="noStrike" kern="1200" cap="none" spc="0" normalizeH="0" baseline="0" noProof="0" dirty="0" smtClean="0">
                <a:ln>
                  <a:noFill/>
                </a:ln>
                <a:solidFill>
                  <a:schemeClr val="tx1"/>
                </a:solidFill>
                <a:effectLst/>
                <a:uLnTx/>
                <a:uFillTx/>
                <a:latin typeface="+mn-lt"/>
                <a:ea typeface="+mn-ea"/>
                <a:cs typeface="+mn-cs"/>
              </a:rPr>
              <a:t>relative</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to one another, the comparative nature of the </a:t>
            </a:r>
            <a:r>
              <a:rPr lang="en-US" sz="3200" u="sng" dirty="0" err="1" smtClean="0">
                <a:solidFill>
                  <a:srgbClr val="C00000"/>
                </a:solidFill>
                <a:latin typeface="Garamond" pitchFamily="18" charset="0"/>
              </a:rPr>
              <a:t>Krugman</a:t>
            </a:r>
            <a:r>
              <a:rPr lang="en-US" sz="3200" u="sng" dirty="0" smtClean="0">
                <a:solidFill>
                  <a:srgbClr val="C00000"/>
                </a:solidFill>
                <a:latin typeface="Garamond" pitchFamily="18" charset="0"/>
              </a:rPr>
              <a:t> Index</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seems better suited to our needs than the </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Herfindahl</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Index. </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Neo-Classical Theory</a:t>
            </a:r>
            <a:endParaRPr lang="en-US" sz="4800" dirty="0">
              <a:solidFill>
                <a:srgbClr val="C00000"/>
              </a:solidFill>
              <a:latin typeface="Garamond"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Accessibility</a:t>
            </a:r>
            <a:endParaRPr lang="en-US" sz="4800" dirty="0">
              <a:solidFill>
                <a:srgbClr val="C00000"/>
              </a:solidFill>
              <a:latin typeface="Garamond"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Spatial Results</a:t>
            </a:r>
            <a:endParaRPr lang="en-US" sz="4800" dirty="0">
              <a:solidFill>
                <a:srgbClr val="C00000"/>
              </a:solidFill>
              <a:latin typeface="Garamond"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Main Findings</a:t>
            </a:r>
            <a:endParaRPr lang="en-US" sz="4800" dirty="0">
              <a:solidFill>
                <a:srgbClr val="C00000"/>
              </a:solidFill>
              <a:latin typeface="Garamond"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Future Research</a:t>
            </a:r>
            <a:endParaRPr lang="en-US" sz="4800" dirty="0">
              <a:solidFill>
                <a:srgbClr val="C00000"/>
              </a:solidFill>
              <a:latin typeface="Garamond"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Questions</a:t>
            </a:r>
            <a:endParaRPr lang="en-US" sz="4800" dirty="0">
              <a:solidFill>
                <a:srgbClr val="C00000"/>
              </a:solidFill>
              <a:latin typeface="Garamond"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Endogenous Growth Theory</a:t>
            </a:r>
            <a:endParaRPr lang="en-US" sz="4800" dirty="0">
              <a:solidFill>
                <a:srgbClr val="C00000"/>
              </a:solidFill>
              <a:latin typeface="Garamond"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What is economic geography?</a:t>
            </a:r>
            <a:br>
              <a:rPr kumimoji="0" lang="en-US" sz="3200" b="0" i="0" u="none" strike="noStrike" kern="1200" cap="none" spc="0" normalizeH="0" baseline="0" noProof="0" smtClean="0">
                <a:ln>
                  <a:noFill/>
                </a:ln>
                <a:solidFill>
                  <a:schemeClr val="tx1"/>
                </a:solidFill>
                <a:effectLst/>
                <a:uLnTx/>
                <a:uFillTx/>
                <a:latin typeface="+mn-lt"/>
                <a:ea typeface="+mn-ea"/>
                <a:cs typeface="+mn-cs"/>
              </a:rPr>
            </a:b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Economic geography is the location of factors of production in space</a:t>
            </a:r>
            <a:br>
              <a:rPr kumimoji="0" lang="en-US" sz="2800" b="0" i="0" u="none" strike="noStrike" kern="1200" cap="none" spc="0" normalizeH="0" baseline="0" noProof="0" smtClean="0">
                <a:ln>
                  <a:noFill/>
                </a:ln>
                <a:solidFill>
                  <a:schemeClr val="tx1"/>
                </a:solidFill>
                <a:effectLst/>
                <a:uLnTx/>
                <a:uFillTx/>
                <a:latin typeface="+mn-lt"/>
                <a:ea typeface="+mn-ea"/>
                <a:cs typeface="+mn-cs"/>
              </a:rPr>
            </a:br>
            <a:endParaRPr kumimoji="0" lang="en-US" sz="28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(Krugman 1991) </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What does NEG seek to answer?</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Why and when does manufacturing become concentrated in a few regions, leaving others relatively undeveloped?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In order to realize scale economies while minimizing transport costs, manufacturing firms tend to locate in the region with larger demand, but the location of demand itself depends on the distribution of manufacturing. Emergence of a core-periphery pattern depends on transportation costs, economies of scale, and the share of manufacturing in national income.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How does NEG theory answers these questions?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Through a model of geographical concentration of manufacturing based on the interaction of economies of scale with transportation costs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Concentration of manufacturing in one location need not always happen and that whether it does depends in an interesting way on a few key parameters  </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fontScale="77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General Model: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Two industrial sectors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Agriculture and manufacturing; agriculture fixed while manufacturing is mobile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Transport costs: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low </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smtClean="0">
                <a:ln>
                  <a:noFill/>
                </a:ln>
                <a:solidFill>
                  <a:schemeClr val="tx1"/>
                </a:solidFill>
                <a:effectLst/>
                <a:uLnTx/>
                <a:uFillTx/>
                <a:latin typeface="+mn-lt"/>
                <a:ea typeface="+mn-ea"/>
                <a:cs typeface="+mn-cs"/>
              </a:rPr>
              <a:t>benefits manufacturing to aggregate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High</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smtClean="0">
                <a:ln>
                  <a:noFill/>
                </a:ln>
                <a:solidFill>
                  <a:schemeClr val="tx1"/>
                </a:solidFill>
                <a:effectLst/>
                <a:uLnTx/>
                <a:uFillTx/>
                <a:latin typeface="+mn-lt"/>
                <a:ea typeface="+mn-ea"/>
                <a:cs typeface="+mn-cs"/>
              </a:rPr>
              <a:t>does not benefit manufacturing to aggregate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Technology (specifically transportation technology) lowers transport costs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There exists tipping point between high and low transport costs</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Chicago">
      <a:majorFont>
        <a:latin typeface="Garamond"/>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223</TotalTime>
  <Words>1552</Words>
  <Application>Microsoft Macintosh PowerPoint</Application>
  <PresentationFormat>On-screen Show (4:3)</PresentationFormat>
  <Paragraphs>202</Paragraphs>
  <Slides>45</Slides>
  <Notes>1</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45</vt:i4>
      </vt:variant>
    </vt:vector>
  </HeadingPairs>
  <TitlesOfParts>
    <vt:vector size="47" baseType="lpstr">
      <vt:lpstr>Office Theme</vt:lpstr>
      <vt:lpstr>Acrobat Document</vt:lpstr>
      <vt:lpstr>  Economic Growth  IN THE UNITED STATES OF AMERICA       A County-level Analysis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Sohair_Omar</dc:creator>
  <cp:lastModifiedBy>April Harris</cp:lastModifiedBy>
  <cp:revision>38</cp:revision>
  <dcterms:created xsi:type="dcterms:W3CDTF">2009-11-29T19:10:30Z</dcterms:created>
  <dcterms:modified xsi:type="dcterms:W3CDTF">2009-11-29T20:44:41Z</dcterms:modified>
</cp:coreProperties>
</file>