
<file path=[Content_Types].xml><?xml version="1.0" encoding="utf-8"?>
<Types xmlns="http://schemas.openxmlformats.org/package/2006/content-types">
  <Override PartName="/ppt/slideLayouts/slideLayout8.xml" ContentType="application/vnd.openxmlformats-officedocument.presentationml.slideLayout+xml"/>
  <Override PartName="/ppt/notesSlides/notesSlide22.xml" ContentType="application/vnd.openxmlformats-officedocument.presentationml.notesSlide+xml"/>
  <Override PartName="/ppt/notesSlides/notesSlide31.xml" ContentType="application/vnd.openxmlformats-officedocument.presentationml.notesSlide+xml"/>
  <Override PartName="/ppt/slides/slide22.xml" ContentType="application/vnd.openxmlformats-officedocument.presentationml.slide+xml"/>
  <Override PartName="/ppt/slides/slide28.xml" ContentType="application/vnd.openxmlformats-officedocument.presentationml.slide+xml"/>
  <Override PartName="/ppt/notesSlides/notesSlide11.xml" ContentType="application/vnd.openxmlformats-officedocument.presentationml.notesSlide+xml"/>
  <Override PartName="/docProps/app.xml" ContentType="application/vnd.openxmlformats-officedocument.extended-properties+xml"/>
  <Override PartName="/ppt/slides/slide30.xml" ContentType="application/vnd.openxmlformats-officedocument.presentationml.slide+xml"/>
  <Override PartName="/ppt/notesSlides/notesSlide9.xml" ContentType="application/vnd.openxmlformats-officedocument.presentationml.notesSlide+xml"/>
  <Override PartName="/ppt/slides/slide36.xml" ContentType="application/vnd.openxmlformats-officedocument.presentationml.slide+xml"/>
  <Override PartName="/ppt/slides/slide11.xml" ContentType="application/vnd.openxmlformats-officedocument.presentationml.slide+xml"/>
  <Override PartName="/ppt/slides/slide18.xml" ContentType="application/vnd.openxmlformats-officedocument.presentationml.slide+xml"/>
  <Override PartName="/ppt/slides/slide47.xml" ContentType="application/vnd.openxmlformats-officedocument.presentationml.slide+xml"/>
  <Override PartName="/ppt/notesSlides/notesSlide16.xml" ContentType="application/vnd.openxmlformats-officedocument.presentationml.notesSlide+xml"/>
  <Override PartName="/ppt/charts/chart1.xml" ContentType="application/vnd.openxmlformats-officedocument.drawingml.chart+xml"/>
  <Override PartName="/ppt/slideLayouts/slideLayout3.xml" ContentType="application/vnd.openxmlformats-officedocument.presentationml.slideLayout+xml"/>
  <Override PartName="/ppt/slides/slide21.xml" ContentType="application/vnd.openxmlformats-officedocument.presentationml.slide+xml"/>
  <Override PartName="/ppt/slides/slide23.xml" ContentType="application/vnd.openxmlformats-officedocument.presentationml.slide+xml"/>
  <Override PartName="/ppt/slideLayouts/slideLayout9.xml" ContentType="application/vnd.openxmlformats-officedocument.presentationml.slideLayout+xml"/>
  <Override PartName="/ppt/charts/chart2.xml" ContentType="application/vnd.openxmlformats-officedocument.drawingml.chart+xml"/>
  <Override PartName="/ppt/notesMasters/notesMaster1.xml" ContentType="application/vnd.openxmlformats-officedocument.presentationml.notesMaster+xml"/>
  <Override PartName="/ppt/slides/slide1.xml" ContentType="application/vnd.openxmlformats-officedocument.presentationml.slide+xml"/>
  <Override PartName="/ppt/tableStyles.xml" ContentType="application/vnd.openxmlformats-officedocument.presentationml.tableStyles+xml"/>
  <Override PartName="/ppt/slides/slide7.xml" ContentType="application/vnd.openxmlformats-officedocument.presentationml.slide+xml"/>
  <Override PartName="/ppt/viewProps.xml" ContentType="application/vnd.openxmlformats-officedocument.presentationml.viewProps+xml"/>
  <Default Extension="wmf" ContentType="image/x-wmf"/>
  <Override PartName="/ppt/notesSlides/notesSlide15.xml" ContentType="application/vnd.openxmlformats-officedocument.presentationml.notesSlide+xml"/>
  <Override PartName="/ppt/notesSlides/notesSlide4.xml" ContentType="application/vnd.openxmlformats-officedocument.presentationml.notesSlide+xml"/>
  <Override PartName="/ppt/slides/slide13.xml" ContentType="application/vnd.openxmlformats-officedocument.presentationml.slide+xml"/>
  <Override PartName="/ppt/notesSlides/notesSlide23.xml" ContentType="application/vnd.openxmlformats-officedocument.presentationml.notesSlide+xml"/>
  <Override PartName="/ppt/notesSlides/notesSlide17.xml" ContentType="application/vnd.openxmlformats-officedocument.presentationml.notesSlide+xml"/>
  <Override PartName="/ppt/notesSlides/notesSlide6.xml" ContentType="application/vnd.openxmlformats-officedocument.presentationml.notesSlide+xml"/>
  <Override PartName="/ppt/slides/slide20.xml" ContentType="application/vnd.openxmlformats-officedocument.presentationml.slide+xml"/>
  <Override PartName="/ppt/slides/slide17.xml" ContentType="application/vnd.openxmlformats-officedocument.presentationml.slide+xml"/>
  <Override PartName="/ppt/slideLayouts/slideLayout4.xml" ContentType="application/vnd.openxmlformats-officedocument.presentationml.slideLayout+xml"/>
  <Override PartName="/ppt/notesSlides/notesSlide13.xml" ContentType="application/vnd.openxmlformats-officedocument.presentationml.notesSlide+xml"/>
  <Override PartName="/ppt/slideLayouts/slideLayout2.xml" ContentType="application/vnd.openxmlformats-officedocument.presentationml.slideLayout+xml"/>
  <Override PartName="/ppt/notesSlides/notesSlide1.xml" ContentType="application/vnd.openxmlformats-officedocument.presentationml.notesSlide+xml"/>
  <Override PartName="/ppt/slides/slide43.xml" ContentType="application/vnd.openxmlformats-officedocument.presentationml.slide+xml"/>
  <Override PartName="/ppt/slideLayouts/slideLayout6.xml" ContentType="application/vnd.openxmlformats-officedocument.presentationml.slideLayout+xml"/>
  <Default Extension="emf" ContentType="image/x-emf"/>
  <Override PartName="/ppt/slides/slide37.xml" ContentType="application/vnd.openxmlformats-officedocument.presentationml.slide+xml"/>
  <Override PartName="/ppt/slides/slide10.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Override PartName="/ppt/notesSlides/notesSlide18.xml" ContentType="application/vnd.openxmlformats-officedocument.presentationml.notesSlide+xml"/>
  <Default Extension="png" ContentType="image/png"/>
  <Override PartName="/ppt/slides/slide27.xml" ContentType="application/vnd.openxmlformats-officedocument.presentationml.slide+xml"/>
  <Override PartName="/docProps/core.xml" ContentType="application/vnd.openxmlformats-package.core-properties+xml"/>
  <Override PartName="/ppt/slides/slide31.xml" ContentType="application/vnd.openxmlformats-officedocument.presentationml.slide+xml"/>
  <Default Extension="bin" ContentType="application/vnd.openxmlformats-officedocument.presentationml.printerSettings"/>
  <Override PartName="/ppt/notesSlides/notesSlide10.xml" ContentType="application/vnd.openxmlformats-officedocument.presentationml.notesSlide+xml"/>
  <Override PartName="/ppt/notesSlides/notesSlide24.xml" ContentType="application/vnd.openxmlformats-officedocument.presentationml.notesSlide+xml"/>
  <Override PartName="/ppt/slides/slide12.xml" ContentType="application/vnd.openxmlformats-officedocument.presentationml.slide+xml"/>
  <Override PartName="/ppt/slides/slide19.xml" ContentType="application/vnd.openxmlformats-officedocument.presentationml.slide+xml"/>
  <Override PartName="/ppt/slides/slide41.xml" ContentType="application/vnd.openxmlformats-officedocument.presentationml.slide+xml"/>
  <Override PartName="/ppt/slides/slide46.xml" ContentType="application/vnd.openxmlformats-officedocument.presentationml.slide+xml"/>
  <Override PartName="/ppt/notesSlides/notesSlide2.xml" ContentType="application/vnd.openxmlformats-officedocument.presentationml.notesSlide+xml"/>
  <Override PartName="/ppt/notesSlides/notesSlide14.xml" ContentType="application/vnd.openxmlformats-officedocument.presentationml.notesSlide+xml"/>
  <Override PartName="/ppt/notesSlides/notesSlide28.xml" ContentType="application/vnd.openxmlformats-officedocument.presentationml.notesSlide+xml"/>
  <Override PartName="/ppt/theme/theme2.xml" ContentType="application/vnd.openxmlformats-officedocument.theme+xml"/>
  <Override PartName="/ppt/notesSlides/notesSlide27.xml" ContentType="application/vnd.openxmlformats-officedocument.presentationml.notesSlide+xml"/>
  <Override PartName="/ppt/slides/slide2.xml" ContentType="application/vnd.openxmlformats-officedocument.presentationml.slide+xml"/>
  <Override PartName="/ppt/notesSlides/notesSlide25.xml" ContentType="application/vnd.openxmlformats-officedocument.presentationml.notesSlide+xml"/>
  <Override PartName="/ppt/slides/slide35.xml" ContentType="application/vnd.openxmlformats-officedocument.presentationml.slide+xml"/>
  <Override PartName="/ppt/slides/slide42.xml" ContentType="application/vnd.openxmlformats-officedocument.presentationml.slide+xml"/>
  <Override PartName="/ppt/slides/slide45.xml" ContentType="application/vnd.openxmlformats-officedocument.presentationml.slide+xml"/>
  <Override PartName="/ppt/notesSlides/notesSlide21.xml" ContentType="application/vnd.openxmlformats-officedocument.presentationml.notesSlide+xml"/>
  <Override PartName="/ppt/slideLayouts/slideLayout5.xml" ContentType="application/vnd.openxmlformats-officedocument.presentationml.slideLayout+xml"/>
  <Override PartName="/ppt/slideLayouts/slideLayout10.xml" ContentType="application/vnd.openxmlformats-officedocument.presentationml.slideLayout+xml"/>
  <Override PartName="/ppt/notesSlides/notesSlide3.xml" ContentType="application/vnd.openxmlformats-officedocument.presentationml.notesSlide+xml"/>
  <Override PartName="/ppt/notesSlides/notesSlide29.xml" ContentType="application/vnd.openxmlformats-officedocument.presentationml.notesSlide+xml"/>
  <Default Extension="xml" ContentType="application/xml"/>
  <Override PartName="/ppt/slides/slide26.xml" ContentType="application/vnd.openxmlformats-officedocument.presentationml.slide+xml"/>
  <Override PartName="/ppt/slideMasters/slideMaster1.xml" ContentType="application/vnd.openxmlformats-officedocument.presentationml.slideMaster+xml"/>
  <Override PartName="/ppt/notesSlides/notesSlide7.xml" ContentType="application/vnd.openxmlformats-officedocument.presentationml.notesSlide+xml"/>
  <Override PartName="/ppt/slides/slide25.xml" ContentType="application/vnd.openxmlformats-officedocument.presentationml.slide+xml"/>
  <Override PartName="/ppt/notesSlides/notesSlide19.xml" ContentType="application/vnd.openxmlformats-officedocument.presentationml.notesSlide+xml"/>
  <Override PartName="/ppt/slides/slide14.xml" ContentType="application/vnd.openxmlformats-officedocument.presentationml.slide+xml"/>
  <Override PartName="/ppt/slides/slide40.xml" ContentType="application/vnd.openxmlformats-officedocument.presentationml.slide+xml"/>
  <Override PartName="/ppt/slides/slide34.xml" ContentType="application/vnd.openxmlformats-officedocument.presentationml.slide+xml"/>
  <Override PartName="/ppt/notesSlides/notesSlide26.xml" ContentType="application/vnd.openxmlformats-officedocument.presentationml.notesSlide+xml"/>
  <Override PartName="/ppt/slides/slide44.xml" ContentType="application/vnd.openxmlformats-officedocument.presentationml.slide+xml"/>
  <Override PartName="/ppt/notesSlides/notesSlide12.xml" ContentType="application/vnd.openxmlformats-officedocument.presentationml.notesSlide+xml"/>
  <Override PartName="/ppt/notesSlides/notesSlide5.xml" ContentType="application/vnd.openxmlformats-officedocument.presentationml.notesSlide+xml"/>
  <Override PartName="/ppt/slides/slide49.xml" ContentType="application/vnd.openxmlformats-officedocument.presentationml.slide+xml"/>
  <Override PartName="/ppt/slideLayouts/slideLayout1.xml" ContentType="application/vnd.openxmlformats-officedocument.presentationml.slideLayout+xml"/>
  <Override PartName="/ppt/slides/slide48.xml" ContentType="application/vnd.openxmlformats-officedocument.presentationml.slide+xml"/>
  <Override PartName="/ppt/theme/theme1.xml" ContentType="application/vnd.openxmlformats-officedocument.theme+xml"/>
  <Override PartName="/ppt/presentation.xml" ContentType="application/vnd.openxmlformats-officedocument.presentationml.presentation.main+xml"/>
  <Override PartName="/ppt/slides/slide5.xml" ContentType="application/vnd.openxmlformats-officedocument.presentationml.slide+xml"/>
  <Override PartName="/ppt/slideLayouts/slideLayout7.xml" ContentType="application/vnd.openxmlformats-officedocument.presentationml.slideLayout+xml"/>
  <Default Extension="jpeg" ContentType="image/jpeg"/>
  <Override PartName="/ppt/slides/slide3.xml" ContentType="application/vnd.openxmlformats-officedocument.presentationml.slide+xml"/>
  <Override PartName="/ppt/slides/slide4.xml" ContentType="application/vnd.openxmlformats-officedocument.presentationml.slide+xml"/>
  <Override PartName="/ppt/slideLayouts/slideLayout11.xml" ContentType="application/vnd.openxmlformats-officedocument.presentationml.slideLayout+xml"/>
  <Override PartName="/ppt/notesSlides/notesSlide8.xml" ContentType="application/vnd.openxmlformats-officedocument.presentationml.notesSlide+xml"/>
  <Override PartName="/ppt/slides/slide8.xml" ContentType="application/vnd.openxmlformats-officedocument.presentationml.slide+xml"/>
  <Override PartName="/ppt/slides/slide15.xml" ContentType="application/vnd.openxmlformats-officedocument.presentationml.slide+xml"/>
  <Default Extension="rels" ContentType="application/vnd.openxmlformats-package.relationships+xml"/>
  <Override PartName="/ppt/slides/slide9.xml" ContentType="application/vnd.openxmlformats-officedocument.presentationml.slide+xml"/>
  <Override PartName="/ppt/slides/slide24.xml" ContentType="application/vnd.openxmlformats-officedocument.presentationml.slide+xml"/>
  <Override PartName="/ppt/slides/slide39.xml" ContentType="application/vnd.openxmlformats-officedocument.presentationml.slide+xml"/>
  <Override PartName="/ppt/slides/slide32.xml" ContentType="application/vnd.openxmlformats-officedocument.presentationml.slide+xml"/>
  <Override PartName="/ppt/notesSlides/notesSlide30.xml" ContentType="application/vnd.openxmlformats-officedocument.presentationml.notesSlide+xml"/>
  <Override PartName="/ppt/slides/slide6.xml" ContentType="application/vnd.openxmlformats-officedocument.presentationml.slide+xml"/>
  <Override PartName="/ppt/slides/slide16.xml" ContentType="application/vnd.openxmlformats-officedocument.presentationml.slide+xml"/>
  <Override PartName="/ppt/slides/slide38.xml" ContentType="application/vnd.openxmlformats-officedocument.presentationml.slide+xml"/>
  <Override PartName="/ppt/notesSlides/notesSlide20.xml" ContentType="application/vnd.openxmlformats-officedocument.presentationml.notesSlide+xml"/>
  <Default Extension="gif" ContentType="image/gif"/>
  <Override PartName="/ppt/slides/slide29.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60" r:id="rId1"/>
  </p:sldMasterIdLst>
  <p:notesMasterIdLst>
    <p:notesMasterId r:id="rId51"/>
  </p:notesMasterIdLst>
  <p:sldIdLst>
    <p:sldId id="257" r:id="rId2"/>
    <p:sldId id="374" r:id="rId3"/>
    <p:sldId id="375" r:id="rId4"/>
    <p:sldId id="392" r:id="rId5"/>
    <p:sldId id="391" r:id="rId6"/>
    <p:sldId id="377" r:id="rId7"/>
    <p:sldId id="378" r:id="rId8"/>
    <p:sldId id="379" r:id="rId9"/>
    <p:sldId id="380" r:id="rId10"/>
    <p:sldId id="381" r:id="rId11"/>
    <p:sldId id="384" r:id="rId12"/>
    <p:sldId id="385" r:id="rId13"/>
    <p:sldId id="393" r:id="rId14"/>
    <p:sldId id="386" r:id="rId15"/>
    <p:sldId id="399" r:id="rId16"/>
    <p:sldId id="394" r:id="rId17"/>
    <p:sldId id="383" r:id="rId18"/>
    <p:sldId id="277" r:id="rId19"/>
    <p:sldId id="278" r:id="rId20"/>
    <p:sldId id="279" r:id="rId21"/>
    <p:sldId id="264" r:id="rId22"/>
    <p:sldId id="400" r:id="rId23"/>
    <p:sldId id="361" r:id="rId24"/>
    <p:sldId id="387" r:id="rId25"/>
    <p:sldId id="389" r:id="rId26"/>
    <p:sldId id="267" r:id="rId27"/>
    <p:sldId id="388" r:id="rId28"/>
    <p:sldId id="390" r:id="rId29"/>
    <p:sldId id="366" r:id="rId30"/>
    <p:sldId id="367" r:id="rId31"/>
    <p:sldId id="368" r:id="rId32"/>
    <p:sldId id="401" r:id="rId33"/>
    <p:sldId id="370" r:id="rId34"/>
    <p:sldId id="402" r:id="rId35"/>
    <p:sldId id="403" r:id="rId36"/>
    <p:sldId id="271" r:id="rId37"/>
    <p:sldId id="395" r:id="rId38"/>
    <p:sldId id="382" r:id="rId39"/>
    <p:sldId id="273" r:id="rId40"/>
    <p:sldId id="396" r:id="rId41"/>
    <p:sldId id="336" r:id="rId42"/>
    <p:sldId id="352" r:id="rId43"/>
    <p:sldId id="350" r:id="rId44"/>
    <p:sldId id="351" r:id="rId45"/>
    <p:sldId id="397" r:id="rId46"/>
    <p:sldId id="274" r:id="rId47"/>
    <p:sldId id="398" r:id="rId48"/>
    <p:sldId id="275" r:id="rId49"/>
    <p:sldId id="276" r:id="rId5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EDC4AA"/>
    <a:srgbClr val="4D4D4D"/>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37CE84F3-28C3-443E-9E96-99CF82512B78}" styleName="Dark Style 1 - Accent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352" autoAdjust="0"/>
    <p:restoredTop sz="87279" autoAdjust="0"/>
  </p:normalViewPr>
  <p:slideViewPr>
    <p:cSldViewPr>
      <p:cViewPr>
        <p:scale>
          <a:sx n="90" d="100"/>
          <a:sy n="90" d="100"/>
        </p:scale>
        <p:origin x="1136" y="-25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8028800" cy="78028800"/>
</p:viewPr>
</file>

<file path=ppt/_rels/presentation.xml.rels><?xml version="1.0" encoding="UTF-8" standalone="yes"?>
<Relationships xmlns="http://schemas.openxmlformats.org/package/2006/relationships"><Relationship Id="rId39" Type="http://schemas.openxmlformats.org/officeDocument/2006/relationships/slide" Target="slides/slide38.xml"/><Relationship Id="rId7" Type="http://schemas.openxmlformats.org/officeDocument/2006/relationships/slide" Target="slides/slide6.xml"/><Relationship Id="rId43" Type="http://schemas.openxmlformats.org/officeDocument/2006/relationships/slide" Target="slides/slide42.xml"/><Relationship Id="rId25" Type="http://schemas.openxmlformats.org/officeDocument/2006/relationships/slide" Target="slides/slide24.xml"/><Relationship Id="rId10" Type="http://schemas.openxmlformats.org/officeDocument/2006/relationships/slide" Target="slides/slide9.xml"/><Relationship Id="rId50" Type="http://schemas.openxmlformats.org/officeDocument/2006/relationships/slide" Target="slides/slide49.xml"/><Relationship Id="rId17" Type="http://schemas.openxmlformats.org/officeDocument/2006/relationships/slide" Target="slides/slide16.xml"/><Relationship Id="rId9" Type="http://schemas.openxmlformats.org/officeDocument/2006/relationships/slide" Target="slides/slide8.xml"/><Relationship Id="rId18" Type="http://schemas.openxmlformats.org/officeDocument/2006/relationships/slide" Target="slides/slide17.xml"/><Relationship Id="rId27" Type="http://schemas.openxmlformats.org/officeDocument/2006/relationships/slide" Target="slides/slide26.xml"/><Relationship Id="rId14" Type="http://schemas.openxmlformats.org/officeDocument/2006/relationships/slide" Target="slides/slide13.xml"/><Relationship Id="rId4" Type="http://schemas.openxmlformats.org/officeDocument/2006/relationships/slide" Target="slides/slide3.xml"/><Relationship Id="rId28" Type="http://schemas.openxmlformats.org/officeDocument/2006/relationships/slide" Target="slides/slide27.xml"/><Relationship Id="rId45" Type="http://schemas.openxmlformats.org/officeDocument/2006/relationships/slide" Target="slides/slide44.xml"/><Relationship Id="rId42" Type="http://schemas.openxmlformats.org/officeDocument/2006/relationships/slide" Target="slides/slide41.xml"/><Relationship Id="rId6" Type="http://schemas.openxmlformats.org/officeDocument/2006/relationships/slide" Target="slides/slide5.xml"/><Relationship Id="rId49" Type="http://schemas.openxmlformats.org/officeDocument/2006/relationships/slide" Target="slides/slide48.xml"/><Relationship Id="rId44" Type="http://schemas.openxmlformats.org/officeDocument/2006/relationships/slide" Target="slides/slide43.xml"/><Relationship Id="rId19" Type="http://schemas.openxmlformats.org/officeDocument/2006/relationships/slide" Target="slides/slide18.xml"/><Relationship Id="rId38" Type="http://schemas.openxmlformats.org/officeDocument/2006/relationships/slide" Target="slides/slide37.xml"/><Relationship Id="rId20" Type="http://schemas.openxmlformats.org/officeDocument/2006/relationships/slide" Target="slides/slide19.xml"/><Relationship Id="rId2" Type="http://schemas.openxmlformats.org/officeDocument/2006/relationships/slide" Target="slides/slide1.xml"/><Relationship Id="rId46" Type="http://schemas.openxmlformats.org/officeDocument/2006/relationships/slide" Target="slides/slide45.xml"/><Relationship Id="rId35" Type="http://schemas.openxmlformats.org/officeDocument/2006/relationships/slide" Target="slides/slide34.xml"/><Relationship Id="rId51" Type="http://schemas.openxmlformats.org/officeDocument/2006/relationships/notesMaster" Target="notesMasters/notesMaster1.xml"/><Relationship Id="rId55" Type="http://schemas.openxmlformats.org/officeDocument/2006/relationships/theme" Target="theme/theme1.xml"/><Relationship Id="rId31" Type="http://schemas.openxmlformats.org/officeDocument/2006/relationships/slide" Target="slides/slide30.xml"/><Relationship Id="rId34" Type="http://schemas.openxmlformats.org/officeDocument/2006/relationships/slide" Target="slides/slide33.xml"/><Relationship Id="rId40" Type="http://schemas.openxmlformats.org/officeDocument/2006/relationships/slide" Target="slides/slide39.xml"/><Relationship Id="rId36" Type="http://schemas.openxmlformats.org/officeDocument/2006/relationships/slide" Target="slides/slide35.xml"/><Relationship Id="rId1" Type="http://schemas.openxmlformats.org/officeDocument/2006/relationships/slideMaster" Target="slideMasters/slideMaster1.xml"/><Relationship Id="rId24" Type="http://schemas.openxmlformats.org/officeDocument/2006/relationships/slide" Target="slides/slide23.xml"/><Relationship Id="rId47" Type="http://schemas.openxmlformats.org/officeDocument/2006/relationships/slide" Target="slides/slide46.xml"/><Relationship Id="rId56" Type="http://schemas.openxmlformats.org/officeDocument/2006/relationships/tableStyles" Target="tableStyles.xml"/><Relationship Id="rId48" Type="http://schemas.openxmlformats.org/officeDocument/2006/relationships/slide" Target="slides/slide47.xml"/><Relationship Id="rId8" Type="http://schemas.openxmlformats.org/officeDocument/2006/relationships/slide" Target="slides/slide7.xml"/><Relationship Id="rId13" Type="http://schemas.openxmlformats.org/officeDocument/2006/relationships/slide" Target="slides/slide12.xml"/><Relationship Id="rId32" Type="http://schemas.openxmlformats.org/officeDocument/2006/relationships/slide" Target="slides/slide31.xml"/><Relationship Id="rId37" Type="http://schemas.openxmlformats.org/officeDocument/2006/relationships/slide" Target="slides/slide36.xml"/><Relationship Id="rId52" Type="http://schemas.openxmlformats.org/officeDocument/2006/relationships/printerSettings" Target="printerSettings/printerSettings1.bin"/><Relationship Id="rId54" Type="http://schemas.openxmlformats.org/officeDocument/2006/relationships/viewProps" Target="viewProps.xml"/><Relationship Id="rId12" Type="http://schemas.openxmlformats.org/officeDocument/2006/relationships/slide" Target="slides/slide11.xml"/><Relationship Id="rId3" Type="http://schemas.openxmlformats.org/officeDocument/2006/relationships/slide" Target="slides/slide2.xml"/><Relationship Id="rId23" Type="http://schemas.openxmlformats.org/officeDocument/2006/relationships/slide" Target="slides/slide22.xml"/><Relationship Id="rId53" Type="http://schemas.openxmlformats.org/officeDocument/2006/relationships/presProps" Target="presProps.xml"/><Relationship Id="rId26" Type="http://schemas.openxmlformats.org/officeDocument/2006/relationships/slide" Target="slides/slide25.xml"/><Relationship Id="rId30" Type="http://schemas.openxmlformats.org/officeDocument/2006/relationships/slide" Target="slides/slide29.xml"/><Relationship Id="rId11" Type="http://schemas.openxmlformats.org/officeDocument/2006/relationships/slide" Target="slides/slide10.xml"/><Relationship Id="rId29" Type="http://schemas.openxmlformats.org/officeDocument/2006/relationships/slide" Target="slides/slide28.xml"/><Relationship Id="rId16" Type="http://schemas.openxmlformats.org/officeDocument/2006/relationships/slide" Target="slides/slide15.xml"/><Relationship Id="rId33" Type="http://schemas.openxmlformats.org/officeDocument/2006/relationships/slide" Target="slides/slide32.xml"/><Relationship Id="rId41" Type="http://schemas.openxmlformats.org/officeDocument/2006/relationships/slide" Target="slides/slide40.xml"/><Relationship Id="rId5" Type="http://schemas.openxmlformats.org/officeDocument/2006/relationships/slide" Target="slides/slide4.xml"/><Relationship Id="rId15" Type="http://schemas.openxmlformats.org/officeDocument/2006/relationships/slide" Target="slides/slide14.xml"/><Relationship Id="rId22" Type="http://schemas.openxmlformats.org/officeDocument/2006/relationships/slide" Target="slides/slide21.xml"/><Relationship Id="rId21" Type="http://schemas.openxmlformats.org/officeDocument/2006/relationships/slide" Target="slides/slide20.xml"/></Relationships>
</file>

<file path=ppt/charts/_rels/chart1.xml.rels><?xml version="1.0" encoding="UTF-8" standalone="yes"?>
<Relationships xmlns="http://schemas.openxmlformats.org/package/2006/relationships"><Relationship Id="rId1" Type="http://schemas.openxmlformats.org/officeDocument/2006/relationships/oleObject" Target="file:///\\paris\Fq2009pp\Power%20Point%20Presentation\highwaygraph.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paris\fq2009pp\Spatial_Econometrics\Weights\K_Nearest\Number%20of%20Neighbor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style val="28"/>
  <c:chart>
    <c:autoTitleDeleted val="1"/>
    <c:plotArea>
      <c:layout>
        <c:manualLayout>
          <c:layoutTarget val="inner"/>
          <c:xMode val="edge"/>
          <c:yMode val="edge"/>
          <c:x val="0.0978550645103329"/>
          <c:y val="0.0192307692307692"/>
          <c:w val="0.842443453346835"/>
          <c:h val="0.669615384615385"/>
        </c:manualLayout>
      </c:layout>
      <c:barChart>
        <c:barDir val="col"/>
        <c:grouping val="clustered"/>
        <c:ser>
          <c:idx val="0"/>
          <c:order val="0"/>
          <c:cat>
            <c:strRef>
              <c:f>Sheet1!$B$2:$B$28</c:f>
              <c:strCache>
                <c:ptCount val="27"/>
                <c:pt idx="0">
                  <c:v>&lt;100 miles</c:v>
                </c:pt>
                <c:pt idx="1">
                  <c:v>100-200</c:v>
                </c:pt>
                <c:pt idx="2">
                  <c:v>200-300</c:v>
                </c:pt>
                <c:pt idx="3">
                  <c:v>300-400</c:v>
                </c:pt>
                <c:pt idx="4">
                  <c:v>400-500</c:v>
                </c:pt>
                <c:pt idx="5">
                  <c:v>500-600</c:v>
                </c:pt>
                <c:pt idx="6">
                  <c:v>600-700</c:v>
                </c:pt>
                <c:pt idx="7">
                  <c:v>700-800</c:v>
                </c:pt>
                <c:pt idx="8">
                  <c:v>800-900</c:v>
                </c:pt>
                <c:pt idx="9">
                  <c:v>900-1000</c:v>
                </c:pt>
                <c:pt idx="10">
                  <c:v>1000-1100</c:v>
                </c:pt>
                <c:pt idx="11">
                  <c:v>1100-1200</c:v>
                </c:pt>
                <c:pt idx="12">
                  <c:v>1200-1300</c:v>
                </c:pt>
                <c:pt idx="13">
                  <c:v>1300-1400</c:v>
                </c:pt>
                <c:pt idx="14">
                  <c:v>1400-1500</c:v>
                </c:pt>
                <c:pt idx="15">
                  <c:v>1500-1600</c:v>
                </c:pt>
                <c:pt idx="16">
                  <c:v>1600-1700</c:v>
                </c:pt>
                <c:pt idx="17">
                  <c:v>1700-1800</c:v>
                </c:pt>
                <c:pt idx="18">
                  <c:v>1800-1900</c:v>
                </c:pt>
                <c:pt idx="19">
                  <c:v>1900-2000</c:v>
                </c:pt>
                <c:pt idx="20">
                  <c:v>2000-2100</c:v>
                </c:pt>
                <c:pt idx="21">
                  <c:v>2100-2200</c:v>
                </c:pt>
                <c:pt idx="22">
                  <c:v>2200-2300</c:v>
                </c:pt>
                <c:pt idx="23">
                  <c:v>2300-2400</c:v>
                </c:pt>
                <c:pt idx="24">
                  <c:v>2400-2500</c:v>
                </c:pt>
                <c:pt idx="25">
                  <c:v>2500-2600</c:v>
                </c:pt>
                <c:pt idx="26">
                  <c:v>2600-4600</c:v>
                </c:pt>
              </c:strCache>
            </c:strRef>
          </c:cat>
          <c:val>
            <c:numRef>
              <c:f>Sheet1!$C$2:$C$28</c:f>
              <c:numCache>
                <c:formatCode>General</c:formatCode>
                <c:ptCount val="27"/>
                <c:pt idx="0">
                  <c:v>76.0</c:v>
                </c:pt>
                <c:pt idx="1">
                  <c:v>563.0</c:v>
                </c:pt>
                <c:pt idx="2">
                  <c:v>784.0</c:v>
                </c:pt>
                <c:pt idx="3">
                  <c:v>638.0</c:v>
                </c:pt>
                <c:pt idx="4">
                  <c:v>381.0</c:v>
                </c:pt>
                <c:pt idx="5">
                  <c:v>233.0</c:v>
                </c:pt>
                <c:pt idx="6">
                  <c:v>135.0</c:v>
                </c:pt>
                <c:pt idx="7">
                  <c:v>85.0</c:v>
                </c:pt>
                <c:pt idx="8">
                  <c:v>60.0</c:v>
                </c:pt>
                <c:pt idx="9">
                  <c:v>37.0</c:v>
                </c:pt>
                <c:pt idx="10">
                  <c:v>26.0</c:v>
                </c:pt>
                <c:pt idx="11">
                  <c:v>14.0</c:v>
                </c:pt>
                <c:pt idx="12">
                  <c:v>12.0</c:v>
                </c:pt>
                <c:pt idx="13">
                  <c:v>7.0</c:v>
                </c:pt>
                <c:pt idx="14">
                  <c:v>6.0</c:v>
                </c:pt>
                <c:pt idx="15">
                  <c:v>3.0</c:v>
                </c:pt>
                <c:pt idx="16">
                  <c:v>2.0</c:v>
                </c:pt>
                <c:pt idx="17">
                  <c:v>3.0</c:v>
                </c:pt>
                <c:pt idx="18">
                  <c:v>3.0</c:v>
                </c:pt>
                <c:pt idx="19">
                  <c:v>0.0</c:v>
                </c:pt>
                <c:pt idx="20">
                  <c:v>2.0</c:v>
                </c:pt>
                <c:pt idx="21">
                  <c:v>1.0</c:v>
                </c:pt>
                <c:pt idx="22">
                  <c:v>0.0</c:v>
                </c:pt>
                <c:pt idx="23">
                  <c:v>0.0</c:v>
                </c:pt>
                <c:pt idx="24">
                  <c:v>1.0</c:v>
                </c:pt>
                <c:pt idx="25">
                  <c:v>0.0</c:v>
                </c:pt>
                <c:pt idx="26">
                  <c:v>7.0</c:v>
                </c:pt>
              </c:numCache>
            </c:numRef>
          </c:val>
        </c:ser>
        <c:axId val="462401736"/>
        <c:axId val="490856648"/>
      </c:barChart>
      <c:catAx>
        <c:axId val="462401736"/>
        <c:scaling>
          <c:orientation val="minMax"/>
        </c:scaling>
        <c:axPos val="b"/>
        <c:title>
          <c:tx>
            <c:rich>
              <a:bodyPr/>
              <a:lstStyle/>
              <a:p>
                <a:pPr>
                  <a:defRPr/>
                </a:pPr>
                <a:r>
                  <a:rPr lang="en-US" sz="1200">
                    <a:solidFill>
                      <a:srgbClr val="C00000"/>
                    </a:solidFill>
                    <a:latin typeface="Franklin Gothic Book" pitchFamily="34" charset="0"/>
                  </a:rPr>
                  <a:t>Range of Miles</a:t>
                </a:r>
              </a:p>
            </c:rich>
          </c:tx>
          <c:layout/>
          <c:spPr>
            <a:solidFill>
              <a:sysClr val="window" lastClr="FFFFFF"/>
            </a:solidFill>
          </c:spPr>
        </c:title>
        <c:tickLblPos val="nextTo"/>
        <c:txPr>
          <a:bodyPr rot="-5400000"/>
          <a:lstStyle/>
          <a:p>
            <a:pPr>
              <a:defRPr/>
            </a:pPr>
            <a:endParaRPr lang="en-US"/>
          </a:p>
        </c:txPr>
        <c:crossAx val="490856648"/>
        <c:crosses val="autoZero"/>
        <c:auto val="1"/>
        <c:lblAlgn val="ctr"/>
        <c:lblOffset val="100"/>
      </c:catAx>
      <c:valAx>
        <c:axId val="490856648"/>
        <c:scaling>
          <c:orientation val="minMax"/>
        </c:scaling>
        <c:axPos val="l"/>
        <c:majorGridlines/>
        <c:title>
          <c:tx>
            <c:rich>
              <a:bodyPr rot="-5400000" vert="horz"/>
              <a:lstStyle/>
              <a:p>
                <a:pPr>
                  <a:defRPr/>
                </a:pPr>
                <a:r>
                  <a:rPr lang="en-US" sz="1200">
                    <a:solidFill>
                      <a:srgbClr val="C00000"/>
                    </a:solidFill>
                  </a:rPr>
                  <a:t>Counties</a:t>
                </a:r>
              </a:p>
            </c:rich>
          </c:tx>
          <c:layout/>
        </c:title>
        <c:numFmt formatCode="General" sourceLinked="1"/>
        <c:tickLblPos val="nextTo"/>
        <c:crossAx val="462401736"/>
        <c:crosses val="autoZero"/>
        <c:crossBetween val="between"/>
      </c:valAx>
    </c:plotArea>
    <c:plotVisOnly val="1"/>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style val="28"/>
  <c:chart>
    <c:autoTitleDeleted val="1"/>
    <c:plotArea>
      <c:layout/>
      <c:barChart>
        <c:barDir val="col"/>
        <c:grouping val="clustered"/>
        <c:ser>
          <c:idx val="0"/>
          <c:order val="0"/>
          <c:val>
            <c:numRef>
              <c:f>Frequency!$B$2:$B$15</c:f>
              <c:numCache>
                <c:formatCode>General</c:formatCode>
                <c:ptCount val="14"/>
                <c:pt idx="0">
                  <c:v>4.0</c:v>
                </c:pt>
                <c:pt idx="1">
                  <c:v>14.0</c:v>
                </c:pt>
                <c:pt idx="2">
                  <c:v>30.0</c:v>
                </c:pt>
                <c:pt idx="3">
                  <c:v>93.0</c:v>
                </c:pt>
                <c:pt idx="4">
                  <c:v>288.0</c:v>
                </c:pt>
                <c:pt idx="5">
                  <c:v>620.0</c:v>
                </c:pt>
                <c:pt idx="6" formatCode="#,##0">
                  <c:v>1047.0</c:v>
                </c:pt>
                <c:pt idx="7">
                  <c:v>694.0</c:v>
                </c:pt>
                <c:pt idx="8">
                  <c:v>222.0</c:v>
                </c:pt>
                <c:pt idx="9">
                  <c:v>53.0</c:v>
                </c:pt>
                <c:pt idx="10">
                  <c:v>10.0</c:v>
                </c:pt>
                <c:pt idx="11">
                  <c:v>2.0</c:v>
                </c:pt>
                <c:pt idx="12">
                  <c:v>1.0</c:v>
                </c:pt>
                <c:pt idx="13">
                  <c:v>1.0</c:v>
                </c:pt>
              </c:numCache>
            </c:numRef>
          </c:val>
        </c:ser>
        <c:gapWidth val="0"/>
        <c:axId val="462254520"/>
        <c:axId val="490753368"/>
      </c:barChart>
      <c:catAx>
        <c:axId val="462254520"/>
        <c:scaling>
          <c:orientation val="minMax"/>
        </c:scaling>
        <c:axPos val="b"/>
        <c:title>
          <c:tx>
            <c:rich>
              <a:bodyPr/>
              <a:lstStyle/>
              <a:p>
                <a:pPr>
                  <a:defRPr/>
                </a:pPr>
                <a:r>
                  <a:rPr lang="en-US"/>
                  <a:t>Number of Neighbors</a:t>
                </a:r>
              </a:p>
            </c:rich>
          </c:tx>
          <c:layout/>
        </c:title>
        <c:majorTickMark val="none"/>
        <c:tickLblPos val="nextTo"/>
        <c:crossAx val="490753368"/>
        <c:crosses val="autoZero"/>
        <c:auto val="1"/>
        <c:lblAlgn val="ctr"/>
        <c:lblOffset val="100"/>
      </c:catAx>
      <c:valAx>
        <c:axId val="490753368"/>
        <c:scaling>
          <c:orientation val="minMax"/>
        </c:scaling>
        <c:axPos val="l"/>
        <c:majorGridlines/>
        <c:title>
          <c:tx>
            <c:rich>
              <a:bodyPr/>
              <a:lstStyle/>
              <a:p>
                <a:pPr>
                  <a:defRPr/>
                </a:pPr>
                <a:r>
                  <a:rPr lang="en-US"/>
                  <a:t>Number of Counties</a:t>
                </a:r>
              </a:p>
            </c:rich>
          </c:tx>
          <c:layout/>
        </c:title>
        <c:numFmt formatCode="General" sourceLinked="1"/>
        <c:tickLblPos val="nextTo"/>
        <c:crossAx val="462254520"/>
        <c:crosses val="autoZero"/>
        <c:crossBetween val="between"/>
      </c:valAx>
    </c:plotArea>
    <c:plotVisOnly val="1"/>
  </c:chart>
  <c:txPr>
    <a:bodyPr/>
    <a:lstStyle/>
    <a:p>
      <a:pPr>
        <a:defRPr sz="1800"/>
      </a:pPr>
      <a:endParaRPr lang="en-US"/>
    </a:p>
  </c:txPr>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243918F-2DFE-47B4-BBAF-EBB7BF9DE8E7}" type="datetimeFigureOut">
              <a:rPr lang="en-US" smtClean="0"/>
              <a:pPr/>
              <a:t>12/2/09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EFAF5B0-56E8-4F32-8DBC-22250267D389}"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Growth rates look low. Investigate them.</a:t>
            </a:r>
            <a:r>
              <a:rPr lang="en-US" baseline="0" dirty="0" smtClean="0"/>
              <a:t> -- PRW</a:t>
            </a:r>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20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21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23</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Signaling</a:t>
            </a:r>
            <a:r>
              <a:rPr lang="en-US" baseline="0" dirty="0" smtClean="0"/>
              <a:t> instead of human capital</a:t>
            </a:r>
          </a:p>
          <a:p>
            <a:pPr>
              <a:buFontTx/>
              <a:buChar char="-"/>
            </a:pPr>
            <a:r>
              <a:rPr lang="en-US" baseline="0" dirty="0" smtClean="0"/>
              <a:t>Kelly Becker, showing that when there are barriers to entering university, people pool around the high school diploma</a:t>
            </a:r>
          </a:p>
          <a:p>
            <a:pPr>
              <a:buFontTx/>
              <a:buChar char="-"/>
            </a:pPr>
            <a:r>
              <a:rPr lang="en-US" baseline="0" dirty="0" smtClean="0"/>
              <a:t>- Tyler, </a:t>
            </a:r>
            <a:r>
              <a:rPr lang="en-US" baseline="0" dirty="0" err="1" smtClean="0"/>
              <a:t>Murnane</a:t>
            </a:r>
            <a:r>
              <a:rPr lang="en-US" baseline="0" dirty="0" smtClean="0"/>
              <a:t>, and Willet (2000) showing that people with GEDs are paid the same no matter how many years it </a:t>
            </a:r>
            <a:r>
              <a:rPr lang="en-US" baseline="0" dirty="0" err="1" smtClean="0"/>
              <a:t>tok</a:t>
            </a:r>
            <a:r>
              <a:rPr lang="en-US" baseline="0" dirty="0" smtClean="0"/>
              <a:t> them to get it</a:t>
            </a:r>
          </a:p>
          <a:p>
            <a:pPr>
              <a:buFontTx/>
              <a:buChar char="-"/>
            </a:pPr>
            <a:endParaRPr lang="en-US" baseline="0" dirty="0" smtClean="0"/>
          </a:p>
          <a:p>
            <a:pPr>
              <a:buFontTx/>
              <a:buChar char="-"/>
            </a:pPr>
            <a:r>
              <a:rPr lang="en-US" baseline="0" dirty="0" err="1" smtClean="0"/>
              <a:t>percentlessthanhs</a:t>
            </a:r>
            <a:r>
              <a:rPr lang="en-US" baseline="0" dirty="0" smtClean="0"/>
              <a:t> is slightly positively correlated with </a:t>
            </a:r>
            <a:r>
              <a:rPr lang="en-US" baseline="0" dirty="0" err="1" smtClean="0"/>
              <a:t>percenthsdiploma</a:t>
            </a:r>
            <a:endParaRPr lang="en-US" baseline="0" dirty="0" smtClean="0"/>
          </a:p>
          <a:p>
            <a:pPr>
              <a:buFontTx/>
              <a:buChar char="-"/>
            </a:pPr>
            <a:r>
              <a:rPr lang="en-US" baseline="0" dirty="0" err="1" smtClean="0"/>
              <a:t>percentlessthanhs</a:t>
            </a:r>
            <a:r>
              <a:rPr lang="en-US" baseline="0" dirty="0" smtClean="0"/>
              <a:t> is very negatively correlated with </a:t>
            </a:r>
            <a:r>
              <a:rPr lang="en-US" baseline="0" dirty="0" err="1" smtClean="0"/>
              <a:t>percentmorethanhs</a:t>
            </a:r>
            <a:endParaRPr lang="en-US" baseline="0" dirty="0" smtClean="0"/>
          </a:p>
          <a:p>
            <a:pPr>
              <a:buFontTx/>
              <a:buChar char="-"/>
            </a:pPr>
            <a:r>
              <a:rPr lang="en-US" dirty="0" err="1" smtClean="0"/>
              <a:t>percenthsdiploma</a:t>
            </a:r>
            <a:r>
              <a:rPr lang="en-US" dirty="0" smtClean="0"/>
              <a:t> is very negatively correlated with </a:t>
            </a:r>
            <a:r>
              <a:rPr lang="en-US" dirty="0" err="1" smtClean="0"/>
              <a:t>percentmorethanhs</a:t>
            </a:r>
            <a:endParaRPr lang="en-US" dirty="0" smtClean="0"/>
          </a:p>
          <a:p>
            <a:pPr>
              <a:buFontTx/>
              <a:buChar char="-"/>
            </a:pPr>
            <a:r>
              <a:rPr lang="en-US" baseline="0" dirty="0" smtClean="0"/>
              <a:t> but </a:t>
            </a:r>
            <a:r>
              <a:rPr lang="en-US" baseline="0" dirty="0" err="1" smtClean="0"/>
              <a:t>percentlessthanhs</a:t>
            </a:r>
            <a:r>
              <a:rPr lang="en-US" baseline="0" dirty="0" smtClean="0"/>
              <a:t> has a positive coefficient on it—does that mean that having fewer HS graduates means you have a higher growth rate? That seems implausible.</a:t>
            </a:r>
          </a:p>
          <a:p>
            <a:pPr>
              <a:buFontTx/>
              <a:buChar char="-"/>
            </a:pPr>
            <a:r>
              <a:rPr lang="en-US" baseline="0" dirty="0" smtClean="0"/>
              <a:t> regressing </a:t>
            </a:r>
            <a:r>
              <a:rPr lang="en-US" baseline="0" dirty="0" err="1" smtClean="0"/>
              <a:t>totalpcpigrowth</a:t>
            </a:r>
            <a:r>
              <a:rPr lang="en-US" baseline="0" dirty="0" smtClean="0"/>
              <a:t> on </a:t>
            </a:r>
            <a:r>
              <a:rPr lang="en-US" baseline="0" dirty="0" err="1" smtClean="0"/>
              <a:t>percdentlessthanhs</a:t>
            </a:r>
            <a:r>
              <a:rPr lang="en-US" baseline="0" dirty="0" smtClean="0"/>
              <a:t> and </a:t>
            </a:r>
            <a:r>
              <a:rPr lang="en-US" baseline="0" dirty="0" err="1" smtClean="0"/>
              <a:t>percenthsdiploma</a:t>
            </a:r>
            <a:r>
              <a:rPr lang="en-US" baseline="0" dirty="0" smtClean="0"/>
              <a:t> has a negative coefficient on both, but it’s even more negative on </a:t>
            </a:r>
            <a:r>
              <a:rPr lang="en-US" baseline="0" dirty="0" err="1" smtClean="0"/>
              <a:t>percenthsdiploma</a:t>
            </a:r>
            <a:endParaRPr lang="en-US" baseline="0" dirty="0" smtClean="0"/>
          </a:p>
          <a:p>
            <a:pPr>
              <a:buFontTx/>
              <a:buChar char="-"/>
            </a:pPr>
            <a:endParaRPr lang="en-US" baseline="0" dirty="0" smtClean="0"/>
          </a:p>
          <a:p>
            <a:pPr>
              <a:buFontTx/>
              <a:buChar char="-"/>
            </a:pPr>
            <a:r>
              <a:rPr lang="en-US" baseline="0" dirty="0" smtClean="0"/>
              <a:t> Denominator: total population. This may have been a bad idea, because this also means we’re counting children? More children could mean more growth.</a:t>
            </a:r>
            <a:endParaRPr lang="en-US" dirty="0" smtClean="0"/>
          </a:p>
        </p:txBody>
      </p:sp>
      <p:sp>
        <p:nvSpPr>
          <p:cNvPr id="4" name="Slide Number Placeholder 3"/>
          <p:cNvSpPr>
            <a:spLocks noGrp="1"/>
          </p:cNvSpPr>
          <p:nvPr>
            <p:ph type="sldNum" sz="quarter" idx="10"/>
          </p:nvPr>
        </p:nvSpPr>
        <p:spPr/>
        <p:txBody>
          <a:bodyPr/>
          <a:lstStyle/>
          <a:p>
            <a:fld id="{FEFAF5B0-56E8-4F32-8DBC-22250267D389}" type="slidenum">
              <a:rPr lang="en-US" smtClean="0"/>
              <a:pPr/>
              <a:t>24</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26</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Char char="-"/>
            </a:pPr>
            <a:r>
              <a:rPr lang="en-US" dirty="0" smtClean="0"/>
              <a:t>Youth employment rate generally has a negative coefficient</a:t>
            </a:r>
            <a:r>
              <a:rPr lang="en-US" baseline="0" dirty="0" smtClean="0"/>
              <a:t> for growth</a:t>
            </a:r>
          </a:p>
          <a:p>
            <a:pPr>
              <a:buFontTx/>
              <a:buChar char="-"/>
            </a:pPr>
            <a:r>
              <a:rPr lang="en-US" baseline="0" dirty="0" smtClean="0"/>
              <a:t> working age employment rate has a positive coefficient</a:t>
            </a:r>
          </a:p>
          <a:p>
            <a:pPr>
              <a:buFontTx/>
              <a:buChar char="-"/>
            </a:pPr>
            <a:r>
              <a:rPr lang="en-US" baseline="0" dirty="0" smtClean="0"/>
              <a:t> both are almost perfectly correlated with total employment rate, so we used that alone</a:t>
            </a:r>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27</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29</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The </a:t>
            </a:r>
            <a:r>
              <a:rPr kumimoji="0" lang="en-US" b="0" i="0" u="none" strike="noStrike" kern="1200" cap="none" spc="0" normalizeH="0" baseline="0" noProof="0" dirty="0" err="1" smtClean="0">
                <a:ln>
                  <a:noFill/>
                </a:ln>
                <a:solidFill>
                  <a:schemeClr val="tx1"/>
                </a:solidFill>
                <a:effectLst/>
                <a:uLnTx/>
                <a:uFillTx/>
                <a:latin typeface="+mn-lt"/>
                <a:ea typeface="+mn-ea"/>
                <a:cs typeface="+mn-cs"/>
              </a:rPr>
              <a:t>Herfindahl</a:t>
            </a:r>
            <a:r>
              <a:rPr kumimoji="0" lang="en-US" b="0" i="0" u="none" strike="noStrike" kern="1200" cap="none" spc="0" normalizeH="0" baseline="0" noProof="0" dirty="0" smtClean="0">
                <a:ln>
                  <a:noFill/>
                </a:ln>
                <a:solidFill>
                  <a:schemeClr val="tx1"/>
                </a:solidFill>
                <a:effectLst/>
                <a:uLnTx/>
                <a:uFillTx/>
                <a:latin typeface="+mn-lt"/>
                <a:ea typeface="+mn-ea"/>
                <a:cs typeface="+mn-cs"/>
              </a:rPr>
              <a:t> index is the sum across industrial sectors of the square of that sector’s share of employment </a:t>
            </a:r>
            <a:br>
              <a:rPr kumimoji="0" lang="en-US" b="0" i="0" u="none" strike="noStrike" kern="1200" cap="none" spc="0" normalizeH="0" baseline="0" noProof="0" dirty="0" smtClean="0">
                <a:ln>
                  <a:noFill/>
                </a:ln>
                <a:solidFill>
                  <a:schemeClr val="tx1"/>
                </a:solidFill>
                <a:effectLst/>
                <a:uLnTx/>
                <a:uFillTx/>
                <a:latin typeface="+mn-lt"/>
                <a:ea typeface="+mn-ea"/>
                <a:cs typeface="+mn-cs"/>
              </a:rPr>
            </a:b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30</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0 = lots of industries</a:t>
            </a:r>
          </a:p>
          <a:p>
            <a:r>
              <a:rPr lang="en-US" dirty="0" smtClean="0"/>
              <a:t>1 =</a:t>
            </a:r>
            <a:r>
              <a:rPr lang="en-US" baseline="0" dirty="0" smtClean="0"/>
              <a:t> few industries</a:t>
            </a:r>
          </a:p>
          <a:p>
            <a:r>
              <a:rPr lang="en-US" baseline="0" dirty="0" smtClean="0"/>
              <a:t>Most counties are relatively industrially diverse; essentially no one is perfect, and several counties are dominated by a few industries</a:t>
            </a:r>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31</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dirty="0" smtClean="0"/>
              <a:t>Cons: </a:t>
            </a:r>
          </a:p>
          <a:p>
            <a:pPr marL="0" marR="0" lvl="1" indent="0" algn="l" defTabSz="914400" rtl="0" eaLnBrk="1" fontAlgn="auto" latinLnBrk="0" hangingPunct="1">
              <a:lnSpc>
                <a:spcPct val="100000"/>
              </a:lnSpc>
              <a:spcBef>
                <a:spcPts val="0"/>
              </a:spcBef>
              <a:spcAft>
                <a:spcPts val="0"/>
              </a:spcAft>
              <a:buClrTx/>
              <a:buSzTx/>
              <a:buFontTx/>
              <a:buNone/>
              <a:tabLst/>
              <a:defRPr/>
            </a:pPr>
            <a:r>
              <a:rPr lang="en-US" dirty="0" smtClean="0"/>
              <a:t>-Whether agglomeration economies can be fully captured by relative concentration measures, or whether the absolute size of economic clusters is best for understanding the effects of geographical concentration on economic growth is debatable.</a:t>
            </a:r>
          </a:p>
          <a:p>
            <a:pPr marL="0" marR="0" lvl="1" indent="0" algn="l" defTabSz="914400" rtl="0" eaLnBrk="1" fontAlgn="auto" latinLnBrk="0" hangingPunct="1">
              <a:lnSpc>
                <a:spcPct val="100000"/>
              </a:lnSpc>
              <a:spcBef>
                <a:spcPts val="0"/>
              </a:spcBef>
              <a:spcAft>
                <a:spcPts val="0"/>
              </a:spcAft>
              <a:buClrTx/>
              <a:buSzTx/>
              <a:buFontTx/>
              <a:buNone/>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-Argued that the absolute size of clusters should be the basis for calculating the level of specialization.</a:t>
            </a:r>
          </a:p>
          <a:p>
            <a:pPr marL="0" marR="0" lvl="1" indent="0" algn="l" defTabSz="914400" rtl="0" eaLnBrk="1" fontAlgn="auto" latinLnBrk="0" hangingPunct="1">
              <a:lnSpc>
                <a:spcPct val="100000"/>
              </a:lnSpc>
              <a:spcBef>
                <a:spcPts val="0"/>
              </a:spcBef>
              <a:spcAft>
                <a:spcPts val="0"/>
              </a:spcAft>
              <a:buClrTx/>
              <a:buSzTx/>
              <a:buFontTx/>
              <a:buNone/>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-Objections hold that this level is systematically underestimated for larger metropolitan areas when relative levels of concentration are used. </a:t>
            </a:r>
          </a:p>
          <a:p>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32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dirty="0" smtClean="0"/>
              <a:t>In many endogenous growth models the assumption of perfect competition is relaxed, and some degree of monopoly power is thought to exist</a:t>
            </a:r>
          </a:p>
          <a:p>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8</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0</a:t>
            </a:r>
            <a:r>
              <a:rPr lang="en-US" baseline="0" dirty="0" smtClean="0"/>
              <a:t> = identical</a:t>
            </a:r>
          </a:p>
          <a:p>
            <a:r>
              <a:rPr lang="en-US" baseline="0" dirty="0" smtClean="0"/>
              <a:t>2 = nothing in common</a:t>
            </a:r>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33</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Just a sense of what the underlying data look like.</a:t>
            </a:r>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34</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Just</a:t>
            </a:r>
            <a:r>
              <a:rPr lang="en-US" baseline="0" dirty="0" smtClean="0"/>
              <a:t> to see what the employment by industry landscape looks like 98-07</a:t>
            </a:r>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35</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36</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39</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41</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42</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43</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44</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46</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main implication of recent growth theory is that policies which embrace openness, competition, change and innovation will promote growth. Conversely, policies which have the effect of restricting or slowing change by protecting or favoring particular industries or firms are likely over time to slow growth to the disadvantage of the community</a:t>
            </a:r>
          </a:p>
          <a:p>
            <a:pPr marL="0" lvl="0" indent="0" fontAlgn="base">
              <a:spcBef>
                <a:spcPct val="0"/>
              </a:spcBef>
              <a:spcAft>
                <a:spcPct val="0"/>
              </a:spcAft>
            </a:pPr>
            <a:endParaRPr lang="en-US" altLang="ja-JP" dirty="0" smtClean="0"/>
          </a:p>
          <a:p>
            <a:pPr marL="0" lvl="0" indent="0" eaLnBrk="0" fontAlgn="base" hangingPunct="0">
              <a:spcBef>
                <a:spcPct val="0"/>
              </a:spcBef>
              <a:spcAft>
                <a:spcPct val="0"/>
              </a:spcAft>
              <a:buFontTx/>
              <a:buChar char="•"/>
            </a:pPr>
            <a:r>
              <a:rPr lang="en-US" altLang="ja-JP" dirty="0" smtClean="0">
                <a:ea typeface="Times New Roman" pitchFamily="18" charset="0"/>
                <a:cs typeface="Times New Roman" pitchFamily="18" charset="0"/>
              </a:rPr>
              <a:t>Investing in human capital </a:t>
            </a:r>
            <a:r>
              <a:rPr lang="en-US" altLang="ja-JP" dirty="0" smtClean="0">
                <a:ea typeface="Times New Roman" pitchFamily="18" charset="0"/>
                <a:cs typeface="Times New Roman" pitchFamily="18" charset="0"/>
                <a:sym typeface="Wingdings" pitchFamily="2" charset="2"/>
              </a:rPr>
              <a:t></a:t>
            </a:r>
            <a:r>
              <a:rPr lang="en-US" altLang="ja-JP" dirty="0" smtClean="0">
                <a:ea typeface="Times New Roman" pitchFamily="18" charset="0"/>
                <a:cs typeface="Times New Roman" pitchFamily="18" charset="0"/>
              </a:rPr>
              <a:t> the development of new forms of technology &amp; efficient and effective means of production </a:t>
            </a:r>
            <a:r>
              <a:rPr lang="en-US" altLang="ja-JP" dirty="0" smtClean="0">
                <a:ea typeface="Times New Roman" pitchFamily="18" charset="0"/>
                <a:cs typeface="Times New Roman" pitchFamily="18" charset="0"/>
                <a:sym typeface="Wingdings" pitchFamily="2" charset="2"/>
              </a:rPr>
              <a:t></a:t>
            </a:r>
            <a:r>
              <a:rPr lang="en-US" altLang="ja-JP" dirty="0" smtClean="0">
                <a:ea typeface="Times New Roman" pitchFamily="18" charset="0"/>
                <a:cs typeface="Times New Roman" pitchFamily="18" charset="0"/>
              </a:rPr>
              <a:t> economic growth</a:t>
            </a:r>
          </a:p>
          <a:p>
            <a:pPr marL="0" lvl="0" indent="0" eaLnBrk="0" fontAlgn="base" hangingPunct="0">
              <a:spcBef>
                <a:spcPct val="0"/>
              </a:spcBef>
              <a:spcAft>
                <a:spcPct val="0"/>
              </a:spcAft>
              <a:buFontTx/>
              <a:buChar char="•"/>
            </a:pPr>
            <a:endParaRPr lang="en-US" altLang="ja-JP" dirty="0" smtClean="0">
              <a:ea typeface="Times New Roman" pitchFamily="18" charset="0"/>
              <a:cs typeface="Times New Roman" pitchFamily="18" charset="0"/>
            </a:endParaRPr>
          </a:p>
          <a:p>
            <a:pPr eaLnBrk="0" fontAlgn="base" hangingPunct="0">
              <a:spcBef>
                <a:spcPct val="0"/>
              </a:spcBef>
              <a:spcAft>
                <a:spcPct val="0"/>
              </a:spcAft>
              <a:buFontTx/>
              <a:buChar char="•"/>
            </a:pPr>
            <a:r>
              <a:rPr lang="en-US" dirty="0" smtClean="0"/>
              <a:t>Investment in human capital (education and training of the workforce) is an essential ingredient of growth</a:t>
            </a:r>
          </a:p>
          <a:p>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9</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48</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49</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742950" marR="0" lvl="1" indent="-28575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What does NEG seek to answer?</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Why and when does manufacturing become concentrated in a few regions, leaving others relatively undeveloped? </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In order to realize scale economies while minimizing transport costs, manufacturing firms tend to locate in the region with larger demand, but the location of demand itself depends on the distribution of manufacturing. Emergence of a core-periphery pattern depends on transportation costs, economies of scale, and the share of manufacturing in national income.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How does NEG theory answers these questions?</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Through a model of geographical concentration of manufacturing based on the interaction of </a:t>
            </a:r>
            <a:r>
              <a:rPr kumimoji="0" lang="en-US" b="0" i="0" u="none" strike="noStrike" kern="1200" cap="none" spc="0" normalizeH="0" baseline="0" noProof="0" dirty="0" smtClean="0">
                <a:ln>
                  <a:noFill/>
                </a:ln>
                <a:solidFill>
                  <a:srgbClr val="FF0000"/>
                </a:solidFill>
                <a:effectLst/>
                <a:uLnTx/>
                <a:uFillTx/>
                <a:latin typeface="+mn-lt"/>
                <a:ea typeface="+mn-ea"/>
                <a:cs typeface="+mn-cs"/>
              </a:rPr>
              <a:t>economies of scale </a:t>
            </a:r>
            <a:r>
              <a:rPr kumimoji="0" lang="en-US" b="0" i="0" u="none" strike="noStrike" kern="1200" cap="none" spc="0" normalizeH="0" baseline="0" noProof="0" dirty="0" smtClean="0">
                <a:ln>
                  <a:noFill/>
                </a:ln>
                <a:solidFill>
                  <a:schemeClr val="tx1"/>
                </a:solidFill>
                <a:effectLst/>
                <a:uLnTx/>
                <a:uFillTx/>
                <a:latin typeface="+mn-lt"/>
                <a:ea typeface="+mn-ea"/>
                <a:cs typeface="+mn-cs"/>
              </a:rPr>
              <a:t>with </a:t>
            </a:r>
            <a:r>
              <a:rPr kumimoji="0" lang="en-US" b="0" i="0" u="none" strike="noStrike" kern="1200" cap="none" spc="0" normalizeH="0" baseline="0" noProof="0" dirty="0" smtClean="0">
                <a:ln>
                  <a:noFill/>
                </a:ln>
                <a:solidFill>
                  <a:srgbClr val="FF0000"/>
                </a:solidFill>
                <a:effectLst/>
                <a:uLnTx/>
                <a:uFillTx/>
                <a:latin typeface="+mn-lt"/>
                <a:ea typeface="+mn-ea"/>
                <a:cs typeface="+mn-cs"/>
              </a:rPr>
              <a:t>transportation costs</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Concentration of manufacturing in one location need not always happen and that whether it does depends in an interesting way on a few key parameters  </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a:p>
            <a:r>
              <a:rPr lang="en-US" dirty="0" smtClean="0"/>
              <a:t>If one region has right mix of key factors before - even just slightly before - another similar region, the leading region takes off and the other may not grow.</a:t>
            </a:r>
          </a:p>
          <a:p>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10</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i="1" dirty="0" smtClean="0">
                <a:solidFill>
                  <a:srgbClr val="FF0000"/>
                </a:solidFill>
              </a:rPr>
              <a:t>relatively</a:t>
            </a:r>
            <a:r>
              <a:rPr lang="en-GB" dirty="0" smtClean="0"/>
              <a:t> large non-rural population  will be an attractive place to produce because of the </a:t>
            </a:r>
            <a:r>
              <a:rPr lang="en-GB" u="sng" dirty="0" smtClean="0"/>
              <a:t>large local market</a:t>
            </a:r>
            <a:r>
              <a:rPr lang="en-GB" dirty="0" smtClean="0"/>
              <a:t> and because of the </a:t>
            </a:r>
            <a:r>
              <a:rPr lang="en-GB" u="sng" dirty="0" smtClean="0"/>
              <a:t>availability of goods and services produced there</a:t>
            </a:r>
            <a:r>
              <a:rPr lang="en-GB" u="none" baseline="0" dirty="0" smtClean="0"/>
              <a:t>, causing both more </a:t>
            </a:r>
            <a:r>
              <a:rPr lang="en-GB" u="none" baseline="0" dirty="0" err="1" smtClean="0"/>
              <a:t>labor</a:t>
            </a:r>
            <a:r>
              <a:rPr lang="en-GB" u="none" baseline="0" dirty="0" smtClean="0"/>
              <a:t> and production to locate there</a:t>
            </a:r>
            <a:r>
              <a:rPr lang="en-GB" u="sng" dirty="0" smtClean="0"/>
              <a:t/>
            </a:r>
            <a:br>
              <a:rPr lang="en-GB" u="sng" dirty="0" smtClean="0"/>
            </a:br>
            <a:endParaRPr lang="en-GB" u="sng" dirty="0" smtClean="0"/>
          </a:p>
          <a:p>
            <a:pPr marL="0" marR="0" lvl="1" indent="0" algn="l" defTabSz="914400" rtl="0" eaLnBrk="1" fontAlgn="auto" latinLnBrk="0" hangingPunct="1">
              <a:lnSpc>
                <a:spcPct val="100000"/>
              </a:lnSpc>
              <a:spcBef>
                <a:spcPts val="0"/>
              </a:spcBef>
              <a:spcAft>
                <a:spcPts val="0"/>
              </a:spcAft>
              <a:buClrTx/>
              <a:buSzTx/>
              <a:buFontTx/>
              <a:buNone/>
              <a:tabLst/>
              <a:defRPr/>
            </a:pPr>
            <a:r>
              <a:rPr lang="en-GB" dirty="0" smtClean="0"/>
              <a:t>This will allow the larger initial region to grow while the smaller initial region does not - or does so to a lesser degree and at a slower rate.</a:t>
            </a:r>
            <a:endParaRPr lang="en-US" dirty="0" smtClean="0"/>
          </a:p>
        </p:txBody>
      </p:sp>
      <p:sp>
        <p:nvSpPr>
          <p:cNvPr id="4" name="Slide Number Placeholder 3"/>
          <p:cNvSpPr>
            <a:spLocks noGrp="1"/>
          </p:cNvSpPr>
          <p:nvPr>
            <p:ph type="sldNum" sz="quarter" idx="10"/>
          </p:nvPr>
        </p:nvSpPr>
        <p:spPr/>
        <p:txBody>
          <a:bodyPr/>
          <a:lstStyle/>
          <a:p>
            <a:fld id="{FEFAF5B0-56E8-4F32-8DBC-22250267D389}" type="slidenum">
              <a:rPr lang="en-US" smtClean="0"/>
              <a:pPr/>
              <a:t>11</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dirty="0" smtClean="0"/>
              <a:t>Neo-Classical and Endogenous growth theories are only concerned with what happens at the margins</a:t>
            </a:r>
          </a:p>
          <a:p>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12</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a:buChar char="•"/>
            </a:pPr>
            <a:r>
              <a:rPr lang="en-US" dirty="0" smtClean="0"/>
              <a:t> Personal income includes net earnings (earnings by place of work less contributions for government social insurance), rental income, personal dividend income, personal interest income, and personal current transfer receipts</a:t>
            </a:r>
          </a:p>
          <a:p>
            <a:pPr>
              <a:buFont typeface="Arial"/>
              <a:buChar char="•"/>
            </a:pPr>
            <a:r>
              <a:rPr lang="en-US" dirty="0" smtClean="0"/>
              <a:t> Per capita personal income is the personal income of residents of a given area divided by the resident population of the area, using the Census Bureau’s annual midyear population estimates</a:t>
            </a:r>
          </a:p>
          <a:p>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17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Cost of Living?</a:t>
            </a:r>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18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19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77854F2-9261-40AB-BE74-1BBDB08FC500}" type="datetimeFigureOut">
              <a:rPr lang="en-US" smtClean="0"/>
              <a:pPr/>
              <a:t>12/2/09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7DC167-1AEF-4207-9D9F-1A05DBD6530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77854F2-9261-40AB-BE74-1BBDB08FC500}" type="datetimeFigureOut">
              <a:rPr lang="en-US" smtClean="0"/>
              <a:pPr/>
              <a:t>12/2/09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7DC167-1AEF-4207-9D9F-1A05DBD6530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77854F2-9261-40AB-BE74-1BBDB08FC500}" type="datetimeFigureOut">
              <a:rPr lang="en-US" smtClean="0"/>
              <a:pPr/>
              <a:t>12/2/09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7DC167-1AEF-4207-9D9F-1A05DBD6530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77854F2-9261-40AB-BE74-1BBDB08FC500}" type="datetimeFigureOut">
              <a:rPr lang="en-US" smtClean="0"/>
              <a:pPr/>
              <a:t>12/2/09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7DC167-1AEF-4207-9D9F-1A05DBD6530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77854F2-9261-40AB-BE74-1BBDB08FC500}" type="datetimeFigureOut">
              <a:rPr lang="en-US" smtClean="0"/>
              <a:pPr/>
              <a:t>12/2/09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7DC167-1AEF-4207-9D9F-1A05DBD6530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77854F2-9261-40AB-BE74-1BBDB08FC500}" type="datetimeFigureOut">
              <a:rPr lang="en-US" smtClean="0"/>
              <a:pPr/>
              <a:t>12/2/09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7DC167-1AEF-4207-9D9F-1A05DBD6530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77854F2-9261-40AB-BE74-1BBDB08FC500}" type="datetimeFigureOut">
              <a:rPr lang="en-US" smtClean="0"/>
              <a:pPr/>
              <a:t>12/2/09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47DC167-1AEF-4207-9D9F-1A05DBD6530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77854F2-9261-40AB-BE74-1BBDB08FC500}" type="datetimeFigureOut">
              <a:rPr lang="en-US" smtClean="0"/>
              <a:pPr/>
              <a:t>12/2/09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47DC167-1AEF-4207-9D9F-1A05DBD6530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77854F2-9261-40AB-BE74-1BBDB08FC500}" type="datetimeFigureOut">
              <a:rPr lang="en-US" smtClean="0"/>
              <a:pPr/>
              <a:t>12/2/09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47DC167-1AEF-4207-9D9F-1A05DBD6530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77854F2-9261-40AB-BE74-1BBDB08FC500}" type="datetimeFigureOut">
              <a:rPr lang="en-US" smtClean="0"/>
              <a:pPr/>
              <a:t>12/2/09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7DC167-1AEF-4207-9D9F-1A05DBD6530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77854F2-9261-40AB-BE74-1BBDB08FC500}" type="datetimeFigureOut">
              <a:rPr lang="en-US" smtClean="0"/>
              <a:pPr/>
              <a:t>12/2/09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7DC167-1AEF-4207-9D9F-1A05DBD6530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77854F2-9261-40AB-BE74-1BBDB08FC500}" type="datetimeFigureOut">
              <a:rPr lang="en-US" smtClean="0"/>
              <a:pPr/>
              <a:t>12/2/09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47DC167-1AEF-4207-9D9F-1A05DBD6530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3"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3"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3"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7.xml"/><Relationship Id="rId3" Type="http://schemas.openxmlformats.org/officeDocument/2006/relationships/image" Target="../media/image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4" Type="http://schemas.openxmlformats.org/officeDocument/2006/relationships/image" Target="../media/image3.emf"/><Relationship Id="rId1" Type="http://schemas.openxmlformats.org/officeDocument/2006/relationships/slideLayout" Target="../slideLayouts/slideLayout7.xml"/><Relationship Id="rId2" Type="http://schemas.openxmlformats.org/officeDocument/2006/relationships/notesSlide" Target="../notesSlides/notesSlide8.xml"/><Relationship Id="rId3" Type="http://schemas.openxmlformats.org/officeDocument/2006/relationships/image" Target="../media/image2.png"/></Relationships>
</file>

<file path=ppt/slides/_rels/slide19.xml.rels><?xml version="1.0" encoding="UTF-8" standalone="yes"?>
<Relationships xmlns="http://schemas.openxmlformats.org/package/2006/relationships"><Relationship Id="rId4" Type="http://schemas.openxmlformats.org/officeDocument/2006/relationships/image" Target="../media/image4.emf"/><Relationship Id="rId1" Type="http://schemas.openxmlformats.org/officeDocument/2006/relationships/slideLayout" Target="../slideLayouts/slideLayout7.xml"/><Relationship Id="rId2" Type="http://schemas.openxmlformats.org/officeDocument/2006/relationships/notesSlide" Target="../notesSlides/notesSlide9.xml"/><Relationship Id="rId3" Type="http://schemas.openxmlformats.org/officeDocument/2006/relationships/image" Target="../media/image2.png"/></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4" Type="http://schemas.openxmlformats.org/officeDocument/2006/relationships/image" Target="../media/image5.emf"/><Relationship Id="rId1" Type="http://schemas.openxmlformats.org/officeDocument/2006/relationships/slideLayout" Target="../slideLayouts/slideLayout7.xml"/><Relationship Id="rId2" Type="http://schemas.openxmlformats.org/officeDocument/2006/relationships/notesSlide" Target="../notesSlides/notesSlide10.xml"/><Relationship Id="rId3" Type="http://schemas.openxmlformats.org/officeDocument/2006/relationships/image" Target="../media/image2.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1.xml"/><Relationship Id="rId3" Type="http://schemas.openxmlformats.org/officeDocument/2006/relationships/image" Target="../media/image2.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4" Type="http://schemas.openxmlformats.org/officeDocument/2006/relationships/chart" Target="../charts/chart1.xml"/><Relationship Id="rId1" Type="http://schemas.openxmlformats.org/officeDocument/2006/relationships/slideLayout" Target="../slideLayouts/slideLayout7.xml"/><Relationship Id="rId2" Type="http://schemas.openxmlformats.org/officeDocument/2006/relationships/notesSlide" Target="../notesSlides/notesSlide12.xml"/><Relationship Id="rId3" Type="http://schemas.openxmlformats.org/officeDocument/2006/relationships/image" Target="../media/image2.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3.xml"/><Relationship Id="rId3" Type="http://schemas.openxmlformats.org/officeDocument/2006/relationships/image" Target="../media/image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7.wmf"/><Relationship Id="rId3" Type="http://schemas.openxmlformats.org/officeDocument/2006/relationships/image" Target="../media/image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4.xml"/><Relationship Id="rId3" Type="http://schemas.openxmlformats.org/officeDocument/2006/relationships/image" Target="../media/image2.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5.xml"/><Relationship Id="rId3" Type="http://schemas.openxmlformats.org/officeDocument/2006/relationships/image" Target="../media/image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8.wmf"/><Relationship Id="rId3" Type="http://schemas.openxmlformats.org/officeDocument/2006/relationships/image" Target="../media/image2.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6.xml"/><Relationship Id="rId3"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7.xml"/><Relationship Id="rId3" Type="http://schemas.openxmlformats.org/officeDocument/2006/relationships/image" Target="../media/image2.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4" Type="http://schemas.openxmlformats.org/officeDocument/2006/relationships/image" Target="../media/image9.png"/><Relationship Id="rId1" Type="http://schemas.openxmlformats.org/officeDocument/2006/relationships/slideLayout" Target="../slideLayouts/slideLayout7.xml"/><Relationship Id="rId2" Type="http://schemas.openxmlformats.org/officeDocument/2006/relationships/notesSlide" Target="../notesSlides/notesSlide18.xml"/><Relationship Id="rId3" Type="http://schemas.openxmlformats.org/officeDocument/2006/relationships/image" Target="../media/image2.pn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9.xml"/><Relationship Id="rId3" Type="http://schemas.openxmlformats.org/officeDocument/2006/relationships/image" Target="../media/image2.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4" Type="http://schemas.openxmlformats.org/officeDocument/2006/relationships/image" Target="../media/image10.png"/><Relationship Id="rId1" Type="http://schemas.openxmlformats.org/officeDocument/2006/relationships/slideLayout" Target="../slideLayouts/slideLayout7.xml"/><Relationship Id="rId2" Type="http://schemas.openxmlformats.org/officeDocument/2006/relationships/notesSlide" Target="../notesSlides/notesSlide20.xml"/><Relationship Id="rId3" Type="http://schemas.openxmlformats.org/officeDocument/2006/relationships/image" Target="../media/image2.png"/></Relationships>
</file>

<file path=ppt/slides/_rels/slide34.xml.rels><?xml version="1.0" encoding="UTF-8" standalone="yes"?>
<Relationships xmlns="http://schemas.openxmlformats.org/package/2006/relationships"><Relationship Id="rId4" Type="http://schemas.openxmlformats.org/officeDocument/2006/relationships/image" Target="../media/image11.png"/><Relationship Id="rId1" Type="http://schemas.openxmlformats.org/officeDocument/2006/relationships/slideLayout" Target="../slideLayouts/slideLayout7.xml"/><Relationship Id="rId2" Type="http://schemas.openxmlformats.org/officeDocument/2006/relationships/notesSlide" Target="../notesSlides/notesSlide21.xml"/><Relationship Id="rId3" Type="http://schemas.openxmlformats.org/officeDocument/2006/relationships/image" Target="../media/image2.pn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2.xml"/><Relationship Id="rId3" Type="http://schemas.openxmlformats.org/officeDocument/2006/relationships/image" Target="../media/image12.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3.xml"/><Relationship Id="rId3" Type="http://schemas.openxmlformats.org/officeDocument/2006/relationships/image" Target="../media/image2.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4.xml"/><Relationship Id="rId3"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4" Type="http://schemas.openxmlformats.org/officeDocument/2006/relationships/image" Target="../media/image13.gif"/><Relationship Id="rId1" Type="http://schemas.openxmlformats.org/officeDocument/2006/relationships/slideLayout" Target="../slideLayouts/slideLayout7.xml"/><Relationship Id="rId2" Type="http://schemas.openxmlformats.org/officeDocument/2006/relationships/notesSlide" Target="../notesSlides/notesSlide25.xml"/><Relationship Id="rId3" Type="http://schemas.openxmlformats.org/officeDocument/2006/relationships/image" Target="../media/image2.png"/></Relationships>
</file>

<file path=ppt/slides/_rels/slide42.xml.rels><?xml version="1.0" encoding="UTF-8" standalone="yes"?>
<Relationships xmlns="http://schemas.openxmlformats.org/package/2006/relationships"><Relationship Id="rId4" Type="http://schemas.openxmlformats.org/officeDocument/2006/relationships/chart" Target="../charts/chart2.xml"/><Relationship Id="rId1" Type="http://schemas.openxmlformats.org/officeDocument/2006/relationships/slideLayout" Target="../slideLayouts/slideLayout7.xml"/><Relationship Id="rId2" Type="http://schemas.openxmlformats.org/officeDocument/2006/relationships/notesSlide" Target="../notesSlides/notesSlide26.xml"/><Relationship Id="rId3" Type="http://schemas.openxmlformats.org/officeDocument/2006/relationships/image" Target="../media/image2.png"/></Relationships>
</file>

<file path=ppt/slides/_rels/slide43.xml.rels><?xml version="1.0" encoding="UTF-8" standalone="yes"?>
<Relationships xmlns="http://schemas.openxmlformats.org/package/2006/relationships"><Relationship Id="rId4" Type="http://schemas.openxmlformats.org/officeDocument/2006/relationships/image" Target="../media/image14.emf"/><Relationship Id="rId1" Type="http://schemas.openxmlformats.org/officeDocument/2006/relationships/slideLayout" Target="../slideLayouts/slideLayout7.xml"/><Relationship Id="rId2" Type="http://schemas.openxmlformats.org/officeDocument/2006/relationships/notesSlide" Target="../notesSlides/notesSlide27.xml"/><Relationship Id="rId3" Type="http://schemas.openxmlformats.org/officeDocument/2006/relationships/image" Target="../media/image2.png"/></Relationships>
</file>

<file path=ppt/slides/_rels/slide44.xml.rels><?xml version="1.0" encoding="UTF-8" standalone="yes"?>
<Relationships xmlns="http://schemas.openxmlformats.org/package/2006/relationships"><Relationship Id="rId4" Type="http://schemas.openxmlformats.org/officeDocument/2006/relationships/image" Target="../media/image15.emf"/><Relationship Id="rId1" Type="http://schemas.openxmlformats.org/officeDocument/2006/relationships/slideLayout" Target="../slideLayouts/slideLayout7.xml"/><Relationship Id="rId2" Type="http://schemas.openxmlformats.org/officeDocument/2006/relationships/notesSlide" Target="../notesSlides/notesSlide28.xml"/><Relationship Id="rId3" Type="http://schemas.openxmlformats.org/officeDocument/2006/relationships/image" Target="../media/image2.png"/></Relationships>
</file>

<file path=ppt/slides/_rels/slide4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9.xml"/><Relationship Id="rId3" Type="http://schemas.openxmlformats.org/officeDocument/2006/relationships/image" Target="../media/image2.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0.xml"/><Relationship Id="rId3" Type="http://schemas.openxmlformats.org/officeDocument/2006/relationships/image" Target="../media/image2.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1.xml"/><Relationship Id="rId3" Type="http://schemas.openxmlformats.org/officeDocument/2006/relationships/image" Target="../media/image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3"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3"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838200" y="1828800"/>
            <a:ext cx="7772400" cy="1981201"/>
          </a:xfrm>
        </p:spPr>
        <p:txBody>
          <a:bodyPr>
            <a:normAutofit fontScale="90000"/>
          </a:bodyPr>
          <a:lstStyle/>
          <a:p>
            <a:r>
              <a:rPr lang="en-US" dirty="0" smtClean="0"/>
              <a:t/>
            </a:r>
            <a:br>
              <a:rPr lang="en-US" dirty="0" smtClean="0"/>
            </a:br>
            <a:r>
              <a:rPr lang="en-US" dirty="0" smtClean="0"/>
              <a:t/>
            </a:r>
            <a:br>
              <a:rPr lang="en-US" dirty="0" smtClean="0"/>
            </a:br>
            <a:r>
              <a:rPr lang="en-US" sz="6700" b="1" dirty="0" smtClean="0">
                <a:solidFill>
                  <a:srgbClr val="4D4D4D"/>
                </a:solidFill>
                <a:effectLst>
                  <a:outerShdw blurRad="50800" dist="38100" dir="5400000" algn="t" rotWithShape="0">
                    <a:prstClr val="black">
                      <a:alpha val="40000"/>
                    </a:prstClr>
                  </a:outerShdw>
                </a:effectLst>
              </a:rPr>
              <a:t>Economic Growth</a:t>
            </a:r>
            <a:r>
              <a:rPr lang="en-US" b="1" dirty="0">
                <a:solidFill>
                  <a:srgbClr val="4D4D4D"/>
                </a:solidFill>
                <a:effectLst>
                  <a:outerShdw blurRad="50800" dist="38100" dir="5400000" algn="t" rotWithShape="0">
                    <a:prstClr val="black">
                      <a:alpha val="40000"/>
                    </a:prstClr>
                  </a:outerShdw>
                </a:effectLst>
              </a:rPr>
              <a:t/>
            </a:r>
            <a:br>
              <a:rPr lang="en-US" b="1" dirty="0">
                <a:solidFill>
                  <a:srgbClr val="4D4D4D"/>
                </a:solidFill>
                <a:effectLst>
                  <a:outerShdw blurRad="50800" dist="38100" dir="5400000" algn="t" rotWithShape="0">
                    <a:prstClr val="black">
                      <a:alpha val="40000"/>
                    </a:prstClr>
                  </a:outerShdw>
                </a:effectLst>
              </a:rPr>
            </a:br>
            <a:r>
              <a:rPr lang="en-US" sz="2800" b="1" dirty="0" smtClean="0">
                <a:solidFill>
                  <a:srgbClr val="4D4D4D"/>
                </a:solidFill>
                <a:effectLst>
                  <a:outerShdw blurRad="50800" dist="38100" dir="5400000" algn="t" rotWithShape="0">
                    <a:prstClr val="black">
                      <a:alpha val="40000"/>
                    </a:prstClr>
                  </a:outerShdw>
                </a:effectLst>
              </a:rPr>
              <a:t>IN THE UNITED STATES OF AMERICA </a:t>
            </a:r>
            <a:r>
              <a:rPr lang="en-US" b="1" dirty="0" smtClean="0">
                <a:solidFill>
                  <a:srgbClr val="4D4D4D"/>
                </a:solidFill>
                <a:effectLst>
                  <a:outerShdw blurRad="50800" dist="38100" dir="5400000" algn="t" rotWithShape="0">
                    <a:prstClr val="black">
                      <a:alpha val="40000"/>
                    </a:prstClr>
                  </a:outerShdw>
                </a:effectLst>
              </a:rPr>
              <a:t/>
            </a:r>
            <a:br>
              <a:rPr lang="en-US" b="1" dirty="0" smtClean="0">
                <a:solidFill>
                  <a:srgbClr val="4D4D4D"/>
                </a:solidFill>
                <a:effectLst>
                  <a:outerShdw blurRad="50800" dist="38100" dir="5400000" algn="t" rotWithShape="0">
                    <a:prstClr val="black">
                      <a:alpha val="40000"/>
                    </a:prstClr>
                  </a:outerShdw>
                </a:effectLst>
              </a:rPr>
            </a:br>
            <a:r>
              <a:rPr lang="en-US" sz="5100" b="1" dirty="0" smtClean="0">
                <a:solidFill>
                  <a:srgbClr val="4D4D4D"/>
                </a:solidFill>
                <a:effectLst>
                  <a:outerShdw blurRad="50800" dist="38100" dir="5400000" algn="t" rotWithShape="0">
                    <a:prstClr val="black">
                      <a:alpha val="40000"/>
                    </a:prstClr>
                  </a:outerShdw>
                </a:effectLst>
              </a:rPr>
              <a:t>A County-level Analysis</a:t>
            </a:r>
            <a:r>
              <a:rPr lang="en-US" dirty="0" smtClean="0"/>
              <a:t/>
            </a:r>
            <a:br>
              <a:rPr lang="en-US" dirty="0" smtClean="0"/>
            </a:br>
            <a:endParaRPr lang="en-US" dirty="0"/>
          </a:p>
        </p:txBody>
      </p:sp>
      <p:sp>
        <p:nvSpPr>
          <p:cNvPr id="11268" name="AutoShape 4" descr="https://webmail.uchicago.edu/wm/mail/genimage/image001.jpg?sessionid=-24dd08508&amp;uid=4470&amp;off=15769&amp;len=13510&amp;enc=1&amp;type=IMAGE&amp;sub=JPEG&amp;mbox=user.sohair"/>
          <p:cNvSpPr>
            <a:spLocks noChangeAspect="1" noChangeArrowheads="1"/>
          </p:cNvSpPr>
          <p:nvPr/>
        </p:nvSpPr>
        <p:spPr bwMode="auto">
          <a:xfrm>
            <a:off x="34925" y="-76200"/>
            <a:ext cx="5715000" cy="9239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1270" name="AutoShape 6" descr="https://webmail.uchicago.edu/wm/mail/genimage/image001.jpg?sessionid=-24dd08508&amp;uid=4470&amp;off=15769&amp;len=13510&amp;enc=1&amp;type=IMAGE&amp;sub=JPEG&amp;mbox=user.sohair"/>
          <p:cNvSpPr>
            <a:spLocks noChangeAspect="1" noChangeArrowheads="1"/>
          </p:cNvSpPr>
          <p:nvPr/>
        </p:nvSpPr>
        <p:spPr bwMode="auto">
          <a:xfrm>
            <a:off x="34925" y="-76200"/>
            <a:ext cx="5715000" cy="9239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1272" name="AutoShape 8" descr="https://webmail.uchicago.edu/wm/mail/genimage/image001.jpg?sessionid=-24dd08508&amp;uid=4470&amp;off=15769&amp;len=13510&amp;enc=1&amp;type=IMAGE&amp;sub=JPEG&amp;mbox=user.sohair"/>
          <p:cNvSpPr>
            <a:spLocks noChangeAspect="1" noChangeArrowheads="1"/>
          </p:cNvSpPr>
          <p:nvPr/>
        </p:nvSpPr>
        <p:spPr bwMode="auto">
          <a:xfrm>
            <a:off x="34925" y="-76200"/>
            <a:ext cx="5715000" cy="9239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8" name="Picture 14" descr="HSlogo_202_pc"/>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143000" y="457200"/>
            <a:ext cx="6858000" cy="1019176"/>
          </a:xfrm>
          <a:prstGeom prst="rect">
            <a:avLst/>
          </a:prstGeom>
          <a:ln>
            <a:noFill/>
          </a:ln>
          <a:effectLst>
            <a:outerShdw blurRad="1270000" dist="139700" dir="2700000" algn="tl" rotWithShape="0">
              <a:srgbClr val="333333">
                <a:alpha val="65000"/>
              </a:srgbClr>
            </a:outerShdw>
          </a:effectLst>
        </p:spPr>
      </p:pic>
      <p:sp>
        <p:nvSpPr>
          <p:cNvPr id="7" name="TextBox 6"/>
          <p:cNvSpPr txBox="1"/>
          <p:nvPr/>
        </p:nvSpPr>
        <p:spPr>
          <a:xfrm>
            <a:off x="990600" y="5029200"/>
            <a:ext cx="7315200" cy="1200329"/>
          </a:xfrm>
          <a:prstGeom prst="rect">
            <a:avLst/>
          </a:prstGeom>
          <a:noFill/>
        </p:spPr>
        <p:txBody>
          <a:bodyPr wrap="square" rtlCol="0">
            <a:spAutoFit/>
            <a:scene3d>
              <a:camera prst="orthographicFront"/>
              <a:lightRig rig="threePt" dir="t"/>
            </a:scene3d>
            <a:sp3d extrusionH="57150">
              <a:bevelT w="69850" h="69850" prst="divot"/>
            </a:sp3d>
          </a:bodyPr>
          <a:lstStyle/>
          <a:p>
            <a:pPr algn="ctr"/>
            <a:r>
              <a:rPr lang="en-US" b="1" dirty="0" smtClean="0">
                <a:ln w="10541" cmpd="sng">
                  <a:solidFill>
                    <a:srgbClr val="7D7D7D">
                      <a:tint val="100000"/>
                      <a:shade val="100000"/>
                      <a:satMod val="110000"/>
                    </a:srgbClr>
                  </a:solidFill>
                  <a:prstDash val="solid"/>
                </a:ln>
                <a:effectLst>
                  <a:outerShdw dist="50800" sx="1000" sy="1000" algn="ctr" rotWithShape="0">
                    <a:srgbClr val="000000"/>
                  </a:outerShdw>
                </a:effectLst>
              </a:rPr>
              <a:t>April Harris</a:t>
            </a:r>
          </a:p>
          <a:p>
            <a:pPr algn="ctr"/>
            <a:r>
              <a:rPr lang="en-US" b="1" dirty="0" err="1" smtClean="0">
                <a:ln w="10541" cmpd="sng">
                  <a:solidFill>
                    <a:srgbClr val="7D7D7D">
                      <a:tint val="100000"/>
                      <a:shade val="100000"/>
                      <a:satMod val="110000"/>
                    </a:srgbClr>
                  </a:solidFill>
                  <a:prstDash val="solid"/>
                </a:ln>
                <a:effectLst>
                  <a:outerShdw dist="50800" sx="1000" sy="1000" algn="ctr" rotWithShape="0">
                    <a:srgbClr val="000000"/>
                  </a:outerShdw>
                </a:effectLst>
              </a:rPr>
              <a:t>Elana</a:t>
            </a:r>
            <a:r>
              <a:rPr lang="en-US" b="1" dirty="0" smtClean="0">
                <a:ln w="10541" cmpd="sng">
                  <a:solidFill>
                    <a:srgbClr val="7D7D7D">
                      <a:tint val="100000"/>
                      <a:shade val="100000"/>
                      <a:satMod val="110000"/>
                    </a:srgbClr>
                  </a:solidFill>
                  <a:prstDash val="solid"/>
                </a:ln>
                <a:effectLst>
                  <a:outerShdw dist="50800" sx="1000" sy="1000" algn="ctr" rotWithShape="0">
                    <a:srgbClr val="000000"/>
                  </a:outerShdw>
                </a:effectLst>
              </a:rPr>
              <a:t> Kaufman</a:t>
            </a:r>
          </a:p>
          <a:p>
            <a:pPr algn="ctr"/>
            <a:r>
              <a:rPr lang="en-US" b="1" dirty="0" err="1" smtClean="0">
                <a:ln w="10541" cmpd="sng">
                  <a:solidFill>
                    <a:srgbClr val="7D7D7D">
                      <a:tint val="100000"/>
                      <a:shade val="100000"/>
                      <a:satMod val="110000"/>
                    </a:srgbClr>
                  </a:solidFill>
                  <a:prstDash val="solid"/>
                </a:ln>
                <a:effectLst>
                  <a:outerShdw dist="50800" sx="1000" sy="1000" algn="ctr" rotWithShape="0">
                    <a:srgbClr val="000000"/>
                  </a:outerShdw>
                </a:effectLst>
              </a:rPr>
              <a:t>Sohair</a:t>
            </a:r>
            <a:r>
              <a:rPr lang="en-US" b="1" dirty="0" smtClean="0">
                <a:ln w="10541" cmpd="sng">
                  <a:solidFill>
                    <a:srgbClr val="7D7D7D">
                      <a:tint val="100000"/>
                      <a:shade val="100000"/>
                      <a:satMod val="110000"/>
                    </a:srgbClr>
                  </a:solidFill>
                  <a:prstDash val="solid"/>
                </a:ln>
                <a:effectLst>
                  <a:outerShdw dist="50800" sx="1000" sy="1000" algn="ctr" rotWithShape="0">
                    <a:srgbClr val="000000"/>
                  </a:outerShdw>
                </a:effectLst>
              </a:rPr>
              <a:t> Omar</a:t>
            </a:r>
          </a:p>
          <a:p>
            <a:pPr algn="ctr"/>
            <a:r>
              <a:rPr lang="en-US" b="1" dirty="0" smtClean="0">
                <a:ln w="10541" cmpd="sng">
                  <a:solidFill>
                    <a:srgbClr val="7D7D7D">
                      <a:tint val="100000"/>
                      <a:shade val="100000"/>
                      <a:satMod val="110000"/>
                    </a:srgbClr>
                  </a:solidFill>
                  <a:prstDash val="solid"/>
                </a:ln>
                <a:effectLst>
                  <a:outerShdw dist="50800" sx="1000" sy="1000" algn="ctr" rotWithShape="0">
                    <a:srgbClr val="000000"/>
                  </a:outerShdw>
                </a:effectLst>
              </a:rPr>
              <a:t>Elizabeth Pearson</a:t>
            </a:r>
            <a:endParaRPr lang="en-US" b="1" dirty="0">
              <a:ln w="10541" cmpd="sng">
                <a:solidFill>
                  <a:srgbClr val="7D7D7D">
                    <a:tint val="100000"/>
                    <a:shade val="100000"/>
                    <a:satMod val="110000"/>
                  </a:srgbClr>
                </a:solidFill>
                <a:prstDash val="solid"/>
              </a:ln>
              <a:effectLst>
                <a:outerShdw dist="50800" sx="1000" sy="1000" algn="ctr" rotWithShape="0">
                  <a:srgbClr val="000000"/>
                </a:outerShdw>
              </a:effectLst>
            </a:endParaRPr>
          </a:p>
        </p:txBody>
      </p:sp>
    </p:spTree>
  </p:cSld>
  <p:clrMapOvr>
    <a:masterClrMapping/>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lvl="0"/>
            <a:r>
              <a:rPr lang="en-US" sz="3200" dirty="0" smtClean="0">
                <a:solidFill>
                  <a:srgbClr val="C00000"/>
                </a:solidFill>
              </a:rPr>
              <a:t>New Economic Geography: Why is manufacturing concentrated in a few regions?</a:t>
            </a:r>
            <a:endParaRPr lang="en-US" sz="3200" dirty="0">
              <a:solidFill>
                <a:srgbClr val="C00000"/>
              </a:solidFill>
            </a:endParaRPr>
          </a:p>
        </p:txBody>
      </p:sp>
      <p:sp>
        <p:nvSpPr>
          <p:cNvPr id="3" name="Content Placeholder 2"/>
          <p:cNvSpPr>
            <a:spLocks noGrp="1"/>
          </p:cNvSpPr>
          <p:nvPr>
            <p:ph idx="1"/>
          </p:nvPr>
        </p:nvSpPr>
        <p:spPr/>
        <p:txBody>
          <a:bodyPr>
            <a:normAutofit fontScale="92500" lnSpcReduction="20000"/>
          </a:bodyPr>
          <a:lstStyle/>
          <a:p>
            <a:pPr lvl="0">
              <a:defRPr/>
            </a:pPr>
            <a:r>
              <a:rPr lang="en-US" dirty="0" smtClean="0"/>
              <a:t>Economic geography: the location of factors of production in space</a:t>
            </a:r>
            <a:br>
              <a:rPr lang="en-US" dirty="0" smtClean="0"/>
            </a:br>
            <a:endParaRPr lang="en-US" dirty="0" smtClean="0"/>
          </a:p>
          <a:p>
            <a:pPr lvl="0">
              <a:defRPr/>
            </a:pPr>
            <a:r>
              <a:rPr lang="en-US" dirty="0" smtClean="0"/>
              <a:t>Key implication: despite early similarity, regions can become quite different</a:t>
            </a:r>
            <a:r>
              <a:rPr lang="en-US" u="sng" dirty="0" smtClean="0"/>
              <a:t/>
            </a:r>
            <a:br>
              <a:rPr lang="en-US" u="sng" dirty="0" smtClean="0"/>
            </a:br>
            <a:endParaRPr lang="en-US" u="sng" dirty="0" smtClean="0"/>
          </a:p>
          <a:p>
            <a:pPr lvl="0">
              <a:defRPr/>
            </a:pPr>
            <a:r>
              <a:rPr lang="en-US" dirty="0" smtClean="0"/>
              <a:t>Key factors causing agglomeration or dispersion</a:t>
            </a:r>
          </a:p>
          <a:p>
            <a:pPr marL="800100" lvl="1" indent="-342900">
              <a:buFont typeface="Arial" pitchFamily="34" charset="0"/>
              <a:buChar char="•"/>
              <a:defRPr/>
            </a:pPr>
            <a:r>
              <a:rPr lang="en-US" dirty="0" smtClean="0"/>
              <a:t>Economies of scale </a:t>
            </a:r>
          </a:p>
          <a:p>
            <a:pPr marL="800100" lvl="1" indent="-342900">
              <a:buFont typeface="Arial" pitchFamily="34" charset="0"/>
              <a:buChar char="•"/>
              <a:defRPr/>
            </a:pPr>
            <a:r>
              <a:rPr lang="en-US" dirty="0" smtClean="0"/>
              <a:t>Transportation costs</a:t>
            </a:r>
          </a:p>
          <a:p>
            <a:pPr marL="800100" lvl="1" indent="-342900">
              <a:buFont typeface="Arial" pitchFamily="34" charset="0"/>
              <a:buChar char="•"/>
              <a:defRPr/>
            </a:pPr>
            <a:r>
              <a:rPr lang="en-US" dirty="0" smtClean="0"/>
              <a:t>Location of demand</a:t>
            </a:r>
          </a:p>
          <a:p>
            <a:pPr marL="800100" lvl="1" indent="-342900">
              <a:buFont typeface="Arial" pitchFamily="34" charset="0"/>
              <a:buChar char="•"/>
              <a:defRPr/>
            </a:pPr>
            <a:r>
              <a:rPr lang="en-US" dirty="0" smtClean="0"/>
              <a:t>Population</a:t>
            </a:r>
          </a:p>
        </p:txBody>
      </p:sp>
      <p:pic>
        <p:nvPicPr>
          <p:cNvPr id="4"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solidFill>
                  <a:srgbClr val="C00000"/>
                </a:solidFill>
                <a:latin typeface="Garamond" pitchFamily="18" charset="0"/>
              </a:rPr>
              <a:t>New Economic Geography predicts that the right mix of factors causes growth and differentiation between regions</a:t>
            </a:r>
            <a:endParaRPr lang="en-US" sz="3600" dirty="0"/>
          </a:p>
        </p:txBody>
      </p:sp>
      <p:sp>
        <p:nvSpPr>
          <p:cNvPr id="4" name="Freeform 2"/>
          <p:cNvSpPr>
            <a:spLocks/>
          </p:cNvSpPr>
          <p:nvPr/>
        </p:nvSpPr>
        <p:spPr bwMode="blackWhite">
          <a:xfrm>
            <a:off x="5729288" y="3216275"/>
            <a:ext cx="1381125" cy="1874838"/>
          </a:xfrm>
          <a:custGeom>
            <a:avLst/>
            <a:gdLst>
              <a:gd name="T0" fmla="*/ 461616 w 852"/>
              <a:gd name="T1" fmla="*/ 1873218 h 1157"/>
              <a:gd name="T2" fmla="*/ 1493670 w 852"/>
              <a:gd name="T3" fmla="*/ 1852152 h 1157"/>
              <a:gd name="T4" fmla="*/ 1172469 w 852"/>
              <a:gd name="T5" fmla="*/ 1672284 h 1157"/>
              <a:gd name="T6" fmla="*/ 1233901 w 852"/>
              <a:gd name="T7" fmla="*/ 1552372 h 1157"/>
              <a:gd name="T8" fmla="*/ 1286557 w 852"/>
              <a:gd name="T9" fmla="*/ 1429219 h 1157"/>
              <a:gd name="T10" fmla="*/ 1330437 w 852"/>
              <a:gd name="T11" fmla="*/ 1302826 h 1157"/>
              <a:gd name="T12" fmla="*/ 1360275 w 852"/>
              <a:gd name="T13" fmla="*/ 1171571 h 1157"/>
              <a:gd name="T14" fmla="*/ 1386603 w 852"/>
              <a:gd name="T15" fmla="*/ 1040316 h 1157"/>
              <a:gd name="T16" fmla="*/ 1400645 w 852"/>
              <a:gd name="T17" fmla="*/ 909061 h 1157"/>
              <a:gd name="T18" fmla="*/ 1405910 w 852"/>
              <a:gd name="T19" fmla="*/ 774566 h 1157"/>
              <a:gd name="T20" fmla="*/ 1400645 w 852"/>
              <a:gd name="T21" fmla="*/ 640070 h 1157"/>
              <a:gd name="T22" fmla="*/ 1384848 w 852"/>
              <a:gd name="T23" fmla="*/ 508815 h 1157"/>
              <a:gd name="T24" fmla="*/ 1360275 w 852"/>
              <a:gd name="T25" fmla="*/ 377560 h 1157"/>
              <a:gd name="T26" fmla="*/ 1326926 w 852"/>
              <a:gd name="T27" fmla="*/ 247926 h 1157"/>
              <a:gd name="T28" fmla="*/ 1281291 w 852"/>
              <a:gd name="T29" fmla="*/ 121532 h 1157"/>
              <a:gd name="T30" fmla="*/ 1230391 w 852"/>
              <a:gd name="T31" fmla="*/ 0 h 1157"/>
              <a:gd name="T32" fmla="*/ 956581 w 852"/>
              <a:gd name="T33" fmla="*/ 479647 h 1157"/>
              <a:gd name="T34" fmla="*/ 365080 w 852"/>
              <a:gd name="T35" fmla="*/ 471545 h 1157"/>
              <a:gd name="T36" fmla="*/ 389653 w 852"/>
              <a:gd name="T37" fmla="*/ 559048 h 1157"/>
              <a:gd name="T38" fmla="*/ 405450 w 852"/>
              <a:gd name="T39" fmla="*/ 651413 h 1157"/>
              <a:gd name="T40" fmla="*/ 412470 w 852"/>
              <a:gd name="T41" fmla="*/ 743777 h 1157"/>
              <a:gd name="T42" fmla="*/ 410715 w 852"/>
              <a:gd name="T43" fmla="*/ 832901 h 1157"/>
              <a:gd name="T44" fmla="*/ 401939 w 852"/>
              <a:gd name="T45" fmla="*/ 925266 h 1157"/>
              <a:gd name="T46" fmla="*/ 380877 w 852"/>
              <a:gd name="T47" fmla="*/ 1016010 h 1157"/>
              <a:gd name="T48" fmla="*/ 356304 w 852"/>
              <a:gd name="T49" fmla="*/ 1106754 h 1157"/>
              <a:gd name="T50" fmla="*/ 317690 w 852"/>
              <a:gd name="T51" fmla="*/ 1189396 h 1157"/>
              <a:gd name="T52" fmla="*/ 0 w 852"/>
              <a:gd name="T53" fmla="*/ 1017630 h 1157"/>
              <a:gd name="T54" fmla="*/ 461616 w 852"/>
              <a:gd name="T55" fmla="*/ 1873218 h 115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852"/>
              <a:gd name="T85" fmla="*/ 0 h 1157"/>
              <a:gd name="T86" fmla="*/ 852 w 852"/>
              <a:gd name="T87" fmla="*/ 1157 h 1157"/>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852" h="1157">
                <a:moveTo>
                  <a:pt x="263" y="1156"/>
                </a:moveTo>
                <a:lnTo>
                  <a:pt x="851" y="1143"/>
                </a:lnTo>
                <a:lnTo>
                  <a:pt x="668" y="1032"/>
                </a:lnTo>
                <a:lnTo>
                  <a:pt x="703" y="958"/>
                </a:lnTo>
                <a:lnTo>
                  <a:pt x="733" y="882"/>
                </a:lnTo>
                <a:lnTo>
                  <a:pt x="758" y="804"/>
                </a:lnTo>
                <a:lnTo>
                  <a:pt x="775" y="723"/>
                </a:lnTo>
                <a:lnTo>
                  <a:pt x="790" y="642"/>
                </a:lnTo>
                <a:lnTo>
                  <a:pt x="798" y="561"/>
                </a:lnTo>
                <a:lnTo>
                  <a:pt x="801" y="478"/>
                </a:lnTo>
                <a:lnTo>
                  <a:pt x="798" y="395"/>
                </a:lnTo>
                <a:lnTo>
                  <a:pt x="789" y="314"/>
                </a:lnTo>
                <a:lnTo>
                  <a:pt x="775" y="233"/>
                </a:lnTo>
                <a:lnTo>
                  <a:pt x="756" y="153"/>
                </a:lnTo>
                <a:lnTo>
                  <a:pt x="730" y="75"/>
                </a:lnTo>
                <a:lnTo>
                  <a:pt x="701" y="0"/>
                </a:lnTo>
                <a:lnTo>
                  <a:pt x="545" y="296"/>
                </a:lnTo>
                <a:lnTo>
                  <a:pt x="208" y="291"/>
                </a:lnTo>
                <a:lnTo>
                  <a:pt x="222" y="345"/>
                </a:lnTo>
                <a:lnTo>
                  <a:pt x="231" y="402"/>
                </a:lnTo>
                <a:lnTo>
                  <a:pt x="235" y="459"/>
                </a:lnTo>
                <a:lnTo>
                  <a:pt x="234" y="514"/>
                </a:lnTo>
                <a:lnTo>
                  <a:pt x="229" y="571"/>
                </a:lnTo>
                <a:lnTo>
                  <a:pt x="217" y="627"/>
                </a:lnTo>
                <a:lnTo>
                  <a:pt x="203" y="683"/>
                </a:lnTo>
                <a:lnTo>
                  <a:pt x="181" y="734"/>
                </a:lnTo>
                <a:lnTo>
                  <a:pt x="0" y="628"/>
                </a:lnTo>
                <a:lnTo>
                  <a:pt x="263" y="1156"/>
                </a:lnTo>
              </a:path>
            </a:pathLst>
          </a:custGeom>
          <a:solidFill>
            <a:schemeClr val="accent3"/>
          </a:solidFill>
          <a:ln w="12700" cap="rnd">
            <a:noFill/>
            <a:round/>
            <a:headEnd/>
            <a:tailEnd/>
          </a:ln>
        </p:spPr>
        <p:txBody>
          <a:bodyPr/>
          <a:lstStyle/>
          <a:p>
            <a:pPr>
              <a:defRPr/>
            </a:pPr>
            <a:endParaRPr lang="en-GB" sz="1400" dirty="0">
              <a:solidFill>
                <a:schemeClr val="bg1"/>
              </a:solidFill>
            </a:endParaRPr>
          </a:p>
        </p:txBody>
      </p:sp>
      <p:sp>
        <p:nvSpPr>
          <p:cNvPr id="5" name="Freeform 3"/>
          <p:cNvSpPr>
            <a:spLocks/>
          </p:cNvSpPr>
          <p:nvPr/>
        </p:nvSpPr>
        <p:spPr bwMode="blackWhite">
          <a:xfrm>
            <a:off x="5221288" y="2070100"/>
            <a:ext cx="1797050" cy="1557338"/>
          </a:xfrm>
          <a:custGeom>
            <a:avLst/>
            <a:gdLst>
              <a:gd name="T0" fmla="*/ 2147483647 w 1109"/>
              <a:gd name="T1" fmla="*/ 2147483647 h 962"/>
              <a:gd name="T2" fmla="*/ 2147483647 w 1109"/>
              <a:gd name="T3" fmla="*/ 2147483647 h 962"/>
              <a:gd name="T4" fmla="*/ 2147483647 w 1109"/>
              <a:gd name="T5" fmla="*/ 2147483647 h 962"/>
              <a:gd name="T6" fmla="*/ 2147483647 w 1109"/>
              <a:gd name="T7" fmla="*/ 2147483647 h 962"/>
              <a:gd name="T8" fmla="*/ 2147483647 w 1109"/>
              <a:gd name="T9" fmla="*/ 2147483647 h 962"/>
              <a:gd name="T10" fmla="*/ 2147483647 w 1109"/>
              <a:gd name="T11" fmla="*/ 2147483647 h 962"/>
              <a:gd name="T12" fmla="*/ 2147483647 w 1109"/>
              <a:gd name="T13" fmla="*/ 2147483647 h 962"/>
              <a:gd name="T14" fmla="*/ 2147483647 w 1109"/>
              <a:gd name="T15" fmla="*/ 2147483647 h 962"/>
              <a:gd name="T16" fmla="*/ 2147483647 w 1109"/>
              <a:gd name="T17" fmla="*/ 2147483647 h 962"/>
              <a:gd name="T18" fmla="*/ 2147483647 w 1109"/>
              <a:gd name="T19" fmla="*/ 2147483647 h 962"/>
              <a:gd name="T20" fmla="*/ 2147483647 w 1109"/>
              <a:gd name="T21" fmla="*/ 2147483647 h 962"/>
              <a:gd name="T22" fmla="*/ 2147483647 w 1109"/>
              <a:gd name="T23" fmla="*/ 2147483647 h 962"/>
              <a:gd name="T24" fmla="*/ 2147483647 w 1109"/>
              <a:gd name="T25" fmla="*/ 2147483647 h 962"/>
              <a:gd name="T26" fmla="*/ 2147483647 w 1109"/>
              <a:gd name="T27" fmla="*/ 2147483647 h 962"/>
              <a:gd name="T28" fmla="*/ 2147483647 w 1109"/>
              <a:gd name="T29" fmla="*/ 2147483647 h 962"/>
              <a:gd name="T30" fmla="*/ 2147483647 w 1109"/>
              <a:gd name="T31" fmla="*/ 2147483647 h 962"/>
              <a:gd name="T32" fmla="*/ 2147483647 w 1109"/>
              <a:gd name="T33" fmla="*/ 2147483647 h 962"/>
              <a:gd name="T34" fmla="*/ 2147483647 w 1109"/>
              <a:gd name="T35" fmla="*/ 2147483647 h 962"/>
              <a:gd name="T36" fmla="*/ 2147483647 w 1109"/>
              <a:gd name="T37" fmla="*/ 2147483647 h 962"/>
              <a:gd name="T38" fmla="*/ 0 w 1109"/>
              <a:gd name="T39" fmla="*/ 0 h 962"/>
              <a:gd name="T40" fmla="*/ 2147483647 w 1109"/>
              <a:gd name="T41" fmla="*/ 2147483647 h 962"/>
              <a:gd name="T42" fmla="*/ 2147483647 w 1109"/>
              <a:gd name="T43" fmla="*/ 2147483647 h 962"/>
              <a:gd name="T44" fmla="*/ 2147483647 w 1109"/>
              <a:gd name="T45" fmla="*/ 2147483647 h 962"/>
              <a:gd name="T46" fmla="*/ 2147483647 w 1109"/>
              <a:gd name="T47" fmla="*/ 2147483647 h 962"/>
              <a:gd name="T48" fmla="*/ 2147483647 w 1109"/>
              <a:gd name="T49" fmla="*/ 2147483647 h 962"/>
              <a:gd name="T50" fmla="*/ 2147483647 w 1109"/>
              <a:gd name="T51" fmla="*/ 2147483647 h 962"/>
              <a:gd name="T52" fmla="*/ 2147483647 w 1109"/>
              <a:gd name="T53" fmla="*/ 2147483647 h 962"/>
              <a:gd name="T54" fmla="*/ 2147483647 w 1109"/>
              <a:gd name="T55" fmla="*/ 2147483647 h 962"/>
              <a:gd name="T56" fmla="*/ 2147483647 w 1109"/>
              <a:gd name="T57" fmla="*/ 2147483647 h 962"/>
              <a:gd name="T58" fmla="*/ 2147483647 w 1109"/>
              <a:gd name="T59" fmla="*/ 2147483647 h 962"/>
              <a:gd name="T60" fmla="*/ 2147483647 w 1109"/>
              <a:gd name="T61" fmla="*/ 2147483647 h 96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109"/>
              <a:gd name="T94" fmla="*/ 0 h 962"/>
              <a:gd name="T95" fmla="*/ 1109 w 1109"/>
              <a:gd name="T96" fmla="*/ 962 h 962"/>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109" h="962">
                <a:moveTo>
                  <a:pt x="246" y="959"/>
                </a:moveTo>
                <a:lnTo>
                  <a:pt x="839" y="961"/>
                </a:lnTo>
                <a:lnTo>
                  <a:pt x="934" y="786"/>
                </a:lnTo>
                <a:lnTo>
                  <a:pt x="1023" y="611"/>
                </a:lnTo>
                <a:lnTo>
                  <a:pt x="1108" y="429"/>
                </a:lnTo>
                <a:lnTo>
                  <a:pt x="930" y="539"/>
                </a:lnTo>
                <a:lnTo>
                  <a:pt x="885" y="471"/>
                </a:lnTo>
                <a:lnTo>
                  <a:pt x="837" y="406"/>
                </a:lnTo>
                <a:lnTo>
                  <a:pt x="783" y="344"/>
                </a:lnTo>
                <a:lnTo>
                  <a:pt x="724" y="287"/>
                </a:lnTo>
                <a:lnTo>
                  <a:pt x="663" y="235"/>
                </a:lnTo>
                <a:lnTo>
                  <a:pt x="598" y="188"/>
                </a:lnTo>
                <a:lnTo>
                  <a:pt x="530" y="145"/>
                </a:lnTo>
                <a:lnTo>
                  <a:pt x="460" y="107"/>
                </a:lnTo>
                <a:lnTo>
                  <a:pt x="387" y="75"/>
                </a:lnTo>
                <a:lnTo>
                  <a:pt x="311" y="48"/>
                </a:lnTo>
                <a:lnTo>
                  <a:pt x="236" y="27"/>
                </a:lnTo>
                <a:lnTo>
                  <a:pt x="158" y="12"/>
                </a:lnTo>
                <a:lnTo>
                  <a:pt x="79" y="2"/>
                </a:lnTo>
                <a:lnTo>
                  <a:pt x="0" y="0"/>
                </a:lnTo>
                <a:lnTo>
                  <a:pt x="210" y="277"/>
                </a:lnTo>
                <a:lnTo>
                  <a:pt x="80" y="601"/>
                </a:lnTo>
                <a:lnTo>
                  <a:pt x="134" y="614"/>
                </a:lnTo>
                <a:lnTo>
                  <a:pt x="186" y="631"/>
                </a:lnTo>
                <a:lnTo>
                  <a:pt x="236" y="654"/>
                </a:lnTo>
                <a:lnTo>
                  <a:pt x="283" y="681"/>
                </a:lnTo>
                <a:lnTo>
                  <a:pt x="328" y="715"/>
                </a:lnTo>
                <a:lnTo>
                  <a:pt x="370" y="752"/>
                </a:lnTo>
                <a:lnTo>
                  <a:pt x="408" y="792"/>
                </a:lnTo>
                <a:lnTo>
                  <a:pt x="446" y="837"/>
                </a:lnTo>
                <a:lnTo>
                  <a:pt x="246" y="959"/>
                </a:lnTo>
              </a:path>
            </a:pathLst>
          </a:custGeom>
          <a:solidFill>
            <a:schemeClr val="accent2"/>
          </a:solidFill>
          <a:ln w="12700" cap="rnd">
            <a:noFill/>
            <a:round/>
            <a:headEnd/>
            <a:tailEnd/>
          </a:ln>
        </p:spPr>
        <p:txBody>
          <a:bodyPr/>
          <a:lstStyle/>
          <a:p>
            <a:endParaRPr lang="en-GB" sz="1400">
              <a:solidFill>
                <a:schemeClr val="bg1"/>
              </a:solidFill>
            </a:endParaRPr>
          </a:p>
        </p:txBody>
      </p:sp>
      <p:sp>
        <p:nvSpPr>
          <p:cNvPr id="6" name="Freeform 4"/>
          <p:cNvSpPr>
            <a:spLocks/>
          </p:cNvSpPr>
          <p:nvPr/>
        </p:nvSpPr>
        <p:spPr bwMode="blackWhite">
          <a:xfrm>
            <a:off x="1905000" y="1752600"/>
            <a:ext cx="3573463" cy="1779587"/>
          </a:xfrm>
          <a:custGeom>
            <a:avLst/>
            <a:gdLst>
              <a:gd name="T0" fmla="*/ 0 w 2206"/>
              <a:gd name="T1" fmla="*/ 2147483647 h 1099"/>
              <a:gd name="T2" fmla="*/ 2147483647 w 2206"/>
              <a:gd name="T3" fmla="*/ 2147483647 h 1099"/>
              <a:gd name="T4" fmla="*/ 2147483647 w 2206"/>
              <a:gd name="T5" fmla="*/ 2147483647 h 1099"/>
              <a:gd name="T6" fmla="*/ 2147483647 w 2206"/>
              <a:gd name="T7" fmla="*/ 2147483647 h 1099"/>
              <a:gd name="T8" fmla="*/ 2147483647 w 2206"/>
              <a:gd name="T9" fmla="*/ 2147483647 h 1099"/>
              <a:gd name="T10" fmla="*/ 2147483647 w 2206"/>
              <a:gd name="T11" fmla="*/ 2147483647 h 1099"/>
              <a:gd name="T12" fmla="*/ 2147483647 w 2206"/>
              <a:gd name="T13" fmla="*/ 2147483647 h 1099"/>
              <a:gd name="T14" fmla="*/ 2147483647 w 2206"/>
              <a:gd name="T15" fmla="*/ 2147483647 h 1099"/>
              <a:gd name="T16" fmla="*/ 2147483647 w 2206"/>
              <a:gd name="T17" fmla="*/ 2147483647 h 1099"/>
              <a:gd name="T18" fmla="*/ 2147483647 w 2206"/>
              <a:gd name="T19" fmla="*/ 2147483647 h 1099"/>
              <a:gd name="T20" fmla="*/ 2147483647 w 2206"/>
              <a:gd name="T21" fmla="*/ 2147483647 h 1099"/>
              <a:gd name="T22" fmla="*/ 2147483647 w 2206"/>
              <a:gd name="T23" fmla="*/ 2147483647 h 1099"/>
              <a:gd name="T24" fmla="*/ 2147483647 w 2206"/>
              <a:gd name="T25" fmla="*/ 2147483647 h 1099"/>
              <a:gd name="T26" fmla="*/ 2147483647 w 2206"/>
              <a:gd name="T27" fmla="*/ 2147483647 h 1099"/>
              <a:gd name="T28" fmla="*/ 2147483647 w 2206"/>
              <a:gd name="T29" fmla="*/ 0 h 1099"/>
              <a:gd name="T30" fmla="*/ 2147483647 w 2206"/>
              <a:gd name="T31" fmla="*/ 2147483647 h 1099"/>
              <a:gd name="T32" fmla="*/ 0 w 2206"/>
              <a:gd name="T33" fmla="*/ 2147483647 h 1099"/>
              <a:gd name="T34" fmla="*/ 0 w 2206"/>
              <a:gd name="T35" fmla="*/ 2147483647 h 109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206"/>
              <a:gd name="T55" fmla="*/ 0 h 1099"/>
              <a:gd name="T56" fmla="*/ 2206 w 2206"/>
              <a:gd name="T57" fmla="*/ 1099 h 109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206" h="1099">
                <a:moveTo>
                  <a:pt x="0" y="864"/>
                </a:moveTo>
                <a:lnTo>
                  <a:pt x="1339" y="864"/>
                </a:lnTo>
                <a:lnTo>
                  <a:pt x="1552" y="1098"/>
                </a:lnTo>
                <a:lnTo>
                  <a:pt x="1587" y="1045"/>
                </a:lnTo>
                <a:lnTo>
                  <a:pt x="1625" y="996"/>
                </a:lnTo>
                <a:lnTo>
                  <a:pt x="1666" y="948"/>
                </a:lnTo>
                <a:lnTo>
                  <a:pt x="1711" y="906"/>
                </a:lnTo>
                <a:lnTo>
                  <a:pt x="1754" y="872"/>
                </a:lnTo>
                <a:lnTo>
                  <a:pt x="1800" y="845"/>
                </a:lnTo>
                <a:lnTo>
                  <a:pt x="1850" y="822"/>
                </a:lnTo>
                <a:lnTo>
                  <a:pt x="1900" y="803"/>
                </a:lnTo>
                <a:lnTo>
                  <a:pt x="1953" y="790"/>
                </a:lnTo>
                <a:lnTo>
                  <a:pt x="1983" y="1013"/>
                </a:lnTo>
                <a:lnTo>
                  <a:pt x="2205" y="471"/>
                </a:lnTo>
                <a:lnTo>
                  <a:pt x="1872" y="0"/>
                </a:lnTo>
                <a:lnTo>
                  <a:pt x="1873" y="196"/>
                </a:lnTo>
                <a:lnTo>
                  <a:pt x="0" y="196"/>
                </a:lnTo>
                <a:lnTo>
                  <a:pt x="0" y="864"/>
                </a:lnTo>
              </a:path>
            </a:pathLst>
          </a:custGeom>
          <a:solidFill>
            <a:schemeClr val="accent1"/>
          </a:solidFill>
          <a:ln w="12700" cap="rnd">
            <a:noFill/>
            <a:round/>
            <a:headEnd/>
            <a:tailEnd/>
          </a:ln>
        </p:spPr>
        <p:txBody>
          <a:bodyPr/>
          <a:lstStyle/>
          <a:p>
            <a:endParaRPr lang="en-GB" sz="1400">
              <a:solidFill>
                <a:schemeClr val="bg1"/>
              </a:solidFill>
            </a:endParaRPr>
          </a:p>
        </p:txBody>
      </p:sp>
      <p:sp>
        <p:nvSpPr>
          <p:cNvPr id="7" name="Freeform 5"/>
          <p:cNvSpPr>
            <a:spLocks/>
          </p:cNvSpPr>
          <p:nvPr/>
        </p:nvSpPr>
        <p:spPr bwMode="blackWhite">
          <a:xfrm>
            <a:off x="4867275" y="4592638"/>
            <a:ext cx="1806575" cy="1716087"/>
          </a:xfrm>
          <a:custGeom>
            <a:avLst/>
            <a:gdLst>
              <a:gd name="T0" fmla="*/ 0 w 1115"/>
              <a:gd name="T1" fmla="*/ 857233 h 1059"/>
              <a:gd name="T2" fmla="*/ 489786 w 1115"/>
              <a:gd name="T3" fmla="*/ 1714467 h 1059"/>
              <a:gd name="T4" fmla="*/ 489786 w 1115"/>
              <a:gd name="T5" fmla="*/ 1320690 h 1059"/>
              <a:gd name="T6" fmla="*/ 619693 w 1115"/>
              <a:gd name="T7" fmla="*/ 1309347 h 1059"/>
              <a:gd name="T8" fmla="*/ 753111 w 1115"/>
              <a:gd name="T9" fmla="*/ 1288280 h 1059"/>
              <a:gd name="T10" fmla="*/ 881263 w 1115"/>
              <a:gd name="T11" fmla="*/ 1259112 h 1059"/>
              <a:gd name="T12" fmla="*/ 1005904 w 1115"/>
              <a:gd name="T13" fmla="*/ 1221841 h 1059"/>
              <a:gd name="T14" fmla="*/ 1128789 w 1115"/>
              <a:gd name="T15" fmla="*/ 1176467 h 1059"/>
              <a:gd name="T16" fmla="*/ 1249919 w 1115"/>
              <a:gd name="T17" fmla="*/ 1122992 h 1059"/>
              <a:gd name="T18" fmla="*/ 1365782 w 1115"/>
              <a:gd name="T19" fmla="*/ 1061413 h 1059"/>
              <a:gd name="T20" fmla="*/ 1479890 w 1115"/>
              <a:gd name="T21" fmla="*/ 993353 h 1059"/>
              <a:gd name="T22" fmla="*/ 1581709 w 1115"/>
              <a:gd name="T23" fmla="*/ 913950 h 1059"/>
              <a:gd name="T24" fmla="*/ 1687039 w 1115"/>
              <a:gd name="T25" fmla="*/ 831306 h 1059"/>
              <a:gd name="T26" fmla="*/ 1781836 w 1115"/>
              <a:gd name="T27" fmla="*/ 738938 h 1059"/>
              <a:gd name="T28" fmla="*/ 1874878 w 1115"/>
              <a:gd name="T29" fmla="*/ 640089 h 1059"/>
              <a:gd name="T30" fmla="*/ 1955631 w 1115"/>
              <a:gd name="T31" fmla="*/ 539619 h 1059"/>
              <a:gd name="T32" fmla="*/ 1362271 w 1115"/>
              <a:gd name="T33" fmla="*/ 570408 h 1059"/>
              <a:gd name="T34" fmla="*/ 1093679 w 1115"/>
              <a:gd name="T35" fmla="*/ 58337 h 1059"/>
              <a:gd name="T36" fmla="*/ 1037503 w 1115"/>
              <a:gd name="T37" fmla="*/ 111813 h 1059"/>
              <a:gd name="T38" fmla="*/ 977816 w 1115"/>
              <a:gd name="T39" fmla="*/ 158807 h 1059"/>
              <a:gd name="T40" fmla="*/ 905840 w 1115"/>
              <a:gd name="T41" fmla="*/ 207421 h 1059"/>
              <a:gd name="T42" fmla="*/ 828598 w 1115"/>
              <a:gd name="T43" fmla="*/ 254415 h 1059"/>
              <a:gd name="T44" fmla="*/ 746089 w 1115"/>
              <a:gd name="T45" fmla="*/ 288445 h 1059"/>
              <a:gd name="T46" fmla="*/ 665336 w 1115"/>
              <a:gd name="T47" fmla="*/ 319234 h 1059"/>
              <a:gd name="T48" fmla="*/ 579316 w 1115"/>
              <a:gd name="T49" fmla="*/ 341921 h 1059"/>
              <a:gd name="T50" fmla="*/ 489786 w 1115"/>
              <a:gd name="T51" fmla="*/ 356505 h 1059"/>
              <a:gd name="T52" fmla="*/ 489786 w 1115"/>
              <a:gd name="T53" fmla="*/ 0 h 1059"/>
              <a:gd name="T54" fmla="*/ 0 w 1115"/>
              <a:gd name="T55" fmla="*/ 857233 h 1059"/>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115"/>
              <a:gd name="T85" fmla="*/ 0 h 1059"/>
              <a:gd name="T86" fmla="*/ 1115 w 1115"/>
              <a:gd name="T87" fmla="*/ 1059 h 1059"/>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115" h="1059">
                <a:moveTo>
                  <a:pt x="0" y="529"/>
                </a:moveTo>
                <a:lnTo>
                  <a:pt x="279" y="1058"/>
                </a:lnTo>
                <a:lnTo>
                  <a:pt x="279" y="815"/>
                </a:lnTo>
                <a:lnTo>
                  <a:pt x="353" y="808"/>
                </a:lnTo>
                <a:lnTo>
                  <a:pt x="429" y="795"/>
                </a:lnTo>
                <a:lnTo>
                  <a:pt x="502" y="777"/>
                </a:lnTo>
                <a:lnTo>
                  <a:pt x="573" y="754"/>
                </a:lnTo>
                <a:lnTo>
                  <a:pt x="643" y="726"/>
                </a:lnTo>
                <a:lnTo>
                  <a:pt x="712" y="693"/>
                </a:lnTo>
                <a:lnTo>
                  <a:pt x="778" y="655"/>
                </a:lnTo>
                <a:lnTo>
                  <a:pt x="843" y="613"/>
                </a:lnTo>
                <a:lnTo>
                  <a:pt x="901" y="564"/>
                </a:lnTo>
                <a:lnTo>
                  <a:pt x="961" y="513"/>
                </a:lnTo>
                <a:lnTo>
                  <a:pt x="1015" y="456"/>
                </a:lnTo>
                <a:lnTo>
                  <a:pt x="1068" y="395"/>
                </a:lnTo>
                <a:lnTo>
                  <a:pt x="1114" y="333"/>
                </a:lnTo>
                <a:lnTo>
                  <a:pt x="776" y="352"/>
                </a:lnTo>
                <a:lnTo>
                  <a:pt x="623" y="36"/>
                </a:lnTo>
                <a:lnTo>
                  <a:pt x="591" y="69"/>
                </a:lnTo>
                <a:lnTo>
                  <a:pt x="557" y="98"/>
                </a:lnTo>
                <a:lnTo>
                  <a:pt x="516" y="128"/>
                </a:lnTo>
                <a:lnTo>
                  <a:pt x="472" y="157"/>
                </a:lnTo>
                <a:lnTo>
                  <a:pt x="425" y="178"/>
                </a:lnTo>
                <a:lnTo>
                  <a:pt x="379" y="197"/>
                </a:lnTo>
                <a:lnTo>
                  <a:pt x="330" y="211"/>
                </a:lnTo>
                <a:lnTo>
                  <a:pt x="279" y="220"/>
                </a:lnTo>
                <a:lnTo>
                  <a:pt x="279" y="0"/>
                </a:lnTo>
                <a:lnTo>
                  <a:pt x="0" y="529"/>
                </a:lnTo>
              </a:path>
            </a:pathLst>
          </a:custGeom>
          <a:solidFill>
            <a:schemeClr val="accent4"/>
          </a:solidFill>
          <a:ln w="12700" cap="rnd">
            <a:noFill/>
            <a:round/>
            <a:headEnd/>
            <a:tailEnd/>
          </a:ln>
        </p:spPr>
        <p:txBody>
          <a:bodyPr/>
          <a:lstStyle/>
          <a:p>
            <a:pPr>
              <a:defRPr/>
            </a:pPr>
            <a:endParaRPr lang="en-GB" sz="1400" dirty="0">
              <a:solidFill>
                <a:schemeClr val="bg1"/>
              </a:solidFill>
            </a:endParaRPr>
          </a:p>
        </p:txBody>
      </p:sp>
      <p:sp>
        <p:nvSpPr>
          <p:cNvPr id="8" name="Freeform 6"/>
          <p:cNvSpPr>
            <a:spLocks/>
          </p:cNvSpPr>
          <p:nvPr/>
        </p:nvSpPr>
        <p:spPr bwMode="blackWhite">
          <a:xfrm>
            <a:off x="3332163" y="4378325"/>
            <a:ext cx="1719262" cy="1531938"/>
          </a:xfrm>
          <a:custGeom>
            <a:avLst/>
            <a:gdLst>
              <a:gd name="T0" fmla="*/ 2147483647 w 1061"/>
              <a:gd name="T1" fmla="*/ 0 h 946"/>
              <a:gd name="T2" fmla="*/ 0 w 1061"/>
              <a:gd name="T3" fmla="*/ 2147483647 h 946"/>
              <a:gd name="T4" fmla="*/ 2147483647 w 1061"/>
              <a:gd name="T5" fmla="*/ 2147483647 h 946"/>
              <a:gd name="T6" fmla="*/ 2147483647 w 1061"/>
              <a:gd name="T7" fmla="*/ 2147483647 h 946"/>
              <a:gd name="T8" fmla="*/ 2147483647 w 1061"/>
              <a:gd name="T9" fmla="*/ 2147483647 h 946"/>
              <a:gd name="T10" fmla="*/ 2147483647 w 1061"/>
              <a:gd name="T11" fmla="*/ 2147483647 h 946"/>
              <a:gd name="T12" fmla="*/ 2147483647 w 1061"/>
              <a:gd name="T13" fmla="*/ 2147483647 h 946"/>
              <a:gd name="T14" fmla="*/ 2147483647 w 1061"/>
              <a:gd name="T15" fmla="*/ 2147483647 h 946"/>
              <a:gd name="T16" fmla="*/ 2147483647 w 1061"/>
              <a:gd name="T17" fmla="*/ 2147483647 h 946"/>
              <a:gd name="T18" fmla="*/ 2147483647 w 1061"/>
              <a:gd name="T19" fmla="*/ 2147483647 h 946"/>
              <a:gd name="T20" fmla="*/ 2147483647 w 1061"/>
              <a:gd name="T21" fmla="*/ 2147483647 h 946"/>
              <a:gd name="T22" fmla="*/ 2147483647 w 1061"/>
              <a:gd name="T23" fmla="*/ 2147483647 h 946"/>
              <a:gd name="T24" fmla="*/ 2147483647 w 1061"/>
              <a:gd name="T25" fmla="*/ 2147483647 h 946"/>
              <a:gd name="T26" fmla="*/ 2147483647 w 1061"/>
              <a:gd name="T27" fmla="*/ 2147483647 h 946"/>
              <a:gd name="T28" fmla="*/ 2147483647 w 1061"/>
              <a:gd name="T29" fmla="*/ 2147483647 h 946"/>
              <a:gd name="T30" fmla="*/ 2147483647 w 1061"/>
              <a:gd name="T31" fmla="*/ 2147483647 h 946"/>
              <a:gd name="T32" fmla="*/ 2147483647 w 1061"/>
              <a:gd name="T33" fmla="*/ 2147483647 h 946"/>
              <a:gd name="T34" fmla="*/ 2147483647 w 1061"/>
              <a:gd name="T35" fmla="*/ 2147483647 h 946"/>
              <a:gd name="T36" fmla="*/ 2147483647 w 1061"/>
              <a:gd name="T37" fmla="*/ 2147483647 h 946"/>
              <a:gd name="T38" fmla="*/ 2147483647 w 1061"/>
              <a:gd name="T39" fmla="*/ 2147483647 h 946"/>
              <a:gd name="T40" fmla="*/ 2147483647 w 1061"/>
              <a:gd name="T41" fmla="*/ 2147483647 h 946"/>
              <a:gd name="T42" fmla="*/ 2147483647 w 1061"/>
              <a:gd name="T43" fmla="*/ 2147483647 h 946"/>
              <a:gd name="T44" fmla="*/ 2147483647 w 1061"/>
              <a:gd name="T45" fmla="*/ 2147483647 h 946"/>
              <a:gd name="T46" fmla="*/ 2147483647 w 1061"/>
              <a:gd name="T47" fmla="*/ 2147483647 h 946"/>
              <a:gd name="T48" fmla="*/ 2147483647 w 1061"/>
              <a:gd name="T49" fmla="*/ 2147483647 h 946"/>
              <a:gd name="T50" fmla="*/ 2147483647 w 1061"/>
              <a:gd name="T51" fmla="*/ 0 h 94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061"/>
              <a:gd name="T79" fmla="*/ 0 h 946"/>
              <a:gd name="T80" fmla="*/ 1061 w 1061"/>
              <a:gd name="T81" fmla="*/ 946 h 94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061" h="946">
                <a:moveTo>
                  <a:pt x="372" y="0"/>
                </a:moveTo>
                <a:lnTo>
                  <a:pt x="0" y="477"/>
                </a:lnTo>
                <a:lnTo>
                  <a:pt x="207" y="395"/>
                </a:lnTo>
                <a:lnTo>
                  <a:pt x="252" y="466"/>
                </a:lnTo>
                <a:lnTo>
                  <a:pt x="302" y="531"/>
                </a:lnTo>
                <a:lnTo>
                  <a:pt x="354" y="592"/>
                </a:lnTo>
                <a:lnTo>
                  <a:pt x="410" y="649"/>
                </a:lnTo>
                <a:lnTo>
                  <a:pt x="471" y="703"/>
                </a:lnTo>
                <a:lnTo>
                  <a:pt x="535" y="751"/>
                </a:lnTo>
                <a:lnTo>
                  <a:pt x="602" y="795"/>
                </a:lnTo>
                <a:lnTo>
                  <a:pt x="670" y="833"/>
                </a:lnTo>
                <a:lnTo>
                  <a:pt x="745" y="867"/>
                </a:lnTo>
                <a:lnTo>
                  <a:pt x="818" y="894"/>
                </a:lnTo>
                <a:lnTo>
                  <a:pt x="894" y="917"/>
                </a:lnTo>
                <a:lnTo>
                  <a:pt x="970" y="934"/>
                </a:lnTo>
                <a:lnTo>
                  <a:pt x="1048" y="945"/>
                </a:lnTo>
                <a:lnTo>
                  <a:pt x="896" y="669"/>
                </a:lnTo>
                <a:lnTo>
                  <a:pt x="1060" y="347"/>
                </a:lnTo>
                <a:lnTo>
                  <a:pt x="1004" y="334"/>
                </a:lnTo>
                <a:lnTo>
                  <a:pt x="951" y="315"/>
                </a:lnTo>
                <a:lnTo>
                  <a:pt x="898" y="290"/>
                </a:lnTo>
                <a:lnTo>
                  <a:pt x="850" y="260"/>
                </a:lnTo>
                <a:lnTo>
                  <a:pt x="802" y="223"/>
                </a:lnTo>
                <a:lnTo>
                  <a:pt x="761" y="184"/>
                </a:lnTo>
                <a:lnTo>
                  <a:pt x="938" y="113"/>
                </a:lnTo>
                <a:lnTo>
                  <a:pt x="372" y="0"/>
                </a:lnTo>
              </a:path>
            </a:pathLst>
          </a:custGeom>
          <a:solidFill>
            <a:schemeClr val="accent5"/>
          </a:solidFill>
          <a:ln w="12700" cap="rnd">
            <a:noFill/>
            <a:round/>
            <a:headEnd/>
            <a:tailEnd/>
          </a:ln>
        </p:spPr>
        <p:txBody>
          <a:bodyPr/>
          <a:lstStyle/>
          <a:p>
            <a:pPr>
              <a:defRPr/>
            </a:pPr>
            <a:endParaRPr lang="en-GB" sz="1400" dirty="0">
              <a:solidFill>
                <a:schemeClr val="tx2"/>
              </a:solidFill>
            </a:endParaRPr>
          </a:p>
        </p:txBody>
      </p:sp>
      <p:sp>
        <p:nvSpPr>
          <p:cNvPr id="9" name="Freeform 7"/>
          <p:cNvSpPr>
            <a:spLocks/>
          </p:cNvSpPr>
          <p:nvPr/>
        </p:nvSpPr>
        <p:spPr bwMode="blackWhite">
          <a:xfrm>
            <a:off x="3115340" y="3065463"/>
            <a:ext cx="1531273" cy="1709737"/>
          </a:xfrm>
          <a:custGeom>
            <a:avLst/>
            <a:gdLst>
              <a:gd name="T0" fmla="*/ 2147483647 w 866"/>
              <a:gd name="T1" fmla="*/ 0 h 1055"/>
              <a:gd name="T2" fmla="*/ 0 w 866"/>
              <a:gd name="T3" fmla="*/ 2147483647 h 1055"/>
              <a:gd name="T4" fmla="*/ 2147483647 w 866"/>
              <a:gd name="T5" fmla="*/ 2147483647 h 1055"/>
              <a:gd name="T6" fmla="*/ 2147483647 w 866"/>
              <a:gd name="T7" fmla="*/ 2147483647 h 1055"/>
              <a:gd name="T8" fmla="*/ 2147483647 w 866"/>
              <a:gd name="T9" fmla="*/ 2147483647 h 1055"/>
              <a:gd name="T10" fmla="*/ 2147483647 w 866"/>
              <a:gd name="T11" fmla="*/ 2147483647 h 1055"/>
              <a:gd name="T12" fmla="*/ 2147483647 w 866"/>
              <a:gd name="T13" fmla="*/ 2147483647 h 1055"/>
              <a:gd name="T14" fmla="*/ 2147483647 w 866"/>
              <a:gd name="T15" fmla="*/ 2147483647 h 1055"/>
              <a:gd name="T16" fmla="*/ 2147483647 w 866"/>
              <a:gd name="T17" fmla="*/ 2147483647 h 1055"/>
              <a:gd name="T18" fmla="*/ 2147483647 w 866"/>
              <a:gd name="T19" fmla="*/ 2147483647 h 1055"/>
              <a:gd name="T20" fmla="*/ 2147483647 w 866"/>
              <a:gd name="T21" fmla="*/ 2147483647 h 1055"/>
              <a:gd name="T22" fmla="*/ 2147483647 w 866"/>
              <a:gd name="T23" fmla="*/ 2147483647 h 1055"/>
              <a:gd name="T24" fmla="*/ 2147483647 w 866"/>
              <a:gd name="T25" fmla="*/ 2147483647 h 1055"/>
              <a:gd name="T26" fmla="*/ 2147483647 w 866"/>
              <a:gd name="T27" fmla="*/ 2147483647 h 1055"/>
              <a:gd name="T28" fmla="*/ 2147483647 w 866"/>
              <a:gd name="T29" fmla="*/ 2147483647 h 1055"/>
              <a:gd name="T30" fmla="*/ 2147483647 w 866"/>
              <a:gd name="T31" fmla="*/ 2147483647 h 1055"/>
              <a:gd name="T32" fmla="*/ 2147483647 w 866"/>
              <a:gd name="T33" fmla="*/ 2147483647 h 1055"/>
              <a:gd name="T34" fmla="*/ 2147483647 w 866"/>
              <a:gd name="T35" fmla="*/ 2147483647 h 1055"/>
              <a:gd name="T36" fmla="*/ 2147483647 w 866"/>
              <a:gd name="T37" fmla="*/ 2147483647 h 1055"/>
              <a:gd name="T38" fmla="*/ 2147483647 w 866"/>
              <a:gd name="T39" fmla="*/ 2147483647 h 1055"/>
              <a:gd name="T40" fmla="*/ 2147483647 w 866"/>
              <a:gd name="T41" fmla="*/ 2147483647 h 1055"/>
              <a:gd name="T42" fmla="*/ 2147483647 w 866"/>
              <a:gd name="T43" fmla="*/ 2147483647 h 1055"/>
              <a:gd name="T44" fmla="*/ 2147483647 w 866"/>
              <a:gd name="T45" fmla="*/ 2147483647 h 1055"/>
              <a:gd name="T46" fmla="*/ 2147483647 w 866"/>
              <a:gd name="T47" fmla="*/ 2147483647 h 1055"/>
              <a:gd name="T48" fmla="*/ 2147483647 w 866"/>
              <a:gd name="T49" fmla="*/ 2147483647 h 1055"/>
              <a:gd name="T50" fmla="*/ 2147483647 w 866"/>
              <a:gd name="T51" fmla="*/ 0 h 1055"/>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866"/>
              <a:gd name="T79" fmla="*/ 0 h 1055"/>
              <a:gd name="T80" fmla="*/ 866 w 866"/>
              <a:gd name="T81" fmla="*/ 1055 h 1055"/>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866" h="1055">
                <a:moveTo>
                  <a:pt x="571" y="0"/>
                </a:moveTo>
                <a:lnTo>
                  <a:pt x="0" y="1"/>
                </a:lnTo>
                <a:lnTo>
                  <a:pt x="178" y="111"/>
                </a:lnTo>
                <a:lnTo>
                  <a:pt x="153" y="187"/>
                </a:lnTo>
                <a:lnTo>
                  <a:pt x="130" y="264"/>
                </a:lnTo>
                <a:lnTo>
                  <a:pt x="113" y="343"/>
                </a:lnTo>
                <a:lnTo>
                  <a:pt x="100" y="423"/>
                </a:lnTo>
                <a:lnTo>
                  <a:pt x="94" y="504"/>
                </a:lnTo>
                <a:lnTo>
                  <a:pt x="93" y="583"/>
                </a:lnTo>
                <a:lnTo>
                  <a:pt x="95" y="664"/>
                </a:lnTo>
                <a:lnTo>
                  <a:pt x="104" y="744"/>
                </a:lnTo>
                <a:lnTo>
                  <a:pt x="118" y="824"/>
                </a:lnTo>
                <a:lnTo>
                  <a:pt x="136" y="903"/>
                </a:lnTo>
                <a:lnTo>
                  <a:pt x="159" y="979"/>
                </a:lnTo>
                <a:lnTo>
                  <a:pt x="189" y="1054"/>
                </a:lnTo>
                <a:lnTo>
                  <a:pt x="412" y="766"/>
                </a:lnTo>
                <a:lnTo>
                  <a:pt x="702" y="816"/>
                </a:lnTo>
                <a:lnTo>
                  <a:pt x="681" y="760"/>
                </a:lnTo>
                <a:lnTo>
                  <a:pt x="666" y="705"/>
                </a:lnTo>
                <a:lnTo>
                  <a:pt x="658" y="647"/>
                </a:lnTo>
                <a:lnTo>
                  <a:pt x="652" y="588"/>
                </a:lnTo>
                <a:lnTo>
                  <a:pt x="652" y="529"/>
                </a:lnTo>
                <a:lnTo>
                  <a:pt x="660" y="470"/>
                </a:lnTo>
                <a:lnTo>
                  <a:pt x="672" y="413"/>
                </a:lnTo>
                <a:lnTo>
                  <a:pt x="865" y="531"/>
                </a:lnTo>
                <a:lnTo>
                  <a:pt x="571" y="0"/>
                </a:lnTo>
              </a:path>
            </a:pathLst>
          </a:custGeom>
          <a:solidFill>
            <a:schemeClr val="accent6"/>
          </a:solidFill>
          <a:ln w="57150" cap="rnd">
            <a:solidFill>
              <a:schemeClr val="bg1"/>
            </a:solidFill>
            <a:round/>
            <a:headEnd/>
            <a:tailEnd/>
          </a:ln>
        </p:spPr>
        <p:txBody>
          <a:bodyPr/>
          <a:lstStyle/>
          <a:p>
            <a:pPr>
              <a:defRPr/>
            </a:pPr>
            <a:endParaRPr lang="en-GB" sz="1400" dirty="0">
              <a:solidFill>
                <a:schemeClr val="bg1"/>
              </a:solidFill>
            </a:endParaRPr>
          </a:p>
        </p:txBody>
      </p:sp>
      <p:sp>
        <p:nvSpPr>
          <p:cNvPr id="10" name="Rectangle 8"/>
          <p:cNvSpPr>
            <a:spLocks noChangeArrowheads="1"/>
          </p:cNvSpPr>
          <p:nvPr/>
        </p:nvSpPr>
        <p:spPr bwMode="blackWhite">
          <a:xfrm>
            <a:off x="2046288" y="2538413"/>
            <a:ext cx="3117850" cy="204787"/>
          </a:xfrm>
          <a:prstGeom prst="rect">
            <a:avLst/>
          </a:prstGeom>
          <a:noFill/>
          <a:ln w="9525">
            <a:noFill/>
            <a:miter lim="800000"/>
            <a:headEnd/>
            <a:tailEnd/>
          </a:ln>
        </p:spPr>
        <p:txBody>
          <a:bodyPr lIns="0" tIns="0" rIns="0" bIns="0" anchor="ctr">
            <a:spAutoFit/>
          </a:bodyPr>
          <a:lstStyle/>
          <a:p>
            <a:pPr algn="ctr" defTabSz="787400">
              <a:lnSpc>
                <a:spcPct val="95000"/>
              </a:lnSpc>
              <a:spcBef>
                <a:spcPct val="80000"/>
              </a:spcBef>
              <a:buClr>
                <a:schemeClr val="tx1"/>
              </a:buClr>
              <a:buFont typeface="Wingdings 2" pitchFamily="18" charset="2"/>
              <a:buNone/>
            </a:pPr>
            <a:r>
              <a:rPr lang="en-GB" sz="1400" dirty="0" smtClean="0">
                <a:solidFill>
                  <a:schemeClr val="bg1"/>
                </a:solidFill>
              </a:rPr>
              <a:t>One region is slightly larger</a:t>
            </a:r>
            <a:endParaRPr lang="en-GB" sz="1400" dirty="0">
              <a:solidFill>
                <a:schemeClr val="bg1"/>
              </a:solidFill>
            </a:endParaRPr>
          </a:p>
        </p:txBody>
      </p:sp>
      <p:sp>
        <p:nvSpPr>
          <p:cNvPr id="11" name="Rectangle 9"/>
          <p:cNvSpPr>
            <a:spLocks noChangeArrowheads="1"/>
          </p:cNvSpPr>
          <p:nvPr/>
        </p:nvSpPr>
        <p:spPr bwMode="blackWhite">
          <a:xfrm>
            <a:off x="5486400" y="2667000"/>
            <a:ext cx="1219200" cy="614014"/>
          </a:xfrm>
          <a:prstGeom prst="rect">
            <a:avLst/>
          </a:prstGeom>
          <a:noFill/>
          <a:ln w="9525">
            <a:noFill/>
            <a:miter lim="800000"/>
            <a:headEnd/>
            <a:tailEnd/>
          </a:ln>
        </p:spPr>
        <p:txBody>
          <a:bodyPr wrap="square" lIns="0" tIns="0" rIns="0" bIns="0" anchor="ctr" anchorCtr="1">
            <a:spAutoFit/>
          </a:bodyPr>
          <a:lstStyle/>
          <a:p>
            <a:pPr algn="ctr" defTabSz="787400">
              <a:lnSpc>
                <a:spcPct val="95000"/>
              </a:lnSpc>
              <a:spcBef>
                <a:spcPct val="80000"/>
              </a:spcBef>
              <a:buClr>
                <a:schemeClr val="tx1"/>
              </a:buClr>
              <a:buFont typeface="Wingdings 2" pitchFamily="18" charset="2"/>
              <a:buNone/>
            </a:pPr>
            <a:r>
              <a:rPr lang="en-GB" sz="1400" dirty="0" smtClean="0">
                <a:solidFill>
                  <a:schemeClr val="bg1"/>
                </a:solidFill>
              </a:rPr>
              <a:t>Lower transportation costs</a:t>
            </a:r>
            <a:endParaRPr lang="en-GB" sz="1400" dirty="0">
              <a:solidFill>
                <a:schemeClr val="bg1"/>
              </a:solidFill>
            </a:endParaRPr>
          </a:p>
        </p:txBody>
      </p:sp>
      <p:sp>
        <p:nvSpPr>
          <p:cNvPr id="12" name="Rectangle 10"/>
          <p:cNvSpPr>
            <a:spLocks noChangeArrowheads="1"/>
          </p:cNvSpPr>
          <p:nvPr/>
        </p:nvSpPr>
        <p:spPr bwMode="blackWhite">
          <a:xfrm>
            <a:off x="6038850" y="3881786"/>
            <a:ext cx="1047750" cy="614014"/>
          </a:xfrm>
          <a:prstGeom prst="rect">
            <a:avLst/>
          </a:prstGeom>
          <a:noFill/>
          <a:ln w="9525">
            <a:noFill/>
            <a:miter lim="800000"/>
            <a:headEnd/>
            <a:tailEnd/>
          </a:ln>
        </p:spPr>
        <p:txBody>
          <a:bodyPr lIns="0" tIns="0" rIns="0" bIns="0" anchor="ctr" anchorCtr="1">
            <a:spAutoFit/>
          </a:bodyPr>
          <a:lstStyle/>
          <a:p>
            <a:pPr algn="ctr" defTabSz="787400">
              <a:lnSpc>
                <a:spcPct val="95000"/>
              </a:lnSpc>
              <a:spcBef>
                <a:spcPct val="80000"/>
              </a:spcBef>
              <a:buClr>
                <a:schemeClr val="tx1"/>
              </a:buClr>
              <a:buFont typeface="Wingdings 2" pitchFamily="18" charset="2"/>
              <a:buNone/>
            </a:pPr>
            <a:r>
              <a:rPr lang="en-GB" sz="1400" dirty="0" smtClean="0">
                <a:solidFill>
                  <a:schemeClr val="bg1"/>
                </a:solidFill>
              </a:rPr>
              <a:t>Increasing returns to scale</a:t>
            </a:r>
            <a:endParaRPr lang="en-GB" sz="1400" dirty="0">
              <a:solidFill>
                <a:schemeClr val="bg1"/>
              </a:solidFill>
            </a:endParaRPr>
          </a:p>
        </p:txBody>
      </p:sp>
      <p:sp>
        <p:nvSpPr>
          <p:cNvPr id="13" name="Rectangle 11"/>
          <p:cNvSpPr>
            <a:spLocks noChangeArrowheads="1"/>
          </p:cNvSpPr>
          <p:nvPr/>
        </p:nvSpPr>
        <p:spPr bwMode="blackWhite">
          <a:xfrm>
            <a:off x="5105400" y="5153257"/>
            <a:ext cx="1044575" cy="409343"/>
          </a:xfrm>
          <a:prstGeom prst="rect">
            <a:avLst/>
          </a:prstGeom>
          <a:noFill/>
          <a:ln w="9525">
            <a:noFill/>
            <a:miter lim="800000"/>
            <a:headEnd/>
            <a:tailEnd/>
          </a:ln>
        </p:spPr>
        <p:txBody>
          <a:bodyPr lIns="0" tIns="0" rIns="0" bIns="0" anchor="ctr" anchorCtr="1">
            <a:spAutoFit/>
          </a:bodyPr>
          <a:lstStyle/>
          <a:p>
            <a:pPr algn="ctr" defTabSz="787400">
              <a:lnSpc>
                <a:spcPct val="95000"/>
              </a:lnSpc>
              <a:spcBef>
                <a:spcPct val="80000"/>
              </a:spcBef>
              <a:buClr>
                <a:schemeClr val="tx1"/>
              </a:buClr>
              <a:buFont typeface="Wingdings 2" pitchFamily="18" charset="2"/>
              <a:buNone/>
            </a:pPr>
            <a:r>
              <a:rPr lang="en-GB" sz="1400" dirty="0" smtClean="0">
                <a:solidFill>
                  <a:schemeClr val="bg1"/>
                </a:solidFill>
              </a:rPr>
              <a:t>Larger initial production</a:t>
            </a:r>
            <a:endParaRPr lang="en-GB" sz="1400" dirty="0">
              <a:solidFill>
                <a:schemeClr val="bg1"/>
              </a:solidFill>
            </a:endParaRPr>
          </a:p>
        </p:txBody>
      </p:sp>
      <p:sp>
        <p:nvSpPr>
          <p:cNvPr id="14" name="Rectangle 12"/>
          <p:cNvSpPr>
            <a:spLocks noChangeArrowheads="1"/>
          </p:cNvSpPr>
          <p:nvPr/>
        </p:nvSpPr>
        <p:spPr bwMode="blackWhite">
          <a:xfrm>
            <a:off x="3808413" y="4962525"/>
            <a:ext cx="1044575" cy="204788"/>
          </a:xfrm>
          <a:prstGeom prst="rect">
            <a:avLst/>
          </a:prstGeom>
          <a:noFill/>
          <a:ln w="9525">
            <a:noFill/>
            <a:miter lim="800000"/>
            <a:headEnd/>
            <a:tailEnd/>
          </a:ln>
        </p:spPr>
        <p:txBody>
          <a:bodyPr lIns="0" tIns="0" rIns="0" bIns="0" anchor="ctr" anchorCtr="1">
            <a:spAutoFit/>
          </a:bodyPr>
          <a:lstStyle/>
          <a:p>
            <a:pPr algn="ctr" defTabSz="787400">
              <a:lnSpc>
                <a:spcPct val="95000"/>
              </a:lnSpc>
              <a:spcBef>
                <a:spcPct val="80000"/>
              </a:spcBef>
              <a:buClr>
                <a:schemeClr val="tx1"/>
              </a:buClr>
              <a:buFont typeface="Wingdings 2" pitchFamily="18" charset="2"/>
              <a:buNone/>
            </a:pPr>
            <a:r>
              <a:rPr lang="en-GB" sz="1400" dirty="0" smtClean="0">
                <a:solidFill>
                  <a:schemeClr val="tx2"/>
                </a:solidFill>
              </a:rPr>
              <a:t>More people</a:t>
            </a:r>
            <a:endParaRPr lang="en-GB" sz="1400" dirty="0">
              <a:solidFill>
                <a:schemeClr val="tx2"/>
              </a:solidFill>
            </a:endParaRPr>
          </a:p>
        </p:txBody>
      </p:sp>
      <p:sp>
        <p:nvSpPr>
          <p:cNvPr id="15" name="Rectangle 13"/>
          <p:cNvSpPr>
            <a:spLocks noChangeArrowheads="1"/>
          </p:cNvSpPr>
          <p:nvPr/>
        </p:nvSpPr>
        <p:spPr bwMode="blackWhite">
          <a:xfrm>
            <a:off x="3298825" y="3352800"/>
            <a:ext cx="1044575" cy="818686"/>
          </a:xfrm>
          <a:prstGeom prst="rect">
            <a:avLst/>
          </a:prstGeom>
          <a:noFill/>
          <a:ln w="9525">
            <a:noFill/>
            <a:miter lim="800000"/>
            <a:headEnd/>
            <a:tailEnd/>
          </a:ln>
        </p:spPr>
        <p:txBody>
          <a:bodyPr lIns="0" tIns="0" rIns="0" bIns="0" anchor="ctr" anchorCtr="1">
            <a:spAutoFit/>
          </a:bodyPr>
          <a:lstStyle/>
          <a:p>
            <a:pPr algn="ctr" defTabSz="787400">
              <a:lnSpc>
                <a:spcPct val="95000"/>
              </a:lnSpc>
              <a:spcBef>
                <a:spcPct val="80000"/>
              </a:spcBef>
              <a:buClr>
                <a:schemeClr val="tx1"/>
              </a:buClr>
              <a:buFont typeface="Wingdings 2" pitchFamily="18" charset="2"/>
              <a:buNone/>
            </a:pPr>
            <a:r>
              <a:rPr lang="en-GB" sz="1400" dirty="0" smtClean="0">
                <a:solidFill>
                  <a:schemeClr val="tx2"/>
                </a:solidFill>
              </a:rPr>
              <a:t>More production closer together</a:t>
            </a:r>
            <a:endParaRPr lang="en-GB" sz="1400" dirty="0">
              <a:solidFill>
                <a:schemeClr val="tx2"/>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solidFill>
                  <a:srgbClr val="C00000"/>
                </a:solidFill>
                <a:latin typeface="Garamond" pitchFamily="18" charset="0"/>
              </a:rPr>
              <a:t>How does NEG differ from Neo-Classical and Endogenous Growth Theories?</a:t>
            </a:r>
            <a:endParaRPr lang="en-US" sz="3600" dirty="0"/>
          </a:p>
        </p:txBody>
      </p:sp>
      <p:sp>
        <p:nvSpPr>
          <p:cNvPr id="3" name="Content Placeholder 2"/>
          <p:cNvSpPr>
            <a:spLocks noGrp="1"/>
          </p:cNvSpPr>
          <p:nvPr>
            <p:ph idx="1"/>
          </p:nvPr>
        </p:nvSpPr>
        <p:spPr/>
        <p:txBody>
          <a:bodyPr/>
          <a:lstStyle/>
          <a:p>
            <a:pPr lvl="1">
              <a:buFont typeface="Arial" pitchFamily="34" charset="0"/>
              <a:buChar char="•"/>
              <a:defRPr/>
            </a:pPr>
            <a:r>
              <a:rPr lang="en-US" dirty="0" smtClean="0"/>
              <a:t>Takes scale into account</a:t>
            </a:r>
            <a:br>
              <a:rPr lang="en-US" dirty="0" smtClean="0"/>
            </a:br>
            <a:endParaRPr lang="en-US" dirty="0" smtClean="0"/>
          </a:p>
          <a:p>
            <a:pPr lvl="1">
              <a:buFont typeface="Arial" pitchFamily="34" charset="0"/>
              <a:buChar char="•"/>
              <a:defRPr/>
            </a:pPr>
            <a:r>
              <a:rPr lang="en-US" dirty="0" smtClean="0"/>
              <a:t>External increasing returns to scale incentivizes agglomeration </a:t>
            </a:r>
            <a:br>
              <a:rPr lang="en-US" dirty="0" smtClean="0"/>
            </a:br>
            <a:endParaRPr lang="en-US" dirty="0" smtClean="0"/>
          </a:p>
          <a:p>
            <a:pPr lvl="1">
              <a:buFont typeface="Arial" pitchFamily="34" charset="0"/>
              <a:buChar char="•"/>
              <a:defRPr/>
            </a:pPr>
            <a:r>
              <a:rPr lang="en-US" dirty="0" smtClean="0"/>
              <a:t>Agglomeration captures, via scale effects, how small initial differences cause large growth differentials over time</a:t>
            </a:r>
          </a:p>
        </p:txBody>
      </p:sp>
      <p:pic>
        <p:nvPicPr>
          <p:cNvPr id="4"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txBox="1">
            <a:spLocks/>
          </p:cNvSpPr>
          <p:nvPr/>
        </p:nvSpPr>
        <p:spPr>
          <a:xfrm>
            <a:off x="685800" y="2130425"/>
            <a:ext cx="7772400" cy="1470025"/>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6000" b="0" i="0" u="none" strike="noStrike" kern="1200" cap="none" spc="0" normalizeH="0" baseline="0" noProof="0" dirty="0" smtClean="0">
                <a:ln>
                  <a:noFill/>
                </a:ln>
                <a:solidFill>
                  <a:srgbClr val="C00000"/>
                </a:solidFill>
                <a:effectLst/>
                <a:uLnTx/>
                <a:uFillTx/>
                <a:latin typeface="Garamond" pitchFamily="18" charset="0"/>
                <a:ea typeface="+mj-ea"/>
                <a:cs typeface="+mj-cs"/>
              </a:rPr>
              <a:t>Data</a:t>
            </a:r>
            <a:endParaRPr kumimoji="0" lang="en-US" sz="6000" b="0" i="0" u="none" strike="noStrike" kern="1200" cap="none" spc="0" normalizeH="0" baseline="0" noProof="0" dirty="0">
              <a:ln>
                <a:noFill/>
              </a:ln>
              <a:solidFill>
                <a:schemeClr val="accent2">
                  <a:lumMod val="75000"/>
                </a:schemeClr>
              </a:solidFill>
              <a:effectLst/>
              <a:uLnTx/>
              <a:uFillTx/>
              <a:latin typeface="+mj-lt"/>
              <a:ea typeface="+mj-ea"/>
              <a:cs typeface="+mj-cs"/>
            </a:endParaRPr>
          </a:p>
        </p:txBody>
      </p:sp>
      <p:pic>
        <p:nvPicPr>
          <p:cNvPr id="3" name="Picture 14" descr="HSlogo_202_pc"/>
          <p:cNvPicPr>
            <a:picLocks noChangeAspect="1" noChangeArrowheads="1"/>
          </p:cNvPicPr>
          <p:nvPr/>
        </p:nvPicPr>
        <p:blipFill>
          <a:blip r:embed="rId2" cstate="print"/>
          <a:srcRect/>
          <a:stretch>
            <a:fillRect/>
          </a:stretch>
        </p:blipFill>
        <p:spPr bwMode="auto">
          <a:xfrm>
            <a:off x="2819400" y="6172200"/>
            <a:ext cx="3429000" cy="509588"/>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C00000"/>
                </a:solidFill>
                <a:latin typeface="Garamond" pitchFamily="18" charset="0"/>
              </a:rPr>
              <a:t>We obtained data on 3,079 counties from 1998 to 2007</a:t>
            </a:r>
            <a:endParaRPr lang="en-US" dirty="0"/>
          </a:p>
        </p:txBody>
      </p:sp>
      <p:graphicFrame>
        <p:nvGraphicFramePr>
          <p:cNvPr id="4" name="Table 3"/>
          <p:cNvGraphicFramePr>
            <a:graphicFrameLocks noGrp="1"/>
          </p:cNvGraphicFramePr>
          <p:nvPr/>
        </p:nvGraphicFramePr>
        <p:xfrm>
          <a:off x="457200" y="1600200"/>
          <a:ext cx="8229600" cy="4251960"/>
        </p:xfrm>
        <a:graphic>
          <a:graphicData uri="http://schemas.openxmlformats.org/drawingml/2006/table">
            <a:tbl>
              <a:tblPr firstRow="1" bandRow="1">
                <a:tableStyleId>{21E4AEA4-8DFA-4A89-87EB-49C32662AFE0}</a:tableStyleId>
              </a:tblPr>
              <a:tblGrid>
                <a:gridCol w="2743200"/>
                <a:gridCol w="2743200"/>
                <a:gridCol w="2743200"/>
              </a:tblGrid>
              <a:tr h="457200">
                <a:tc>
                  <a:txBody>
                    <a:bodyPr/>
                    <a:lstStyle/>
                    <a:p>
                      <a:r>
                        <a:rPr lang="en-US" sz="1400" dirty="0" smtClean="0"/>
                        <a:t>Variable</a:t>
                      </a:r>
                      <a:endParaRPr lang="en-US" sz="1400" dirty="0"/>
                    </a:p>
                  </a:txBody>
                  <a:tcPr/>
                </a:tc>
                <a:tc>
                  <a:txBody>
                    <a:bodyPr/>
                    <a:lstStyle/>
                    <a:p>
                      <a:r>
                        <a:rPr lang="en-US" sz="1400" dirty="0" smtClean="0"/>
                        <a:t>Source</a:t>
                      </a:r>
                      <a:endParaRPr lang="en-US" sz="1400" dirty="0"/>
                    </a:p>
                  </a:txBody>
                  <a:tcPr/>
                </a:tc>
                <a:tc>
                  <a:txBody>
                    <a:bodyPr/>
                    <a:lstStyle/>
                    <a:p>
                      <a:r>
                        <a:rPr lang="en-US" sz="1400" dirty="0" smtClean="0"/>
                        <a:t>Year(s)</a:t>
                      </a:r>
                      <a:endParaRPr lang="en-US" sz="1400" dirty="0"/>
                    </a:p>
                  </a:txBody>
                  <a:tcPr/>
                </a:tc>
              </a:tr>
              <a:tr h="4572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smtClean="0"/>
                        <a:t>Annualized Per Capita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smtClean="0"/>
                        <a:t>Personal Income Growth</a:t>
                      </a:r>
                    </a:p>
                  </a:txBody>
                  <a:tcPr/>
                </a:tc>
                <a:tc>
                  <a:txBody>
                    <a:bodyPr/>
                    <a:lstStyle/>
                    <a:p>
                      <a:r>
                        <a:rPr lang="en-US" sz="1100" dirty="0" smtClean="0"/>
                        <a:t>Bureau of Economic Analysis</a:t>
                      </a:r>
                      <a:endParaRPr lang="en-US" sz="1100" dirty="0"/>
                    </a:p>
                  </a:txBody>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100" dirty="0" smtClean="0"/>
                        <a:t>1998-2007</a:t>
                      </a:r>
                    </a:p>
                  </a:txBody>
                  <a:tcPr/>
                </a:tc>
              </a:tr>
              <a:tr h="4572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smtClean="0"/>
                        <a:t>Log of Initial Income</a:t>
                      </a:r>
                    </a:p>
                  </a:txBody>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100" dirty="0" smtClean="0"/>
                        <a:t>Bureau of Economic Analysis</a:t>
                      </a:r>
                    </a:p>
                  </a:txBody>
                  <a:tcPr/>
                </a:tc>
                <a:tc>
                  <a:txBody>
                    <a:bodyPr/>
                    <a:lstStyle/>
                    <a:p>
                      <a:r>
                        <a:rPr lang="en-US" sz="1100" dirty="0" smtClean="0"/>
                        <a:t>1998</a:t>
                      </a:r>
                      <a:endParaRPr lang="en-US" sz="1100" dirty="0"/>
                    </a:p>
                  </a:txBody>
                  <a:tcPr/>
                </a:tc>
              </a:tr>
              <a:tr h="4572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smtClean="0"/>
                        <a:t>Infrastructure</a:t>
                      </a:r>
                      <a:endParaRPr lang="en-US" sz="1100" dirty="0" smtClean="0">
                        <a:latin typeface="Franklin Gothic Book" pitchFamily="34" charset="0"/>
                      </a:endParaRPr>
                    </a:p>
                  </a:txBody>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100" dirty="0" smtClean="0"/>
                        <a:t>ESRI Data and Maps 9.3 Media Kit</a:t>
                      </a:r>
                      <a:endParaRPr lang="en-US" sz="1100" dirty="0" smtClean="0">
                        <a:latin typeface="Franklin Gothic Book" pitchFamily="34" charset="0"/>
                      </a:endParaRPr>
                    </a:p>
                  </a:txBody>
                  <a:tcPr/>
                </a:tc>
                <a:tc>
                  <a:txBody>
                    <a:bodyPr/>
                    <a:lstStyle/>
                    <a:p>
                      <a:r>
                        <a:rPr lang="en-US" sz="1100" dirty="0" smtClean="0"/>
                        <a:t>2008</a:t>
                      </a:r>
                      <a:endParaRPr lang="en-US" sz="1100" dirty="0"/>
                    </a:p>
                  </a:txBody>
                  <a:tcPr/>
                </a:tc>
              </a:tr>
              <a:tr h="4572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smtClean="0"/>
                        <a:t>Education Rates</a:t>
                      </a:r>
                      <a:endParaRPr lang="en-US" sz="1100" dirty="0" smtClean="0">
                        <a:latin typeface="Franklin Gothic Book" pitchFamily="34" charset="0"/>
                      </a:endParaRPr>
                    </a:p>
                  </a:txBody>
                  <a:tcPr/>
                </a:tc>
                <a:tc>
                  <a:txBody>
                    <a:bodyPr/>
                    <a:lstStyle/>
                    <a:p>
                      <a:r>
                        <a:rPr lang="en-US" sz="1100" dirty="0" smtClean="0"/>
                        <a:t>U.S. Census</a:t>
                      </a:r>
                      <a:endParaRPr lang="en-US" sz="1100" dirty="0"/>
                    </a:p>
                  </a:txBody>
                  <a:tcPr/>
                </a:tc>
                <a:tc>
                  <a:txBody>
                    <a:bodyPr/>
                    <a:lstStyle/>
                    <a:p>
                      <a:r>
                        <a:rPr lang="en-US" sz="1100" dirty="0" smtClean="0"/>
                        <a:t>2000</a:t>
                      </a:r>
                      <a:endParaRPr lang="en-US" sz="1100" dirty="0"/>
                    </a:p>
                  </a:txBody>
                  <a:tcPr/>
                </a:tc>
              </a:tr>
              <a:tr h="4572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smtClean="0"/>
                        <a:t>Innovation Index</a:t>
                      </a:r>
                      <a:endParaRPr lang="en-US" sz="1100" dirty="0" smtClean="0">
                        <a:latin typeface="Franklin Gothic Book" pitchFamily="34" charset="0"/>
                      </a:endParaRPr>
                    </a:p>
                  </a:txBody>
                  <a:tcPr/>
                </a:tc>
                <a:tc>
                  <a:txBody>
                    <a:bodyPr/>
                    <a:lstStyle/>
                    <a:p>
                      <a:r>
                        <a:rPr lang="en-US" sz="1100" dirty="0" smtClean="0"/>
                        <a:t>Economic Development Administration</a:t>
                      </a:r>
                      <a:endParaRPr lang="en-US" sz="1100" dirty="0"/>
                    </a:p>
                  </a:txBody>
                  <a:tcPr/>
                </a:tc>
                <a:tc>
                  <a:txBody>
                    <a:bodyPr/>
                    <a:lstStyle/>
                    <a:p>
                      <a:r>
                        <a:rPr lang="en-US" sz="1100" dirty="0" smtClean="0"/>
                        <a:t>2008</a:t>
                      </a:r>
                      <a:endParaRPr lang="en-US" sz="1100" dirty="0"/>
                    </a:p>
                  </a:txBody>
                  <a:tcPr/>
                </a:tc>
              </a:tr>
              <a:tr h="4572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smtClean="0"/>
                        <a:t>Employment Rate </a:t>
                      </a:r>
                      <a:endParaRPr lang="en-US" sz="1100" dirty="0" smtClean="0">
                        <a:latin typeface="Franklin Gothic Book" pitchFamily="34" charset="0"/>
                      </a:endParaRPr>
                    </a:p>
                  </a:txBody>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100" dirty="0" smtClean="0"/>
                        <a:t>U.S. Census</a:t>
                      </a:r>
                    </a:p>
                  </a:txBody>
                  <a:tcPr/>
                </a:tc>
                <a:tc>
                  <a:txBody>
                    <a:bodyPr/>
                    <a:lstStyle/>
                    <a:p>
                      <a:r>
                        <a:rPr lang="en-US" sz="1100" dirty="0" smtClean="0"/>
                        <a:t>2000</a:t>
                      </a:r>
                      <a:endParaRPr lang="en-US" sz="1100" dirty="0"/>
                    </a:p>
                  </a:txBody>
                  <a:tcPr/>
                </a:tc>
              </a:tr>
              <a:tr h="4572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smtClean="0"/>
                        <a:t>Employment Specialization </a:t>
                      </a:r>
                      <a:endParaRPr lang="en-US" sz="1100" dirty="0" smtClean="0">
                        <a:latin typeface="Franklin Gothic Book" pitchFamily="34" charset="0"/>
                      </a:endParaRPr>
                    </a:p>
                  </a:txBody>
                  <a:tcPr/>
                </a:tc>
                <a:tc>
                  <a:txBody>
                    <a:bodyPr/>
                    <a:lstStyle/>
                    <a:p>
                      <a:r>
                        <a:rPr lang="en-US" sz="1100" dirty="0" smtClean="0"/>
                        <a:t>Census of Employment and Wages</a:t>
                      </a:r>
                      <a:endParaRPr lang="en-US" sz="1100" dirty="0"/>
                    </a:p>
                  </a:txBody>
                  <a:tcPr/>
                </a:tc>
                <a:tc>
                  <a:txBody>
                    <a:bodyPr/>
                    <a:lstStyle/>
                    <a:p>
                      <a:r>
                        <a:rPr lang="en-US" sz="1100" dirty="0" smtClean="0"/>
                        <a:t>1998</a:t>
                      </a:r>
                      <a:endParaRPr lang="en-US" sz="1100" dirty="0"/>
                    </a:p>
                  </a:txBody>
                  <a:tcPr/>
                </a:tc>
              </a:tr>
              <a:tr h="4572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smtClean="0"/>
                        <a:t>Distance to Markets</a:t>
                      </a:r>
                      <a:endParaRPr lang="en-US" sz="1100" dirty="0" smtClean="0">
                        <a:latin typeface="Franklin Gothic Book" pitchFamily="34" charset="0"/>
                      </a:endParaRPr>
                    </a:p>
                  </a:txBody>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100" dirty="0" smtClean="0"/>
                        <a:t>ESRI Data and Maps 9.3 Media Kit </a:t>
                      </a:r>
                    </a:p>
                    <a:p>
                      <a:pPr marL="0" marR="0" lvl="1" indent="0" algn="l" defTabSz="914400" rtl="0" eaLnBrk="1" fontAlgn="auto" latinLnBrk="0" hangingPunct="1">
                        <a:lnSpc>
                          <a:spcPct val="100000"/>
                        </a:lnSpc>
                        <a:spcBef>
                          <a:spcPts val="0"/>
                        </a:spcBef>
                        <a:spcAft>
                          <a:spcPts val="0"/>
                        </a:spcAft>
                        <a:buClrTx/>
                        <a:buSzTx/>
                        <a:buFontTx/>
                        <a:buNone/>
                        <a:tabLst/>
                        <a:defRPr/>
                      </a:pPr>
                      <a:endParaRPr lang="en-US" sz="1100" dirty="0" smtClean="0"/>
                    </a:p>
                    <a:p>
                      <a:pPr marL="0" marR="0" lvl="1" indent="0" algn="l" defTabSz="914400" rtl="0" eaLnBrk="1" fontAlgn="auto" latinLnBrk="0" hangingPunct="1">
                        <a:lnSpc>
                          <a:spcPct val="100000"/>
                        </a:lnSpc>
                        <a:spcBef>
                          <a:spcPts val="0"/>
                        </a:spcBef>
                        <a:spcAft>
                          <a:spcPts val="0"/>
                        </a:spcAft>
                        <a:buClrTx/>
                        <a:buSzTx/>
                        <a:buFontTx/>
                        <a:buNone/>
                        <a:tabLst/>
                        <a:defRPr/>
                      </a:pPr>
                      <a:r>
                        <a:rPr lang="en-US" sz="1100" dirty="0" smtClean="0"/>
                        <a:t>Bureau of Economic Analysis</a:t>
                      </a:r>
                    </a:p>
                  </a:txBody>
                  <a:tcPr/>
                </a:tc>
                <a:tc>
                  <a:txBody>
                    <a:bodyPr/>
                    <a:lstStyle/>
                    <a:p>
                      <a:r>
                        <a:rPr lang="en-US" sz="1100" dirty="0" smtClean="0"/>
                        <a:t>2008</a:t>
                      </a:r>
                    </a:p>
                    <a:p>
                      <a:endParaRPr lang="en-US" sz="1100" dirty="0" smtClean="0"/>
                    </a:p>
                    <a:p>
                      <a:r>
                        <a:rPr lang="en-US" sz="1100" dirty="0" smtClean="0"/>
                        <a:t>1998</a:t>
                      </a:r>
                      <a:endParaRPr lang="en-US" sz="1100" dirty="0"/>
                    </a:p>
                  </a:txBody>
                  <a:tcPr/>
                </a:tc>
              </a:tr>
            </a:tbl>
          </a:graphicData>
        </a:graphic>
      </p:graphicFrame>
      <p:pic>
        <p:nvPicPr>
          <p:cNvPr id="5" name="Picture 14" descr="HSlogo_202_pc"/>
          <p:cNvPicPr>
            <a:picLocks noChangeAspect="1" noChangeArrowheads="1"/>
          </p:cNvPicPr>
          <p:nvPr/>
        </p:nvPicPr>
        <p:blipFill>
          <a:blip r:embed="rId2" cstate="print"/>
          <a:srcRect/>
          <a:stretch>
            <a:fillRect/>
          </a:stretch>
        </p:blipFill>
        <p:spPr bwMode="auto">
          <a:xfrm>
            <a:off x="2819400" y="6172200"/>
            <a:ext cx="3429000" cy="509588"/>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04800"/>
            <a:ext cx="7772400" cy="1470025"/>
          </a:xfrm>
        </p:spPr>
        <p:txBody>
          <a:bodyPr/>
          <a:lstStyle/>
          <a:p>
            <a:r>
              <a:rPr lang="en-US" dirty="0" smtClean="0">
                <a:solidFill>
                  <a:srgbClr val="C00000"/>
                </a:solidFill>
              </a:rPr>
              <a:t>The Regression Model</a:t>
            </a:r>
            <a:endParaRPr lang="en-US" dirty="0">
              <a:solidFill>
                <a:srgbClr val="C00000"/>
              </a:solidFill>
            </a:endParaRPr>
          </a:p>
        </p:txBody>
      </p:sp>
      <p:sp>
        <p:nvSpPr>
          <p:cNvPr id="3" name="Subtitle 2"/>
          <p:cNvSpPr>
            <a:spLocks noGrp="1"/>
          </p:cNvSpPr>
          <p:nvPr>
            <p:ph type="subTitle" idx="1"/>
          </p:nvPr>
        </p:nvSpPr>
        <p:spPr>
          <a:xfrm>
            <a:off x="762000" y="2362200"/>
            <a:ext cx="7467600" cy="2362200"/>
          </a:xfrm>
        </p:spPr>
        <p:txBody>
          <a:bodyPr>
            <a:normAutofit/>
          </a:bodyPr>
          <a:lstStyle/>
          <a:p>
            <a:pPr>
              <a:lnSpc>
                <a:spcPct val="150000"/>
              </a:lnSpc>
            </a:pPr>
            <a:r>
              <a:rPr lang="en-US" sz="2000" b="1" dirty="0" smtClean="0">
                <a:solidFill>
                  <a:schemeClr val="tx1"/>
                </a:solidFill>
              </a:rPr>
              <a:t>Economic Growth = </a:t>
            </a:r>
            <a:r>
              <a:rPr lang="el-GR" sz="2000" b="1" dirty="0" smtClean="0">
                <a:solidFill>
                  <a:schemeClr val="tx1"/>
                </a:solidFill>
              </a:rPr>
              <a:t>β</a:t>
            </a:r>
            <a:r>
              <a:rPr lang="en-US" sz="2000" b="1" baseline="-25000" dirty="0" smtClean="0">
                <a:solidFill>
                  <a:schemeClr val="tx1"/>
                </a:solidFill>
              </a:rPr>
              <a:t>0</a:t>
            </a:r>
            <a:r>
              <a:rPr lang="en-US" sz="2000" b="1" dirty="0" smtClean="0">
                <a:solidFill>
                  <a:schemeClr val="tx1"/>
                </a:solidFill>
              </a:rPr>
              <a:t> + </a:t>
            </a:r>
            <a:r>
              <a:rPr lang="el-GR" sz="2000" b="1" dirty="0" smtClean="0">
                <a:solidFill>
                  <a:schemeClr val="tx1"/>
                </a:solidFill>
              </a:rPr>
              <a:t>β</a:t>
            </a:r>
            <a:r>
              <a:rPr lang="en-US" sz="2000" b="1" baseline="-25000" dirty="0" smtClean="0">
                <a:solidFill>
                  <a:schemeClr val="tx1"/>
                </a:solidFill>
              </a:rPr>
              <a:t>1</a:t>
            </a:r>
            <a:r>
              <a:rPr lang="en-US" sz="2000" b="1" dirty="0" smtClean="0">
                <a:solidFill>
                  <a:schemeClr val="tx1"/>
                </a:solidFill>
              </a:rPr>
              <a:t> Log of Initial Income + </a:t>
            </a:r>
            <a:r>
              <a:rPr lang="el-GR" sz="2000" b="1" dirty="0" smtClean="0">
                <a:solidFill>
                  <a:schemeClr val="tx1"/>
                </a:solidFill>
              </a:rPr>
              <a:t>β</a:t>
            </a:r>
            <a:r>
              <a:rPr lang="en-US" sz="2000" b="1" baseline="-25000" dirty="0" smtClean="0">
                <a:solidFill>
                  <a:schemeClr val="tx1"/>
                </a:solidFill>
              </a:rPr>
              <a:t>2</a:t>
            </a:r>
            <a:r>
              <a:rPr lang="en-US" sz="2000" b="1" dirty="0" smtClean="0">
                <a:solidFill>
                  <a:schemeClr val="tx1"/>
                </a:solidFill>
              </a:rPr>
              <a:t> Infrastructure</a:t>
            </a:r>
          </a:p>
          <a:p>
            <a:pPr>
              <a:lnSpc>
                <a:spcPct val="150000"/>
              </a:lnSpc>
            </a:pPr>
            <a:r>
              <a:rPr lang="en-US" sz="2000" b="1" dirty="0" smtClean="0">
                <a:solidFill>
                  <a:schemeClr val="tx1"/>
                </a:solidFill>
              </a:rPr>
              <a:t> + </a:t>
            </a:r>
            <a:r>
              <a:rPr lang="el-GR" sz="2000" b="1" dirty="0" smtClean="0">
                <a:solidFill>
                  <a:schemeClr val="tx1"/>
                </a:solidFill>
              </a:rPr>
              <a:t>β</a:t>
            </a:r>
            <a:r>
              <a:rPr lang="en-US" sz="2000" b="1" baseline="-25000" dirty="0" smtClean="0">
                <a:solidFill>
                  <a:schemeClr val="tx1"/>
                </a:solidFill>
              </a:rPr>
              <a:t>3</a:t>
            </a:r>
            <a:r>
              <a:rPr lang="en-US" sz="2000" b="1" dirty="0" smtClean="0">
                <a:solidFill>
                  <a:schemeClr val="tx1"/>
                </a:solidFill>
              </a:rPr>
              <a:t> Education Rates + </a:t>
            </a:r>
            <a:r>
              <a:rPr lang="el-GR" sz="2000" b="1" dirty="0" smtClean="0">
                <a:solidFill>
                  <a:schemeClr val="tx1"/>
                </a:solidFill>
              </a:rPr>
              <a:t>β</a:t>
            </a:r>
            <a:r>
              <a:rPr lang="en-US" sz="2000" b="1" baseline="-25000" dirty="0" smtClean="0">
                <a:solidFill>
                  <a:schemeClr val="tx1"/>
                </a:solidFill>
              </a:rPr>
              <a:t>4</a:t>
            </a:r>
            <a:r>
              <a:rPr lang="en-US" sz="2000" b="1" dirty="0" smtClean="0">
                <a:solidFill>
                  <a:schemeClr val="tx1"/>
                </a:solidFill>
              </a:rPr>
              <a:t> Innovation Index +</a:t>
            </a:r>
            <a:r>
              <a:rPr lang="el-GR" sz="2000" b="1" dirty="0" smtClean="0">
                <a:solidFill>
                  <a:schemeClr val="tx1"/>
                </a:solidFill>
              </a:rPr>
              <a:t> β</a:t>
            </a:r>
            <a:r>
              <a:rPr lang="en-US" sz="2000" b="1" baseline="-25000" dirty="0" smtClean="0">
                <a:solidFill>
                  <a:schemeClr val="tx1"/>
                </a:solidFill>
              </a:rPr>
              <a:t>5</a:t>
            </a:r>
            <a:r>
              <a:rPr lang="en-US" sz="2000" b="1" dirty="0" smtClean="0">
                <a:solidFill>
                  <a:schemeClr val="tx1"/>
                </a:solidFill>
              </a:rPr>
              <a:t> Employment Rate </a:t>
            </a:r>
          </a:p>
          <a:p>
            <a:pPr>
              <a:lnSpc>
                <a:spcPct val="150000"/>
              </a:lnSpc>
            </a:pPr>
            <a:r>
              <a:rPr lang="en-US" sz="2000" b="1" dirty="0" smtClean="0">
                <a:solidFill>
                  <a:schemeClr val="tx1"/>
                </a:solidFill>
              </a:rPr>
              <a:t>+ </a:t>
            </a:r>
            <a:r>
              <a:rPr lang="el-GR" sz="2000" b="1" dirty="0" smtClean="0">
                <a:solidFill>
                  <a:schemeClr val="tx1"/>
                </a:solidFill>
              </a:rPr>
              <a:t>β</a:t>
            </a:r>
            <a:r>
              <a:rPr lang="en-US" sz="2000" b="1" baseline="-25000" dirty="0" smtClean="0">
                <a:solidFill>
                  <a:schemeClr val="tx1"/>
                </a:solidFill>
              </a:rPr>
              <a:t>6</a:t>
            </a:r>
            <a:r>
              <a:rPr lang="en-US" sz="2000" b="1" dirty="0" smtClean="0">
                <a:solidFill>
                  <a:schemeClr val="tx1"/>
                </a:solidFill>
              </a:rPr>
              <a:t> Employment Specialization + </a:t>
            </a:r>
            <a:r>
              <a:rPr lang="el-GR" sz="2000" b="1" dirty="0" smtClean="0">
                <a:solidFill>
                  <a:schemeClr val="tx1"/>
                </a:solidFill>
              </a:rPr>
              <a:t>β</a:t>
            </a:r>
            <a:r>
              <a:rPr lang="en-US" sz="2000" b="1" baseline="-25000" dirty="0" smtClean="0">
                <a:solidFill>
                  <a:schemeClr val="tx1"/>
                </a:solidFill>
              </a:rPr>
              <a:t>7</a:t>
            </a:r>
            <a:r>
              <a:rPr lang="en-US" sz="2000" b="1" dirty="0" smtClean="0">
                <a:solidFill>
                  <a:schemeClr val="tx1"/>
                </a:solidFill>
              </a:rPr>
              <a:t> Distance to Markets + </a:t>
            </a:r>
            <a:r>
              <a:rPr lang="el-GR" sz="2000" b="1" dirty="0" smtClean="0">
                <a:solidFill>
                  <a:schemeClr val="tx1"/>
                </a:solidFill>
              </a:rPr>
              <a:t>ε</a:t>
            </a:r>
            <a:endParaRPr lang="en-US" sz="2000" b="1" dirty="0">
              <a:solidFill>
                <a:schemeClr val="tx1"/>
              </a:solidFill>
            </a:endParaRPr>
          </a:p>
        </p:txBody>
      </p:sp>
      <p:pic>
        <p:nvPicPr>
          <p:cNvPr id="4" name="Picture 14" descr="HSlogo_202_pc"/>
          <p:cNvPicPr>
            <a:picLocks noChangeAspect="1" noChangeArrowheads="1"/>
          </p:cNvPicPr>
          <p:nvPr/>
        </p:nvPicPr>
        <p:blipFill>
          <a:blip r:embed="rId2" cstate="print"/>
          <a:srcRect/>
          <a:stretch>
            <a:fillRect/>
          </a:stretch>
        </p:blipFill>
        <p:spPr bwMode="auto">
          <a:xfrm>
            <a:off x="2819400" y="6172200"/>
            <a:ext cx="3429000" cy="509588"/>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txBox="1">
            <a:spLocks/>
          </p:cNvSpPr>
          <p:nvPr/>
        </p:nvSpPr>
        <p:spPr>
          <a:xfrm>
            <a:off x="685800" y="2130425"/>
            <a:ext cx="7772400" cy="1470025"/>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6000" b="0" i="0" u="none" strike="noStrike" kern="1200" cap="none" spc="0" normalizeH="0" baseline="0" noProof="0" dirty="0" smtClean="0">
                <a:ln>
                  <a:noFill/>
                </a:ln>
                <a:solidFill>
                  <a:srgbClr val="C00000"/>
                </a:solidFill>
                <a:effectLst/>
                <a:uLnTx/>
                <a:uFillTx/>
                <a:latin typeface="Garamond" pitchFamily="18" charset="0"/>
                <a:ea typeface="+mj-ea"/>
                <a:cs typeface="+mj-cs"/>
              </a:rPr>
              <a:t>Summary Statistics</a:t>
            </a:r>
            <a:endParaRPr kumimoji="0" lang="en-US" sz="6000" b="0" i="0" u="none" strike="noStrike" kern="1200" cap="none" spc="0" normalizeH="0" baseline="0" noProof="0" dirty="0">
              <a:ln>
                <a:noFill/>
              </a:ln>
              <a:solidFill>
                <a:schemeClr val="accent2">
                  <a:lumMod val="75000"/>
                </a:schemeClr>
              </a:solidFill>
              <a:effectLst/>
              <a:uLnTx/>
              <a:uFillTx/>
              <a:latin typeface="+mj-lt"/>
              <a:ea typeface="+mj-ea"/>
              <a:cs typeface="+mj-cs"/>
            </a:endParaRPr>
          </a:p>
        </p:txBody>
      </p:sp>
      <p:pic>
        <p:nvPicPr>
          <p:cNvPr id="3" name="Picture 14" descr="HSlogo_202_pc"/>
          <p:cNvPicPr>
            <a:picLocks noChangeAspect="1" noChangeArrowheads="1"/>
          </p:cNvPicPr>
          <p:nvPr/>
        </p:nvPicPr>
        <p:blipFill>
          <a:blip r:embed="rId2" cstate="print"/>
          <a:srcRect/>
          <a:stretch>
            <a:fillRect/>
          </a:stretch>
        </p:blipFill>
        <p:spPr bwMode="auto">
          <a:xfrm>
            <a:off x="2819400" y="6172200"/>
            <a:ext cx="3429000" cy="509588"/>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rgbClr val="C00000"/>
                </a:solidFill>
                <a:latin typeface="Garamond" pitchFamily="18" charset="0"/>
              </a:rPr>
              <a:t>Per Capita Personal Income</a:t>
            </a:r>
            <a:endParaRPr lang="en-US" dirty="0"/>
          </a:p>
        </p:txBody>
      </p:sp>
      <p:pic>
        <p:nvPicPr>
          <p:cNvPr id="5"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graphicFrame>
        <p:nvGraphicFramePr>
          <p:cNvPr id="6" name="Table 5"/>
          <p:cNvGraphicFramePr>
            <a:graphicFrameLocks noGrp="1"/>
          </p:cNvGraphicFramePr>
          <p:nvPr/>
        </p:nvGraphicFramePr>
        <p:xfrm>
          <a:off x="1371600" y="1752600"/>
          <a:ext cx="6656211" cy="3733800"/>
        </p:xfrm>
        <a:graphic>
          <a:graphicData uri="http://schemas.openxmlformats.org/drawingml/2006/table">
            <a:tbl>
              <a:tblPr firstRow="1" bandRow="1">
                <a:tableStyleId>{21E4AEA4-8DFA-4A89-87EB-49C32662AFE0}</a:tableStyleId>
              </a:tblPr>
              <a:tblGrid>
                <a:gridCol w="2168879"/>
                <a:gridCol w="1794933"/>
                <a:gridCol w="1570566"/>
                <a:gridCol w="1121833"/>
              </a:tblGrid>
              <a:tr h="1148862">
                <a:tc>
                  <a:txBody>
                    <a:bodyPr/>
                    <a:lstStyle/>
                    <a:p>
                      <a:pPr algn="l"/>
                      <a:r>
                        <a:rPr lang="en-US" dirty="0" smtClean="0"/>
                        <a:t>Variable</a:t>
                      </a:r>
                      <a:endParaRPr lang="en-US" dirty="0"/>
                    </a:p>
                  </a:txBody>
                  <a:tcPr anchor="ctr"/>
                </a:tc>
                <a:tc>
                  <a:txBody>
                    <a:bodyPr/>
                    <a:lstStyle/>
                    <a:p>
                      <a:pPr algn="ctr"/>
                      <a:r>
                        <a:rPr lang="en-US" dirty="0" smtClean="0"/>
                        <a:t>Highest</a:t>
                      </a:r>
                      <a:endParaRPr lang="en-US" dirty="0"/>
                    </a:p>
                  </a:txBody>
                  <a:tcPr anchor="ctr"/>
                </a:tc>
                <a:tc>
                  <a:txBody>
                    <a:bodyPr/>
                    <a:lstStyle/>
                    <a:p>
                      <a:pPr algn="ctr"/>
                      <a:r>
                        <a:rPr lang="en-US" dirty="0" smtClean="0"/>
                        <a:t>Lowest</a:t>
                      </a:r>
                      <a:endParaRPr lang="en-US" dirty="0"/>
                    </a:p>
                  </a:txBody>
                  <a:tcPr anchor="ctr"/>
                </a:tc>
                <a:tc>
                  <a:txBody>
                    <a:bodyPr/>
                    <a:lstStyle/>
                    <a:p>
                      <a:pPr algn="ctr"/>
                      <a:r>
                        <a:rPr lang="en-US" dirty="0" smtClean="0"/>
                        <a:t>Median</a:t>
                      </a:r>
                      <a:endParaRPr lang="en-US" dirty="0"/>
                    </a:p>
                  </a:txBody>
                  <a:tcPr anchor="ctr"/>
                </a:tc>
              </a:tr>
              <a:tr h="1436076">
                <a:tc>
                  <a:txBody>
                    <a:bodyPr/>
                    <a:lstStyle/>
                    <a:p>
                      <a:pPr algn="l"/>
                      <a:r>
                        <a:rPr lang="en-US" dirty="0" smtClean="0"/>
                        <a:t>Annualized</a:t>
                      </a:r>
                      <a:r>
                        <a:rPr lang="en-US" baseline="0" dirty="0" smtClean="0"/>
                        <a:t> Per Capita Personal Income Growth</a:t>
                      </a:r>
                    </a:p>
                  </a:txBody>
                  <a:tcPr anchor="ctr"/>
                </a:tc>
                <a:tc>
                  <a:txBody>
                    <a:bodyPr/>
                    <a:lstStyle/>
                    <a:p>
                      <a:pPr algn="ctr"/>
                      <a:r>
                        <a:rPr lang="en-US" dirty="0" smtClean="0"/>
                        <a:t>7.03% in Sublette, WY</a:t>
                      </a:r>
                      <a:endParaRPr lang="en-US" dirty="0"/>
                    </a:p>
                  </a:txBody>
                  <a:tcPr anchor="ctr"/>
                </a:tc>
                <a:tc>
                  <a:txBody>
                    <a:bodyPr/>
                    <a:lstStyle/>
                    <a:p>
                      <a:pPr algn="ctr"/>
                      <a:r>
                        <a:rPr lang="en-US" dirty="0" smtClean="0"/>
                        <a:t>-3.55% in Crowley, CO</a:t>
                      </a:r>
                      <a:endParaRPr lang="en-US" dirty="0"/>
                    </a:p>
                  </a:txBody>
                  <a:tcPr anchor="ctr"/>
                </a:tc>
                <a:tc>
                  <a:txBody>
                    <a:bodyPr/>
                    <a:lstStyle/>
                    <a:p>
                      <a:pPr algn="ctr"/>
                      <a:r>
                        <a:rPr lang="en-US" dirty="0" smtClean="0"/>
                        <a:t>1.03%</a:t>
                      </a:r>
                      <a:endParaRPr lang="en-US" dirty="0"/>
                    </a:p>
                  </a:txBody>
                  <a:tcPr anchor="ctr"/>
                </a:tc>
              </a:tr>
              <a:tr h="1148862">
                <a:tc>
                  <a:txBody>
                    <a:bodyPr/>
                    <a:lstStyle/>
                    <a:p>
                      <a:pPr algn="l"/>
                      <a:r>
                        <a:rPr lang="en-US" dirty="0" smtClean="0"/>
                        <a:t>Income</a:t>
                      </a:r>
                      <a:r>
                        <a:rPr lang="en-US" baseline="0" dirty="0" smtClean="0"/>
                        <a:t> in Initial Year (1998)</a:t>
                      </a:r>
                      <a:endParaRPr lang="en-US" dirty="0"/>
                    </a:p>
                  </a:txBody>
                  <a:tcPr anchor="ctr"/>
                </a:tc>
                <a:tc>
                  <a:txBody>
                    <a:bodyPr/>
                    <a:lstStyle/>
                    <a:p>
                      <a:pPr algn="ctr"/>
                      <a:r>
                        <a:rPr lang="en-US" dirty="0" smtClean="0"/>
                        <a:t>$76,450 in </a:t>
                      </a:r>
                    </a:p>
                    <a:p>
                      <a:pPr algn="ctr"/>
                      <a:r>
                        <a:rPr lang="en-US" dirty="0" smtClean="0"/>
                        <a:t>New York,</a:t>
                      </a:r>
                      <a:r>
                        <a:rPr lang="en-US" baseline="0" dirty="0" smtClean="0"/>
                        <a:t> NY</a:t>
                      </a:r>
                      <a:endParaRPr lang="en-US" dirty="0"/>
                    </a:p>
                  </a:txBody>
                  <a:tcPr anchor="ctr"/>
                </a:tc>
                <a:tc>
                  <a:txBody>
                    <a:bodyPr/>
                    <a:lstStyle/>
                    <a:p>
                      <a:pPr algn="ctr"/>
                      <a:r>
                        <a:rPr lang="en-US" dirty="0" smtClean="0"/>
                        <a:t>$7,756 in Loup, NE</a:t>
                      </a:r>
                      <a:endParaRPr lang="en-US" dirty="0"/>
                    </a:p>
                  </a:txBody>
                  <a:tcPr anchor="ctr"/>
                </a:tc>
                <a:tc>
                  <a:txBody>
                    <a:bodyPr/>
                    <a:lstStyle/>
                    <a:p>
                      <a:pPr algn="ctr"/>
                      <a:r>
                        <a:rPr lang="en-US" dirty="0" smtClean="0"/>
                        <a:t> $20,647</a:t>
                      </a:r>
                      <a:endParaRPr lang="en-US" dirty="0"/>
                    </a:p>
                  </a:txBody>
                  <a:tcPr anchor="ctr"/>
                </a:tc>
              </a:tr>
            </a:tbl>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pic>
        <p:nvPicPr>
          <p:cNvPr id="35844" name="Picture 4" descr="Z:\Maps\Map with PCPI\maps done with 3079 counties\1998.emf"/>
          <p:cNvPicPr>
            <a:picLocks noChangeAspect="1" noChangeArrowheads="1"/>
          </p:cNvPicPr>
          <p:nvPr/>
        </p:nvPicPr>
        <p:blipFill>
          <a:blip r:embed="rId4"/>
          <a:srcRect/>
          <a:stretch>
            <a:fillRect/>
          </a:stretch>
        </p:blipFill>
        <p:spPr bwMode="auto">
          <a:xfrm>
            <a:off x="914400" y="457200"/>
            <a:ext cx="7467600" cy="5770418"/>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pic>
        <p:nvPicPr>
          <p:cNvPr id="36868" name="Picture 4" descr="Z:\Maps\Map with PCPI\maps done with 3079 counties\2007.emf"/>
          <p:cNvPicPr>
            <a:picLocks noChangeAspect="1" noChangeArrowheads="1"/>
          </p:cNvPicPr>
          <p:nvPr/>
        </p:nvPicPr>
        <p:blipFill>
          <a:blip r:embed="rId4"/>
          <a:srcRect/>
          <a:stretch>
            <a:fillRect/>
          </a:stretch>
        </p:blipFill>
        <p:spPr bwMode="auto">
          <a:xfrm>
            <a:off x="0" y="-304800"/>
            <a:ext cx="9144000" cy="7065819"/>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C00000"/>
                </a:solidFill>
                <a:latin typeface="Garamond" pitchFamily="18" charset="0"/>
              </a:rPr>
              <a:t>What was our objective?</a:t>
            </a:r>
            <a:endParaRPr lang="en-US" dirty="0"/>
          </a:p>
        </p:txBody>
      </p:sp>
      <p:sp>
        <p:nvSpPr>
          <p:cNvPr id="3" name="Content Placeholder 2"/>
          <p:cNvSpPr>
            <a:spLocks noGrp="1"/>
          </p:cNvSpPr>
          <p:nvPr>
            <p:ph idx="1"/>
          </p:nvPr>
        </p:nvSpPr>
        <p:spPr/>
        <p:txBody>
          <a:bodyPr>
            <a:normAutofit/>
          </a:bodyPr>
          <a:lstStyle/>
          <a:p>
            <a:r>
              <a:rPr lang="en-US" sz="2800" dirty="0" smtClean="0"/>
              <a:t>To explore the factors driving differences in regional economic growth across the United States</a:t>
            </a:r>
          </a:p>
          <a:p>
            <a:endParaRPr lang="en-US" sz="2800" dirty="0" smtClean="0"/>
          </a:p>
          <a:p>
            <a:r>
              <a:rPr lang="en-US" sz="2800" dirty="0" smtClean="0"/>
              <a:t>To apply the analysis in “The Sources of Economic Growth in OECD Regions: A Parametric Analysis” (December 2008) on United States counties </a:t>
            </a:r>
          </a:p>
        </p:txBody>
      </p:sp>
      <p:pic>
        <p:nvPicPr>
          <p:cNvPr id="4" name="Picture 14" descr="HSlogo_202_pc"/>
          <p:cNvPicPr>
            <a:picLocks noChangeAspect="1" noChangeArrowheads="1"/>
          </p:cNvPicPr>
          <p:nvPr/>
        </p:nvPicPr>
        <p:blipFill>
          <a:blip r:embed="rId2" cstate="print"/>
          <a:srcRect/>
          <a:stretch>
            <a:fillRect/>
          </a:stretch>
        </p:blipFill>
        <p:spPr bwMode="auto">
          <a:xfrm>
            <a:off x="2819400" y="6172200"/>
            <a:ext cx="3429000" cy="509588"/>
          </a:xfrm>
          <a:prstGeom prst="rect">
            <a:avLst/>
          </a:prstGeom>
          <a:noFill/>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pic>
        <p:nvPicPr>
          <p:cNvPr id="37892" name="Picture 4" descr="Z:\Maps\Map with PCPI\maps done with 3079 counties\totalpcpi.emf"/>
          <p:cNvPicPr>
            <a:picLocks noChangeAspect="1" noChangeArrowheads="1"/>
          </p:cNvPicPr>
          <p:nvPr/>
        </p:nvPicPr>
        <p:blipFill>
          <a:blip r:embed="rId4"/>
          <a:srcRect/>
          <a:stretch>
            <a:fillRect/>
          </a:stretch>
        </p:blipFill>
        <p:spPr bwMode="auto">
          <a:xfrm>
            <a:off x="0" y="-381000"/>
            <a:ext cx="9144000" cy="7065818"/>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Infrastructure</a:t>
            </a:r>
            <a:endParaRPr lang="en-US" sz="4800" dirty="0">
              <a:solidFill>
                <a:srgbClr val="C00000"/>
              </a:solidFill>
              <a:latin typeface="Garamond" pitchFamily="18" charset="0"/>
            </a:endParaRPr>
          </a:p>
        </p:txBody>
      </p:sp>
      <p:sp>
        <p:nvSpPr>
          <p:cNvPr id="4" name="TextBox 3"/>
          <p:cNvSpPr txBox="1"/>
          <p:nvPr/>
        </p:nvSpPr>
        <p:spPr>
          <a:xfrm>
            <a:off x="1143000" y="1600200"/>
            <a:ext cx="7696200" cy="2585323"/>
          </a:xfrm>
          <a:prstGeom prst="rect">
            <a:avLst/>
          </a:prstGeom>
          <a:noFill/>
        </p:spPr>
        <p:txBody>
          <a:bodyPr wrap="square" rtlCol="0">
            <a:spAutoFit/>
          </a:bodyPr>
          <a:lstStyle/>
          <a:p>
            <a:pPr>
              <a:buFont typeface="Arial" pitchFamily="34" charset="0"/>
              <a:buChar char="•"/>
            </a:pPr>
            <a:r>
              <a:rPr lang="en-US" sz="2400" dirty="0" smtClean="0"/>
              <a:t>A measure of Physical Capital</a:t>
            </a:r>
          </a:p>
          <a:p>
            <a:pPr>
              <a:buFont typeface="Arial" pitchFamily="34" charset="0"/>
              <a:buChar char="•"/>
            </a:pPr>
            <a:endParaRPr lang="en-US" sz="2400" dirty="0" smtClean="0"/>
          </a:p>
          <a:p>
            <a:pPr lvl="1">
              <a:buFont typeface="Arial" pitchFamily="34" charset="0"/>
              <a:buChar char="•"/>
            </a:pPr>
            <a:r>
              <a:rPr lang="en-US" sz="2400" dirty="0" smtClean="0"/>
              <a:t>Mileage of major roads by county to its population</a:t>
            </a:r>
          </a:p>
          <a:p>
            <a:pPr lvl="1">
              <a:buFont typeface="Arial" pitchFamily="34" charset="0"/>
              <a:buChar char="•"/>
            </a:pPr>
            <a:endParaRPr lang="en-US" sz="2400" dirty="0" smtClean="0"/>
          </a:p>
          <a:p>
            <a:pPr lvl="1">
              <a:buFont typeface="Arial" pitchFamily="34" charset="0"/>
              <a:buChar char="•"/>
            </a:pPr>
            <a:r>
              <a:rPr lang="en-US" sz="2400" dirty="0" smtClean="0"/>
              <a:t>OECD used motorways density (total motorway kilometers in a region to its population)</a:t>
            </a:r>
          </a:p>
          <a:p>
            <a:pPr>
              <a:buFont typeface="Arial" pitchFamily="34" charset="0"/>
              <a:buChar char="•"/>
            </a:pPr>
            <a:endParaRPr lang="en-US" dirty="0" smtClean="0"/>
          </a:p>
        </p:txBody>
      </p:sp>
      <p:graphicFrame>
        <p:nvGraphicFramePr>
          <p:cNvPr id="5" name="Table 4"/>
          <p:cNvGraphicFramePr>
            <a:graphicFrameLocks noGrp="1"/>
          </p:cNvGraphicFramePr>
          <p:nvPr/>
        </p:nvGraphicFramePr>
        <p:xfrm>
          <a:off x="1524000" y="4191000"/>
          <a:ext cx="6019800" cy="1655135"/>
        </p:xfrm>
        <a:graphic>
          <a:graphicData uri="http://schemas.openxmlformats.org/drawingml/2006/table">
            <a:tbl>
              <a:tblPr firstRow="1" bandRow="1">
                <a:tableStyleId>{21E4AEA4-8DFA-4A89-87EB-49C32662AFE0}</a:tableStyleId>
              </a:tblPr>
              <a:tblGrid>
                <a:gridCol w="2006600"/>
                <a:gridCol w="2006600"/>
                <a:gridCol w="2006600"/>
              </a:tblGrid>
              <a:tr h="685800">
                <a:tc>
                  <a:txBody>
                    <a:bodyPr/>
                    <a:lstStyle/>
                    <a:p>
                      <a:pPr algn="ctr"/>
                      <a:r>
                        <a:rPr lang="en-US" dirty="0" smtClean="0"/>
                        <a:t>Highest</a:t>
                      </a:r>
                      <a:endParaRPr lang="en-US" dirty="0"/>
                    </a:p>
                  </a:txBody>
                  <a:tcPr/>
                </a:tc>
                <a:tc>
                  <a:txBody>
                    <a:bodyPr/>
                    <a:lstStyle/>
                    <a:p>
                      <a:pPr algn="ctr"/>
                      <a:r>
                        <a:rPr lang="en-US" dirty="0" smtClean="0"/>
                        <a:t>Lowest</a:t>
                      </a:r>
                      <a:endParaRPr lang="en-US" dirty="0"/>
                    </a:p>
                  </a:txBody>
                  <a:tcPr/>
                </a:tc>
                <a:tc>
                  <a:txBody>
                    <a:bodyPr/>
                    <a:lstStyle/>
                    <a:p>
                      <a:pPr algn="ctr"/>
                      <a:r>
                        <a:rPr lang="en-US" dirty="0" smtClean="0"/>
                        <a:t>Mean</a:t>
                      </a:r>
                      <a:endParaRPr lang="en-US" dirty="0"/>
                    </a:p>
                  </a:txBody>
                  <a:tcPr/>
                </a:tc>
              </a:tr>
              <a:tr h="969335">
                <a:tc>
                  <a:txBody>
                    <a:bodyPr/>
                    <a:lstStyle/>
                    <a:p>
                      <a:pPr algn="ctr"/>
                      <a:r>
                        <a:rPr lang="en-US" dirty="0" smtClean="0"/>
                        <a:t>4584.72 miles</a:t>
                      </a:r>
                      <a:endParaRPr lang="en-US" dirty="0"/>
                    </a:p>
                  </a:txBody>
                  <a:tcPr/>
                </a:tc>
                <a:tc>
                  <a:txBody>
                    <a:bodyPr/>
                    <a:lstStyle/>
                    <a:p>
                      <a:pPr algn="ctr"/>
                      <a:r>
                        <a:rPr lang="en-US" dirty="0" smtClean="0"/>
                        <a:t>32.13 miles</a:t>
                      </a:r>
                      <a:endParaRPr lang="en-US" dirty="0"/>
                    </a:p>
                  </a:txBody>
                  <a:tcPr/>
                </a:tc>
                <a:tc>
                  <a:txBody>
                    <a:bodyPr/>
                    <a:lstStyle/>
                    <a:p>
                      <a:pPr algn="ctr"/>
                      <a:r>
                        <a:rPr lang="en-US" dirty="0" smtClean="0"/>
                        <a:t>380.83 miles</a:t>
                      </a:r>
                      <a:endParaRPr lang="en-US" dirty="0"/>
                    </a:p>
                  </a:txBody>
                  <a:tcPr/>
                </a:tc>
              </a:tr>
            </a:tbl>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srcRect/>
          <a:stretch>
            <a:fillRect/>
          </a:stretch>
        </p:blipFill>
        <p:spPr bwMode="auto">
          <a:xfrm>
            <a:off x="2133600" y="1066800"/>
            <a:ext cx="9031287" cy="563563"/>
          </a:xfrm>
          <a:prstGeom prst="rect">
            <a:avLst/>
          </a:prstGeom>
          <a:noFill/>
          <a:ln w="9525">
            <a:noFill/>
            <a:miter lim="800000"/>
            <a:headEnd/>
            <a:tailEnd/>
          </a:ln>
          <a:effectLst/>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09600" y="3048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Major Road Mileage by County</a:t>
            </a:r>
            <a:endParaRPr lang="en-US" sz="4800" dirty="0">
              <a:solidFill>
                <a:srgbClr val="C00000"/>
              </a:solidFill>
              <a:latin typeface="Garamond" pitchFamily="18" charset="0"/>
            </a:endParaRPr>
          </a:p>
        </p:txBody>
      </p:sp>
      <p:graphicFrame>
        <p:nvGraphicFramePr>
          <p:cNvPr id="6" name="Chart 5"/>
          <p:cNvGraphicFramePr/>
          <p:nvPr/>
        </p:nvGraphicFramePr>
        <p:xfrm>
          <a:off x="1524000" y="1447800"/>
          <a:ext cx="6248400" cy="4495800"/>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rgbClr val="C00000"/>
                </a:solidFill>
                <a:latin typeface="Garamond" pitchFamily="18" charset="0"/>
              </a:rPr>
              <a:t>Education Rates</a:t>
            </a:r>
            <a:endParaRPr lang="en-US" dirty="0"/>
          </a:p>
        </p:txBody>
      </p:sp>
      <p:graphicFrame>
        <p:nvGraphicFramePr>
          <p:cNvPr id="5" name="Content Placeholder 4"/>
          <p:cNvGraphicFramePr>
            <a:graphicFrameLocks noGrp="1"/>
          </p:cNvGraphicFramePr>
          <p:nvPr>
            <p:ph idx="1"/>
          </p:nvPr>
        </p:nvGraphicFramePr>
        <p:xfrm>
          <a:off x="457200" y="1600200"/>
          <a:ext cx="8229600" cy="3657600"/>
        </p:xfrm>
        <a:graphic>
          <a:graphicData uri="http://schemas.openxmlformats.org/drawingml/2006/table">
            <a:tbl>
              <a:tblPr firstRow="1" bandRow="1">
                <a:tableStyleId>{21E4AEA4-8DFA-4A89-87EB-49C32662AFE0}</a:tableStyleId>
              </a:tblPr>
              <a:tblGrid>
                <a:gridCol w="3276600"/>
                <a:gridCol w="1905000"/>
                <a:gridCol w="1828800"/>
                <a:gridCol w="1219200"/>
              </a:tblGrid>
              <a:tr h="731520">
                <a:tc>
                  <a:txBody>
                    <a:bodyPr/>
                    <a:lstStyle/>
                    <a:p>
                      <a:r>
                        <a:rPr lang="en-US" dirty="0" smtClean="0"/>
                        <a:t>Variable</a:t>
                      </a:r>
                      <a:endParaRPr lang="en-US" dirty="0"/>
                    </a:p>
                  </a:txBody>
                  <a:tcPr anchor="ctr"/>
                </a:tc>
                <a:tc>
                  <a:txBody>
                    <a:bodyPr/>
                    <a:lstStyle/>
                    <a:p>
                      <a:pPr algn="ctr"/>
                      <a:r>
                        <a:rPr lang="en-US" dirty="0" smtClean="0"/>
                        <a:t>Highest</a:t>
                      </a:r>
                      <a:endParaRPr lang="en-US" dirty="0"/>
                    </a:p>
                  </a:txBody>
                  <a:tcPr anchor="ctr"/>
                </a:tc>
                <a:tc>
                  <a:txBody>
                    <a:bodyPr/>
                    <a:lstStyle/>
                    <a:p>
                      <a:pPr algn="ctr"/>
                      <a:r>
                        <a:rPr lang="en-US" dirty="0" smtClean="0"/>
                        <a:t>Lowest</a:t>
                      </a:r>
                      <a:endParaRPr lang="en-US" dirty="0"/>
                    </a:p>
                  </a:txBody>
                  <a:tcPr anchor="ctr"/>
                </a:tc>
                <a:tc>
                  <a:txBody>
                    <a:bodyPr/>
                    <a:lstStyle/>
                    <a:p>
                      <a:pPr algn="ctr"/>
                      <a:r>
                        <a:rPr lang="en-US" dirty="0" smtClean="0"/>
                        <a:t>Median</a:t>
                      </a:r>
                    </a:p>
                  </a:txBody>
                  <a:tcPr anchor="ctr"/>
                </a:tc>
              </a:tr>
              <a:tr h="731520">
                <a:tc>
                  <a:txBody>
                    <a:bodyPr/>
                    <a:lstStyle/>
                    <a:p>
                      <a:r>
                        <a:rPr lang="en-US" dirty="0" smtClean="0"/>
                        <a:t>Less than High School Diploma</a:t>
                      </a:r>
                      <a:endParaRPr lang="en-US" dirty="0"/>
                    </a:p>
                  </a:txBody>
                  <a:tcPr anchor="ctr"/>
                </a:tc>
                <a:tc>
                  <a:txBody>
                    <a:bodyPr/>
                    <a:lstStyle/>
                    <a:p>
                      <a:pPr algn="ctr"/>
                      <a:r>
                        <a:rPr lang="en-US" dirty="0" smtClean="0"/>
                        <a:t>62.5% in </a:t>
                      </a:r>
                    </a:p>
                    <a:p>
                      <a:pPr algn="ctr"/>
                      <a:r>
                        <a:rPr lang="en-US" dirty="0" smtClean="0"/>
                        <a:t>Starr, TX</a:t>
                      </a:r>
                      <a:endParaRPr lang="en-US" dirty="0"/>
                    </a:p>
                  </a:txBody>
                  <a:tcPr anchor="ctr"/>
                </a:tc>
                <a:tc>
                  <a:txBody>
                    <a:bodyPr/>
                    <a:lstStyle/>
                    <a:p>
                      <a:pPr algn="ctr"/>
                      <a:r>
                        <a:rPr lang="en-US" dirty="0" smtClean="0"/>
                        <a:t>4.4% in </a:t>
                      </a:r>
                    </a:p>
                    <a:p>
                      <a:pPr algn="ctr"/>
                      <a:r>
                        <a:rPr lang="en-US" dirty="0" smtClean="0"/>
                        <a:t>Douglas, CO</a:t>
                      </a:r>
                      <a:endParaRPr lang="en-US" dirty="0"/>
                    </a:p>
                  </a:txBody>
                  <a:tcPr anchor="ctr"/>
                </a:tc>
                <a:tc>
                  <a:txBody>
                    <a:bodyPr/>
                    <a:lstStyle/>
                    <a:p>
                      <a:pPr algn="ctr"/>
                      <a:r>
                        <a:rPr lang="en-US" dirty="0" smtClean="0"/>
                        <a:t>21.6%</a:t>
                      </a:r>
                      <a:endParaRPr lang="en-US" dirty="0"/>
                    </a:p>
                  </a:txBody>
                  <a:tcPr anchor="ctr"/>
                </a:tc>
              </a:tr>
              <a:tr h="731520">
                <a:tc>
                  <a:txBody>
                    <a:bodyPr/>
                    <a:lstStyle/>
                    <a:p>
                      <a:r>
                        <a:rPr lang="en-US" dirty="0" smtClean="0"/>
                        <a:t>High School Diploma</a:t>
                      </a:r>
                      <a:endParaRPr lang="en-US" dirty="0"/>
                    </a:p>
                  </a:txBody>
                  <a:tcPr anchor="ctr"/>
                </a:tc>
                <a:tc>
                  <a:txBody>
                    <a:bodyPr/>
                    <a:lstStyle/>
                    <a:p>
                      <a:pPr algn="ctr"/>
                      <a:r>
                        <a:rPr lang="en-US" dirty="0" smtClean="0"/>
                        <a:t>53.5% in </a:t>
                      </a:r>
                    </a:p>
                    <a:p>
                      <a:pPr algn="ctr"/>
                      <a:r>
                        <a:rPr lang="en-US" dirty="0" smtClean="0"/>
                        <a:t>Carroll, OH</a:t>
                      </a:r>
                      <a:endParaRPr lang="en-US" dirty="0"/>
                    </a:p>
                  </a:txBody>
                  <a:tcPr anchor="ctr"/>
                </a:tc>
                <a:tc>
                  <a:txBody>
                    <a:bodyPr/>
                    <a:lstStyle/>
                    <a:p>
                      <a:pPr algn="ctr"/>
                      <a:r>
                        <a:rPr lang="en-US" dirty="0" smtClean="0"/>
                        <a:t>12.4% in </a:t>
                      </a:r>
                    </a:p>
                    <a:p>
                      <a:pPr algn="ctr"/>
                      <a:r>
                        <a:rPr lang="en-US" dirty="0" smtClean="0"/>
                        <a:t>Arlington, VA</a:t>
                      </a:r>
                      <a:endParaRPr lang="en-US" dirty="0"/>
                    </a:p>
                  </a:txBody>
                  <a:tcPr anchor="ctr"/>
                </a:tc>
                <a:tc>
                  <a:txBody>
                    <a:bodyPr/>
                    <a:lstStyle/>
                    <a:p>
                      <a:pPr algn="ctr"/>
                      <a:r>
                        <a:rPr lang="en-US" dirty="0" smtClean="0"/>
                        <a:t>34.7%</a:t>
                      </a:r>
                      <a:endParaRPr lang="en-US" dirty="0"/>
                    </a:p>
                  </a:txBody>
                  <a:tcPr anchor="ctr"/>
                </a:tc>
              </a:tr>
              <a:tr h="731520">
                <a:tc>
                  <a:txBody>
                    <a:bodyPr/>
                    <a:lstStyle/>
                    <a:p>
                      <a:r>
                        <a:rPr lang="en-US" dirty="0" smtClean="0"/>
                        <a:t>More than High School</a:t>
                      </a:r>
                      <a:r>
                        <a:rPr lang="en-US" baseline="0" dirty="0" smtClean="0"/>
                        <a:t> </a:t>
                      </a:r>
                      <a:r>
                        <a:rPr lang="en-US" dirty="0" smtClean="0"/>
                        <a:t>Diploma</a:t>
                      </a:r>
                      <a:endParaRPr lang="en-US" dirty="0"/>
                    </a:p>
                  </a:txBody>
                  <a:tcPr anchor="ctr"/>
                </a:tc>
                <a:tc>
                  <a:txBody>
                    <a:bodyPr/>
                    <a:lstStyle/>
                    <a:p>
                      <a:pPr algn="ctr"/>
                      <a:r>
                        <a:rPr lang="en-US" dirty="0" smtClean="0"/>
                        <a:t>82.1% in </a:t>
                      </a:r>
                    </a:p>
                    <a:p>
                      <a:pPr algn="ctr"/>
                      <a:r>
                        <a:rPr lang="en-US" dirty="0" smtClean="0"/>
                        <a:t>Los Alamos, NM</a:t>
                      </a:r>
                      <a:endParaRPr lang="en-US" dirty="0"/>
                    </a:p>
                  </a:txBody>
                  <a:tcPr anchor="ctr"/>
                </a:tc>
                <a:tc>
                  <a:txBody>
                    <a:bodyPr/>
                    <a:lstStyle/>
                    <a:p>
                      <a:pPr algn="ctr"/>
                      <a:r>
                        <a:rPr lang="en-US" dirty="0" smtClean="0"/>
                        <a:t>17.2% in </a:t>
                      </a:r>
                    </a:p>
                    <a:p>
                      <a:pPr algn="ctr"/>
                      <a:r>
                        <a:rPr lang="en-US" dirty="0" smtClean="0"/>
                        <a:t>McDowell, WV</a:t>
                      </a:r>
                      <a:endParaRPr lang="en-US" dirty="0"/>
                    </a:p>
                  </a:txBody>
                  <a:tcPr anchor="ctr"/>
                </a:tc>
                <a:tc>
                  <a:txBody>
                    <a:bodyPr/>
                    <a:lstStyle/>
                    <a:p>
                      <a:pPr algn="ctr"/>
                      <a:r>
                        <a:rPr lang="en-US" dirty="0" smtClean="0"/>
                        <a:t>41.4%</a:t>
                      </a:r>
                      <a:endParaRPr lang="en-US" dirty="0"/>
                    </a:p>
                  </a:txBody>
                  <a:tcPr anchor="ctr"/>
                </a:tc>
              </a:tr>
              <a:tr h="731520">
                <a:tc>
                  <a:txBody>
                    <a:bodyPr/>
                    <a:lstStyle/>
                    <a:p>
                      <a:r>
                        <a:rPr lang="en-US" dirty="0" smtClean="0"/>
                        <a:t>Total</a:t>
                      </a:r>
                      <a:endParaRPr lang="en-US" dirty="0"/>
                    </a:p>
                  </a:txBody>
                  <a:tcPr anchor="ctr"/>
                </a:tc>
                <a:tc>
                  <a:txBody>
                    <a:bodyPr/>
                    <a:lstStyle/>
                    <a:p>
                      <a:pPr algn="ctr"/>
                      <a:endParaRPr lang="en-US" dirty="0"/>
                    </a:p>
                  </a:txBody>
                  <a:tcPr anchor="ctr"/>
                </a:tc>
                <a:tc>
                  <a:txBody>
                    <a:bodyPr/>
                    <a:lstStyle/>
                    <a:p>
                      <a:pPr algn="ctr"/>
                      <a:endParaRPr lang="en-US" dirty="0"/>
                    </a:p>
                  </a:txBody>
                  <a:tcPr anchor="ctr"/>
                </a:tc>
                <a:tc>
                  <a:txBody>
                    <a:bodyPr/>
                    <a:lstStyle/>
                    <a:p>
                      <a:pPr algn="ctr"/>
                      <a:r>
                        <a:rPr lang="en-US" dirty="0" smtClean="0"/>
                        <a:t>97.7%</a:t>
                      </a:r>
                      <a:endParaRPr lang="en-US" dirty="0"/>
                    </a:p>
                  </a:txBody>
                  <a:tcPr anchor="ctr"/>
                </a:tc>
              </a:tr>
            </a:tbl>
          </a:graphicData>
        </a:graphic>
      </p:graphicFrame>
      <p:pic>
        <p:nvPicPr>
          <p:cNvPr id="6"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C00000"/>
                </a:solidFill>
              </a:rPr>
              <a:t>Percent of population with more than a high school diploma</a:t>
            </a:r>
            <a:endParaRPr lang="en-US" dirty="0">
              <a:solidFill>
                <a:srgbClr val="C00000"/>
              </a:solidFill>
            </a:endParaRPr>
          </a:p>
        </p:txBody>
      </p:sp>
      <p:pic>
        <p:nvPicPr>
          <p:cNvPr id="4" name="Content Placeholder 3" descr="percentmorethanhs.wmf"/>
          <p:cNvPicPr>
            <a:picLocks noGrp="1" noChangeAspect="1"/>
          </p:cNvPicPr>
          <p:nvPr>
            <p:ph idx="1"/>
          </p:nvPr>
        </p:nvPicPr>
        <p:blipFill>
          <a:blip r:embed="rId2"/>
          <a:stretch>
            <a:fillRect/>
          </a:stretch>
        </p:blipFill>
        <p:spPr>
          <a:xfrm>
            <a:off x="1460400" y="1600200"/>
            <a:ext cx="6223199" cy="4525963"/>
          </a:xfrm>
        </p:spPr>
      </p:pic>
      <p:pic>
        <p:nvPicPr>
          <p:cNvPr id="5"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Innovation Index</a:t>
            </a:r>
            <a:endParaRPr lang="en-US" sz="4800" dirty="0">
              <a:solidFill>
                <a:srgbClr val="C00000"/>
              </a:solidFill>
              <a:latin typeface="Garamond" pitchFamily="18" charset="0"/>
            </a:endParaRPr>
          </a:p>
        </p:txBody>
      </p:sp>
      <p:sp>
        <p:nvSpPr>
          <p:cNvPr id="4" name="TextBox 3"/>
          <p:cNvSpPr txBox="1"/>
          <p:nvPr/>
        </p:nvSpPr>
        <p:spPr>
          <a:xfrm>
            <a:off x="685800" y="1447800"/>
            <a:ext cx="7620000" cy="2062103"/>
          </a:xfrm>
          <a:prstGeom prst="rect">
            <a:avLst/>
          </a:prstGeom>
          <a:noFill/>
        </p:spPr>
        <p:txBody>
          <a:bodyPr wrap="square" rtlCol="0">
            <a:spAutoFit/>
          </a:bodyPr>
          <a:lstStyle/>
          <a:p>
            <a:pPr algn="ctr"/>
            <a:endParaRPr lang="en-US" sz="3200" b="1" dirty="0" smtClean="0"/>
          </a:p>
          <a:p>
            <a:pPr algn="ctr"/>
            <a:endParaRPr lang="en-US" sz="3200" b="1" dirty="0" smtClean="0"/>
          </a:p>
          <a:p>
            <a:pPr algn="ctr"/>
            <a:endParaRPr lang="en-US" sz="3200" b="1" dirty="0" smtClean="0"/>
          </a:p>
          <a:p>
            <a:pPr algn="ctr"/>
            <a:r>
              <a:rPr lang="en-US" sz="3200" b="1" dirty="0" smtClean="0"/>
              <a:t>[COMING SOON]</a:t>
            </a:r>
            <a:endParaRPr lang="en-US" sz="3200" b="1"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rgbClr val="C00000"/>
                </a:solidFill>
                <a:latin typeface="Garamond" pitchFamily="18" charset="0"/>
              </a:rPr>
              <a:t>Employment Rate</a:t>
            </a:r>
            <a:endParaRPr lang="en-US" dirty="0">
              <a:solidFill>
                <a:srgbClr val="C00000"/>
              </a:solidFill>
              <a:latin typeface="Garamond" pitchFamily="18" charset="0"/>
            </a:endParaRPr>
          </a:p>
        </p:txBody>
      </p:sp>
      <p:graphicFrame>
        <p:nvGraphicFramePr>
          <p:cNvPr id="5" name="Content Placeholder 4"/>
          <p:cNvGraphicFramePr>
            <a:graphicFrameLocks noGrp="1"/>
          </p:cNvGraphicFramePr>
          <p:nvPr>
            <p:ph idx="1"/>
          </p:nvPr>
        </p:nvGraphicFramePr>
        <p:xfrm>
          <a:off x="457200" y="1600200"/>
          <a:ext cx="8229600" cy="3657600"/>
        </p:xfrm>
        <a:graphic>
          <a:graphicData uri="http://schemas.openxmlformats.org/drawingml/2006/table">
            <a:tbl>
              <a:tblPr firstRow="1" bandRow="1">
                <a:tableStyleId>{21E4AEA4-8DFA-4A89-87EB-49C32662AFE0}</a:tableStyleId>
              </a:tblPr>
              <a:tblGrid>
                <a:gridCol w="3352800"/>
                <a:gridCol w="1866900"/>
                <a:gridCol w="1714500"/>
                <a:gridCol w="1295400"/>
              </a:tblGrid>
              <a:tr h="914400">
                <a:tc>
                  <a:txBody>
                    <a:bodyPr/>
                    <a:lstStyle/>
                    <a:p>
                      <a:r>
                        <a:rPr lang="en-US" dirty="0" smtClean="0"/>
                        <a:t>Variable</a:t>
                      </a:r>
                      <a:endParaRPr lang="en-US" dirty="0"/>
                    </a:p>
                  </a:txBody>
                  <a:tcPr anchor="ctr"/>
                </a:tc>
                <a:tc>
                  <a:txBody>
                    <a:bodyPr/>
                    <a:lstStyle/>
                    <a:p>
                      <a:r>
                        <a:rPr lang="en-US" dirty="0" smtClean="0"/>
                        <a:t>Highest</a:t>
                      </a:r>
                      <a:endParaRPr lang="en-US" dirty="0"/>
                    </a:p>
                  </a:txBody>
                  <a:tcPr anchor="ctr"/>
                </a:tc>
                <a:tc>
                  <a:txBody>
                    <a:bodyPr/>
                    <a:lstStyle/>
                    <a:p>
                      <a:r>
                        <a:rPr lang="en-US" dirty="0" smtClean="0"/>
                        <a:t>Lowest</a:t>
                      </a:r>
                      <a:endParaRPr lang="en-US" dirty="0"/>
                    </a:p>
                  </a:txBody>
                  <a:tcPr anchor="ctr"/>
                </a:tc>
                <a:tc>
                  <a:txBody>
                    <a:bodyPr/>
                    <a:lstStyle/>
                    <a:p>
                      <a:r>
                        <a:rPr lang="en-US" dirty="0" smtClean="0"/>
                        <a:t>Median</a:t>
                      </a:r>
                    </a:p>
                  </a:txBody>
                  <a:tcPr anchor="ctr"/>
                </a:tc>
              </a:tr>
              <a:tr h="914400">
                <a:tc>
                  <a:txBody>
                    <a:bodyPr/>
                    <a:lstStyle/>
                    <a:p>
                      <a:r>
                        <a:rPr lang="en-US" dirty="0" smtClean="0"/>
                        <a:t>Youth Employment Rate </a:t>
                      </a:r>
                    </a:p>
                    <a:p>
                      <a:r>
                        <a:rPr lang="en-US" dirty="0" smtClean="0"/>
                        <a:t>(16 – 20 years</a:t>
                      </a:r>
                      <a:r>
                        <a:rPr lang="en-US" baseline="0" dirty="0" smtClean="0"/>
                        <a:t> old</a:t>
                      </a:r>
                      <a:r>
                        <a:rPr lang="en-US" dirty="0" smtClean="0"/>
                        <a:t> )</a:t>
                      </a:r>
                      <a:endParaRPr lang="en-US" dirty="0"/>
                    </a:p>
                  </a:txBody>
                  <a:tcPr anchor="ctr"/>
                </a:tc>
                <a:tc>
                  <a:txBody>
                    <a:bodyPr/>
                    <a:lstStyle/>
                    <a:p>
                      <a:pPr algn="ctr"/>
                      <a:r>
                        <a:rPr lang="en-US" dirty="0" smtClean="0"/>
                        <a:t>100% in </a:t>
                      </a:r>
                    </a:p>
                    <a:p>
                      <a:pPr algn="ctr"/>
                      <a:r>
                        <a:rPr lang="en-US" dirty="0" smtClean="0"/>
                        <a:t>Loving, TX</a:t>
                      </a:r>
                      <a:endParaRPr lang="en-US" dirty="0"/>
                    </a:p>
                  </a:txBody>
                  <a:tcPr anchor="ctr"/>
                </a:tc>
                <a:tc>
                  <a:txBody>
                    <a:bodyPr/>
                    <a:lstStyle/>
                    <a:p>
                      <a:pPr algn="ctr"/>
                      <a:r>
                        <a:rPr lang="en-US" dirty="0" smtClean="0"/>
                        <a:t>8.8% in Shannon, SD</a:t>
                      </a:r>
                      <a:endParaRPr lang="en-US" dirty="0"/>
                    </a:p>
                  </a:txBody>
                  <a:tcPr anchor="ctr"/>
                </a:tc>
                <a:tc>
                  <a:txBody>
                    <a:bodyPr/>
                    <a:lstStyle/>
                    <a:p>
                      <a:pPr algn="ctr"/>
                      <a:r>
                        <a:rPr lang="en-US" dirty="0" smtClean="0"/>
                        <a:t>46.2%</a:t>
                      </a:r>
                      <a:endParaRPr lang="en-US" dirty="0"/>
                    </a:p>
                  </a:txBody>
                  <a:tcPr anchor="ctr"/>
                </a:tc>
              </a:tr>
              <a:tr h="914400">
                <a:tc>
                  <a:txBody>
                    <a:bodyPr/>
                    <a:lstStyle/>
                    <a:p>
                      <a:r>
                        <a:rPr lang="en-US" dirty="0" smtClean="0"/>
                        <a:t>Working-</a:t>
                      </a:r>
                      <a:r>
                        <a:rPr lang="en-US" baseline="0" dirty="0" smtClean="0"/>
                        <a:t>A</a:t>
                      </a:r>
                      <a:r>
                        <a:rPr lang="en-US" dirty="0" smtClean="0"/>
                        <a:t>ge Employment Rate (21 – 65 years old) </a:t>
                      </a:r>
                      <a:endParaRPr lang="en-US" dirty="0"/>
                    </a:p>
                  </a:txBody>
                  <a:tcPr anchor="ctr"/>
                </a:tc>
                <a:tc>
                  <a:txBody>
                    <a:bodyPr/>
                    <a:lstStyle/>
                    <a:p>
                      <a:pPr algn="ctr"/>
                      <a:r>
                        <a:rPr lang="en-US" dirty="0" smtClean="0"/>
                        <a:t>88.4% in </a:t>
                      </a:r>
                    </a:p>
                    <a:p>
                      <a:pPr algn="ctr"/>
                      <a:r>
                        <a:rPr lang="en-US" dirty="0" smtClean="0"/>
                        <a:t>Stanley, SD</a:t>
                      </a:r>
                      <a:endParaRPr lang="en-US" dirty="0"/>
                    </a:p>
                  </a:txBody>
                  <a:tcPr anchor="ctr"/>
                </a:tc>
                <a:tc>
                  <a:txBody>
                    <a:bodyPr/>
                    <a:lstStyle/>
                    <a:p>
                      <a:pPr algn="ctr"/>
                      <a:r>
                        <a:rPr lang="en-US" dirty="0" smtClean="0"/>
                        <a:t>35.9% in McDowell, WV</a:t>
                      </a:r>
                      <a:endParaRPr lang="en-US" dirty="0"/>
                    </a:p>
                  </a:txBody>
                  <a:tcPr anchor="ctr"/>
                </a:tc>
                <a:tc>
                  <a:txBody>
                    <a:bodyPr/>
                    <a:lstStyle/>
                    <a:p>
                      <a:pPr algn="ctr"/>
                      <a:r>
                        <a:rPr lang="en-US" dirty="0" smtClean="0"/>
                        <a:t>73.1%</a:t>
                      </a:r>
                      <a:endParaRPr lang="en-US" dirty="0"/>
                    </a:p>
                  </a:txBody>
                  <a:tcPr anchor="ctr"/>
                </a:tc>
              </a:tr>
              <a:tr h="914400">
                <a:tc>
                  <a:txBody>
                    <a:bodyPr/>
                    <a:lstStyle/>
                    <a:p>
                      <a:r>
                        <a:rPr lang="en-US" dirty="0" smtClean="0"/>
                        <a:t>Total Employment Rate</a:t>
                      </a:r>
                      <a:endParaRPr lang="en-US" dirty="0"/>
                    </a:p>
                  </a:txBody>
                  <a:tcPr anchor="ctr"/>
                </a:tc>
                <a:tc>
                  <a:txBody>
                    <a:bodyPr/>
                    <a:lstStyle/>
                    <a:p>
                      <a:pPr algn="ctr"/>
                      <a:r>
                        <a:rPr lang="en-US" dirty="0" smtClean="0"/>
                        <a:t>86.7% in </a:t>
                      </a:r>
                    </a:p>
                    <a:p>
                      <a:pPr algn="ctr"/>
                      <a:r>
                        <a:rPr lang="en-US" dirty="0" smtClean="0"/>
                        <a:t>Stanley, SD</a:t>
                      </a:r>
                      <a:endParaRPr lang="en-US" dirty="0"/>
                    </a:p>
                  </a:txBody>
                  <a:tcPr anchor="ctr"/>
                </a:tc>
                <a:tc>
                  <a:txBody>
                    <a:bodyPr/>
                    <a:lstStyle/>
                    <a:p>
                      <a:pPr algn="ctr"/>
                      <a:r>
                        <a:rPr lang="en-US" dirty="0" smtClean="0"/>
                        <a:t>33.6% in McDowell, WV</a:t>
                      </a:r>
                      <a:endParaRPr lang="en-US" dirty="0"/>
                    </a:p>
                  </a:txBody>
                  <a:tcPr anchor="ctr"/>
                </a:tc>
                <a:tc>
                  <a:txBody>
                    <a:bodyPr/>
                    <a:lstStyle/>
                    <a:p>
                      <a:pPr algn="ctr"/>
                      <a:r>
                        <a:rPr lang="en-US" dirty="0" smtClean="0"/>
                        <a:t>69.9%</a:t>
                      </a:r>
                      <a:endParaRPr lang="en-US" dirty="0"/>
                    </a:p>
                  </a:txBody>
                  <a:tcPr anchor="ctr"/>
                </a:tc>
              </a:tr>
            </a:tbl>
          </a:graphicData>
        </a:graphic>
      </p:graphicFrame>
      <p:pic>
        <p:nvPicPr>
          <p:cNvPr id="4"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C00000"/>
                </a:solidFill>
              </a:rPr>
              <a:t>Total employment rate</a:t>
            </a:r>
            <a:endParaRPr lang="en-US" dirty="0">
              <a:solidFill>
                <a:srgbClr val="C00000"/>
              </a:solidFill>
            </a:endParaRPr>
          </a:p>
        </p:txBody>
      </p:sp>
      <p:pic>
        <p:nvPicPr>
          <p:cNvPr id="4" name="Content Placeholder 3" descr="totalemptrate.wmf"/>
          <p:cNvPicPr>
            <a:picLocks noGrp="1" noChangeAspect="1"/>
          </p:cNvPicPr>
          <p:nvPr>
            <p:ph idx="1"/>
          </p:nvPr>
        </p:nvPicPr>
        <p:blipFill>
          <a:blip r:embed="rId2"/>
          <a:stretch>
            <a:fillRect/>
          </a:stretch>
        </p:blipFill>
        <p:spPr>
          <a:xfrm>
            <a:off x="1460400" y="1600200"/>
            <a:ext cx="6223199" cy="4525963"/>
          </a:xfrm>
        </p:spPr>
      </p:pic>
      <p:pic>
        <p:nvPicPr>
          <p:cNvPr id="5"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Employment Specialization</a:t>
            </a:r>
            <a:endParaRPr lang="en-US" sz="4800" dirty="0">
              <a:solidFill>
                <a:srgbClr val="C00000"/>
              </a:solidFill>
              <a:latin typeface="Garamond" pitchFamily="18" charset="0"/>
            </a:endParaRPr>
          </a:p>
        </p:txBody>
      </p:sp>
      <p:sp>
        <p:nvSpPr>
          <p:cNvPr id="5" name="Content Placeholder 2"/>
          <p:cNvSpPr txBox="1">
            <a:spLocks/>
          </p:cNvSpPr>
          <p:nvPr/>
        </p:nvSpPr>
        <p:spPr>
          <a:xfrm>
            <a:off x="457200" y="1600200"/>
            <a:ext cx="8229600" cy="4525963"/>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What is it?</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Measure of industrial concentration of a region (county) </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What is it meant to capture?</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Captures notion of agglomeration</a:t>
            </a:r>
            <a:endParaRPr lang="en-US" noProof="0" dirty="0" smtClean="0"/>
          </a:p>
          <a:p>
            <a:pPr marL="1200150" lvl="2" indent="-285750">
              <a:spcBef>
                <a:spcPct val="20000"/>
              </a:spcBef>
              <a:buFont typeface="Arial" pitchFamily="34" charset="0"/>
              <a:buChar char="•"/>
              <a:defRPr/>
            </a:pPr>
            <a:r>
              <a:rPr lang="en-US" dirty="0" smtClean="0"/>
              <a:t>What is agglomeration?</a:t>
            </a:r>
          </a:p>
          <a:p>
            <a:pPr marL="2114550" lvl="4" indent="-285750">
              <a:spcBef>
                <a:spcPct val="20000"/>
              </a:spcBef>
              <a:buFont typeface="Arial" pitchFamily="34" charset="0"/>
              <a:buChar char="•"/>
              <a:defRPr/>
            </a:pPr>
            <a:r>
              <a:rPr lang="en-US" dirty="0" smtClean="0"/>
              <a:t>The close spatial concentration of industry</a:t>
            </a:r>
          </a:p>
          <a:p>
            <a:pPr marL="2114550" lvl="4" indent="-285750">
              <a:spcBef>
                <a:spcPct val="20000"/>
              </a:spcBef>
              <a:buFont typeface="Arial" pitchFamily="34" charset="0"/>
              <a:buChar char="•"/>
              <a:defRPr/>
            </a:pPr>
            <a:r>
              <a:rPr lang="en-US" dirty="0" smtClean="0"/>
              <a:t>A determinant of economic growth in NEG growth theory </a:t>
            </a:r>
          </a:p>
          <a:p>
            <a:pPr marL="1200150" lvl="2" indent="-285750">
              <a:spcBef>
                <a:spcPct val="20000"/>
              </a:spcBef>
              <a:buFont typeface="Arial" pitchFamily="34" charset="0"/>
              <a:buChar char="•"/>
              <a:defRPr/>
            </a:pPr>
            <a:r>
              <a:rPr lang="en-US" dirty="0" smtClean="0"/>
              <a:t>How is it modeled?</a:t>
            </a:r>
          </a:p>
          <a:p>
            <a:pPr marL="1657350" lvl="3" indent="-285750">
              <a:spcBef>
                <a:spcPct val="20000"/>
              </a:spcBef>
              <a:buFont typeface="Arial" pitchFamily="34" charset="0"/>
              <a:buChar char="•"/>
              <a:defRPr/>
            </a:pPr>
            <a:r>
              <a:rPr lang="en-US" dirty="0" smtClean="0"/>
              <a:t>	Specialization indices</a:t>
            </a:r>
          </a:p>
          <a:p>
            <a:pPr marL="2057400" lvl="4" indent="-228600">
              <a:spcBef>
                <a:spcPct val="20000"/>
              </a:spcBef>
              <a:buFont typeface="Arial" pitchFamily="34" charset="0"/>
              <a:buChar char="•"/>
              <a:defRPr/>
            </a:pPr>
            <a:r>
              <a:rPr lang="en-US" dirty="0" err="1" smtClean="0"/>
              <a:t>Herfindahl</a:t>
            </a:r>
            <a:r>
              <a:rPr lang="en-US" dirty="0" smtClean="0"/>
              <a:t> Index</a:t>
            </a:r>
          </a:p>
          <a:p>
            <a:pPr marL="2057400" lvl="4" indent="-228600">
              <a:spcBef>
                <a:spcPct val="20000"/>
              </a:spcBef>
              <a:buFont typeface="Arial" pitchFamily="34" charset="0"/>
              <a:buChar char="•"/>
              <a:defRPr/>
            </a:pPr>
            <a:r>
              <a:rPr lang="en-US" dirty="0" err="1" smtClean="0"/>
              <a:t>Krugman</a:t>
            </a:r>
            <a:r>
              <a:rPr lang="en-US" dirty="0" smtClean="0"/>
              <a:t> Index</a:t>
            </a:r>
          </a:p>
          <a:p>
            <a:pPr marL="2114550" lvl="4" indent="-285750">
              <a:spcBef>
                <a:spcPct val="20000"/>
              </a:spcBef>
              <a:buFont typeface="Arial" pitchFamily="34" charset="0"/>
              <a:buChar char="•"/>
              <a:defRPr/>
            </a:pPr>
            <a:endParaRPr lang="en-US" dirty="0" smtClean="0"/>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C00000"/>
                </a:solidFill>
                <a:latin typeface="Garamond" pitchFamily="18" charset="0"/>
              </a:rPr>
              <a:t>Agenda</a:t>
            </a:r>
            <a:endParaRPr lang="en-US" dirty="0"/>
          </a:p>
        </p:txBody>
      </p:sp>
      <p:sp>
        <p:nvSpPr>
          <p:cNvPr id="3" name="Content Placeholder 2"/>
          <p:cNvSpPr>
            <a:spLocks noGrp="1"/>
          </p:cNvSpPr>
          <p:nvPr>
            <p:ph idx="1"/>
          </p:nvPr>
        </p:nvSpPr>
        <p:spPr>
          <a:xfrm>
            <a:off x="1676400" y="1295400"/>
            <a:ext cx="8229600" cy="4525963"/>
          </a:xfrm>
        </p:spPr>
        <p:txBody>
          <a:bodyPr>
            <a:normAutofit fontScale="70000" lnSpcReduction="20000"/>
          </a:bodyPr>
          <a:lstStyle/>
          <a:p>
            <a:pPr marL="514350" lvl="0" indent="-514350" eaLnBrk="0" fontAlgn="base" hangingPunct="0">
              <a:lnSpc>
                <a:spcPct val="200000"/>
              </a:lnSpc>
              <a:spcBef>
                <a:spcPct val="0"/>
              </a:spcBef>
              <a:spcAft>
                <a:spcPct val="0"/>
              </a:spcAft>
              <a:buFont typeface="+mj-lt"/>
              <a:buAutoNum type="arabicPeriod"/>
            </a:pPr>
            <a:r>
              <a:rPr lang="en-US" dirty="0" smtClean="0">
                <a:ea typeface="Calibri" pitchFamily="34" charset="0"/>
                <a:cs typeface="Times New Roman" pitchFamily="18" charset="0"/>
              </a:rPr>
              <a:t>Theory </a:t>
            </a:r>
            <a:endParaRPr lang="en-US" dirty="0" smtClean="0"/>
          </a:p>
          <a:p>
            <a:pPr marL="514350" lvl="0" indent="-514350" eaLnBrk="0" fontAlgn="base" hangingPunct="0">
              <a:lnSpc>
                <a:spcPct val="200000"/>
              </a:lnSpc>
              <a:spcBef>
                <a:spcPct val="0"/>
              </a:spcBef>
              <a:spcAft>
                <a:spcPct val="0"/>
              </a:spcAft>
              <a:buFont typeface="+mj-lt"/>
              <a:buAutoNum type="arabicPeriod"/>
            </a:pPr>
            <a:r>
              <a:rPr lang="en-US" dirty="0" smtClean="0">
                <a:cs typeface="Times New Roman" pitchFamily="18" charset="0"/>
              </a:rPr>
              <a:t>Data</a:t>
            </a:r>
          </a:p>
          <a:p>
            <a:pPr marL="514350" lvl="0" indent="-514350" eaLnBrk="0" fontAlgn="base" hangingPunct="0">
              <a:lnSpc>
                <a:spcPct val="200000"/>
              </a:lnSpc>
              <a:spcBef>
                <a:spcPct val="0"/>
              </a:spcBef>
              <a:spcAft>
                <a:spcPct val="0"/>
              </a:spcAft>
              <a:buFont typeface="+mj-lt"/>
              <a:buAutoNum type="arabicPeriod"/>
            </a:pPr>
            <a:r>
              <a:rPr lang="en-US" dirty="0" smtClean="0">
                <a:cs typeface="Times New Roman" pitchFamily="18" charset="0"/>
              </a:rPr>
              <a:t>Summary Statistics</a:t>
            </a:r>
            <a:endParaRPr lang="en-US" dirty="0" smtClean="0"/>
          </a:p>
          <a:p>
            <a:pPr marL="514350" lvl="0" indent="-514350" eaLnBrk="0" fontAlgn="base" hangingPunct="0">
              <a:lnSpc>
                <a:spcPct val="200000"/>
              </a:lnSpc>
              <a:spcBef>
                <a:spcPct val="0"/>
              </a:spcBef>
              <a:spcAft>
                <a:spcPct val="0"/>
              </a:spcAft>
              <a:buFont typeface="+mj-lt"/>
              <a:buAutoNum type="arabicPeriod"/>
            </a:pPr>
            <a:r>
              <a:rPr lang="en-US" dirty="0" smtClean="0">
                <a:cs typeface="Times New Roman" pitchFamily="18" charset="0"/>
              </a:rPr>
              <a:t>Results</a:t>
            </a:r>
            <a:endParaRPr lang="en-US" dirty="0" smtClean="0"/>
          </a:p>
          <a:p>
            <a:pPr marL="514350" lvl="0" indent="-514350" eaLnBrk="0" fontAlgn="base" hangingPunct="0">
              <a:lnSpc>
                <a:spcPct val="200000"/>
              </a:lnSpc>
              <a:spcBef>
                <a:spcPct val="0"/>
              </a:spcBef>
              <a:spcAft>
                <a:spcPct val="0"/>
              </a:spcAft>
              <a:buFont typeface="+mj-lt"/>
              <a:buAutoNum type="arabicPeriod"/>
            </a:pPr>
            <a:r>
              <a:rPr lang="en-US" dirty="0" smtClean="0">
                <a:ea typeface="Calibri" pitchFamily="34" charset="0"/>
                <a:cs typeface="Times New Roman" pitchFamily="18" charset="0"/>
              </a:rPr>
              <a:t>Findings</a:t>
            </a:r>
            <a:endParaRPr lang="en-US" dirty="0" smtClean="0"/>
          </a:p>
          <a:p>
            <a:pPr marL="514350" lvl="0" indent="-514350" eaLnBrk="0" fontAlgn="base" hangingPunct="0">
              <a:lnSpc>
                <a:spcPct val="200000"/>
              </a:lnSpc>
              <a:spcBef>
                <a:spcPct val="0"/>
              </a:spcBef>
              <a:spcAft>
                <a:spcPct val="0"/>
              </a:spcAft>
              <a:buFont typeface="+mj-lt"/>
              <a:buAutoNum type="arabicPeriod"/>
            </a:pPr>
            <a:r>
              <a:rPr lang="en-US" dirty="0" smtClean="0">
                <a:ea typeface="Calibri" pitchFamily="34" charset="0"/>
                <a:cs typeface="Times New Roman" pitchFamily="18" charset="0"/>
              </a:rPr>
              <a:t>Recommendations</a:t>
            </a:r>
            <a:endParaRPr lang="en-US" dirty="0" smtClean="0"/>
          </a:p>
          <a:p>
            <a:pPr marL="514350" lvl="0" indent="-514350" eaLnBrk="0" fontAlgn="base" hangingPunct="0">
              <a:lnSpc>
                <a:spcPct val="200000"/>
              </a:lnSpc>
              <a:spcBef>
                <a:spcPct val="0"/>
              </a:spcBef>
              <a:spcAft>
                <a:spcPct val="0"/>
              </a:spcAft>
              <a:buFont typeface="+mj-lt"/>
              <a:buAutoNum type="arabicPeriod"/>
            </a:pPr>
            <a:r>
              <a:rPr lang="en-US" dirty="0" smtClean="0">
                <a:ea typeface="Calibri" pitchFamily="34" charset="0"/>
                <a:cs typeface="Times New Roman" pitchFamily="18" charset="0"/>
              </a:rPr>
              <a:t>Questions</a:t>
            </a:r>
            <a:endParaRPr lang="en-US" dirty="0" smtClean="0"/>
          </a:p>
        </p:txBody>
      </p:sp>
      <p:pic>
        <p:nvPicPr>
          <p:cNvPr id="4" name="Picture 14" descr="HSlogo_202_pc"/>
          <p:cNvPicPr>
            <a:picLocks noChangeAspect="1" noChangeArrowheads="1"/>
          </p:cNvPicPr>
          <p:nvPr/>
        </p:nvPicPr>
        <p:blipFill>
          <a:blip r:embed="rId2" cstate="print"/>
          <a:srcRect/>
          <a:stretch>
            <a:fillRect/>
          </a:stretch>
        </p:blipFill>
        <p:spPr bwMode="auto">
          <a:xfrm>
            <a:off x="2819400" y="6172200"/>
            <a:ext cx="3429000" cy="509588"/>
          </a:xfrm>
          <a:prstGeom prst="rect">
            <a:avLst/>
          </a:prstGeom>
          <a:noFill/>
        </p:spPr>
      </p:pic>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1323439"/>
          </a:xfrm>
          <a:prstGeom prst="rect">
            <a:avLst/>
          </a:prstGeom>
          <a:noFill/>
        </p:spPr>
        <p:txBody>
          <a:bodyPr wrap="square" rtlCol="0">
            <a:spAutoFit/>
          </a:bodyPr>
          <a:lstStyle/>
          <a:p>
            <a:pPr algn="ctr"/>
            <a:r>
              <a:rPr lang="en-US" sz="4000" dirty="0" smtClean="0">
                <a:solidFill>
                  <a:srgbClr val="C00000"/>
                </a:solidFill>
                <a:latin typeface="Garamond" pitchFamily="18" charset="0"/>
              </a:rPr>
              <a:t>Employment Specialization: </a:t>
            </a:r>
          </a:p>
          <a:p>
            <a:pPr algn="ctr"/>
            <a:r>
              <a:rPr lang="en-US" sz="4000" dirty="0" err="1" smtClean="0">
                <a:solidFill>
                  <a:srgbClr val="C00000"/>
                </a:solidFill>
                <a:latin typeface="Garamond" pitchFamily="18" charset="0"/>
              </a:rPr>
              <a:t>Herfindahl</a:t>
            </a:r>
            <a:r>
              <a:rPr lang="en-US" sz="4000" dirty="0" smtClean="0">
                <a:solidFill>
                  <a:srgbClr val="C00000"/>
                </a:solidFill>
                <a:latin typeface="Garamond" pitchFamily="18" charset="0"/>
              </a:rPr>
              <a:t> Index</a:t>
            </a:r>
            <a:endParaRPr lang="en-US" sz="4000" dirty="0">
              <a:solidFill>
                <a:srgbClr val="C00000"/>
              </a:solidFill>
              <a:latin typeface="Garamond" pitchFamily="18" charset="0"/>
            </a:endParaRPr>
          </a:p>
        </p:txBody>
      </p:sp>
      <p:sp>
        <p:nvSpPr>
          <p:cNvPr id="4" name="Content Placeholder 2"/>
          <p:cNvSpPr txBox="1">
            <a:spLocks/>
          </p:cNvSpPr>
          <p:nvPr/>
        </p:nvSpPr>
        <p:spPr>
          <a:xfrm>
            <a:off x="457200" y="1600200"/>
            <a:ext cx="8229600" cy="4525963"/>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Definition:</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b="1" baseline="30000" dirty="0" err="1" smtClean="0"/>
              <a:t>N</a:t>
            </a:r>
            <a:r>
              <a:rPr lang="en-US" b="1" dirty="0" err="1" smtClean="0"/>
              <a:t>Σ</a:t>
            </a:r>
            <a:r>
              <a:rPr lang="en-US" b="1" baseline="-25000" dirty="0" err="1" smtClean="0"/>
              <a:t>i</a:t>
            </a:r>
            <a:r>
              <a:rPr lang="en-US" b="1" baseline="-25000" dirty="0" smtClean="0"/>
              <a:t>=1</a:t>
            </a:r>
            <a:r>
              <a:rPr lang="en-US" b="1" dirty="0" smtClean="0"/>
              <a:t> s</a:t>
            </a:r>
            <a:r>
              <a:rPr lang="en-US" b="1" baseline="30000" dirty="0" smtClean="0"/>
              <a:t>2</a:t>
            </a:r>
            <a:r>
              <a:rPr lang="en-US" baseline="30000" dirty="0" smtClean="0"/>
              <a:t/>
            </a:r>
            <a:br>
              <a:rPr lang="en-US" baseline="30000" dirty="0" smtClean="0"/>
            </a:br>
            <a:endParaRPr lang="en-US" dirty="0" smtClean="0"/>
          </a:p>
          <a:p>
            <a:pPr marL="342900" lvl="0" indent="-342900">
              <a:spcBef>
                <a:spcPct val="20000"/>
              </a:spcBef>
              <a:buFont typeface="Arial" pitchFamily="34" charset="0"/>
              <a:buChar char="•"/>
              <a:defRPr/>
            </a:pPr>
            <a:r>
              <a:rPr lang="en-US" dirty="0" smtClean="0"/>
              <a:t>Features:</a:t>
            </a:r>
          </a:p>
          <a:p>
            <a:pPr marL="742950" lvl="1" indent="-285750">
              <a:spcBef>
                <a:spcPct val="20000"/>
              </a:spcBef>
              <a:buFont typeface="Arial" pitchFamily="34" charset="0"/>
              <a:buChar char="•"/>
              <a:defRPr/>
            </a:pPr>
            <a:r>
              <a:rPr lang="en-US" dirty="0" smtClean="0"/>
              <a:t>Ranges from 0 to 1.0 </a:t>
            </a:r>
            <a:br>
              <a:rPr lang="en-US" dirty="0" smtClean="0"/>
            </a:br>
            <a:endParaRPr lang="en-US" dirty="0" smtClean="0"/>
          </a:p>
          <a:p>
            <a:pPr marL="742950" lvl="1" indent="-285750">
              <a:spcBef>
                <a:spcPct val="20000"/>
              </a:spcBef>
              <a:buFont typeface="Arial" pitchFamily="34" charset="0"/>
              <a:buChar char="•"/>
              <a:defRPr/>
            </a:pPr>
            <a:r>
              <a:rPr lang="en-US" dirty="0" smtClean="0"/>
              <a:t>0 = industrial diversity (lots of firms) </a:t>
            </a:r>
            <a:br>
              <a:rPr lang="en-US" dirty="0" smtClean="0"/>
            </a:br>
            <a:endParaRPr lang="en-US" dirty="0" smtClean="0"/>
          </a:p>
          <a:p>
            <a:pPr marL="742950" lvl="1" indent="-285750">
              <a:spcBef>
                <a:spcPct val="20000"/>
              </a:spcBef>
              <a:buFont typeface="Arial" pitchFamily="34" charset="0"/>
              <a:buChar char="•"/>
              <a:defRPr/>
            </a:pPr>
            <a:r>
              <a:rPr lang="en-US" dirty="0" smtClean="0"/>
              <a:t>1 = lack of industrial diversity (one or few firms)</a:t>
            </a:r>
            <a:br>
              <a:rPr lang="en-US" dirty="0" smtClean="0"/>
            </a:br>
            <a:endParaRPr lang="en-US" dirty="0" smtClean="0"/>
          </a:p>
          <a:p>
            <a:pPr marL="342900" lvl="0" indent="-342900">
              <a:spcBef>
                <a:spcPct val="20000"/>
              </a:spcBef>
              <a:buFont typeface="Arial" pitchFamily="34" charset="0"/>
              <a:buChar char="•"/>
              <a:defRPr/>
            </a:pPr>
            <a:r>
              <a:rPr lang="en-US" dirty="0" smtClean="0"/>
              <a:t>Is an absolute measure;  Does not take neighbors into account</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b="0" i="0" u="none" strike="noStrike" kern="1200" cap="none" spc="0" normalizeH="0" noProof="0" dirty="0" smtClean="0">
              <a:ln>
                <a:noFill/>
              </a:ln>
              <a:solidFill>
                <a:schemeClr val="tx1"/>
              </a:solidFill>
              <a:effectLst/>
              <a:uLnTx/>
              <a:uFillTx/>
              <a:latin typeface="+mn-lt"/>
              <a:ea typeface="+mn-ea"/>
              <a:cs typeface="+mn-cs"/>
            </a:endParaRP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b="0" i="0" u="none" strike="noStrike" kern="1200" cap="none" spc="0" normalizeH="0" baseline="0" noProof="0" dirty="0" smtClean="0">
              <a:ln>
                <a:noFill/>
              </a:ln>
              <a:solidFill>
                <a:srgbClr val="FF0000"/>
              </a:solidFill>
              <a:effectLst/>
              <a:uLnTx/>
              <a:uFillTx/>
              <a:latin typeface="+mn-lt"/>
              <a:ea typeface="+mn-ea"/>
              <a:cs typeface="+mn-cs"/>
            </a:endParaRP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707886"/>
          </a:xfrm>
          <a:prstGeom prst="rect">
            <a:avLst/>
          </a:prstGeom>
          <a:noFill/>
        </p:spPr>
        <p:txBody>
          <a:bodyPr wrap="square" rtlCol="0">
            <a:spAutoFit/>
          </a:bodyPr>
          <a:lstStyle/>
          <a:p>
            <a:pPr algn="ctr"/>
            <a:r>
              <a:rPr lang="en-US" sz="4000" dirty="0" err="1" smtClean="0">
                <a:solidFill>
                  <a:srgbClr val="C00000"/>
                </a:solidFill>
                <a:latin typeface="Garamond" pitchFamily="18" charset="0"/>
              </a:rPr>
              <a:t>Herfindahl</a:t>
            </a:r>
            <a:r>
              <a:rPr lang="en-US" sz="4000" dirty="0" smtClean="0">
                <a:solidFill>
                  <a:srgbClr val="C00000"/>
                </a:solidFill>
                <a:latin typeface="Garamond" pitchFamily="18" charset="0"/>
              </a:rPr>
              <a:t> </a:t>
            </a:r>
            <a:r>
              <a:rPr lang="en-US" sz="4000" dirty="0" smtClean="0">
                <a:solidFill>
                  <a:srgbClr val="C00000"/>
                </a:solidFill>
                <a:latin typeface="Garamond" pitchFamily="18" charset="0"/>
              </a:rPr>
              <a:t>Index</a:t>
            </a:r>
            <a:endParaRPr lang="en-US" sz="4000" dirty="0">
              <a:solidFill>
                <a:srgbClr val="C00000"/>
              </a:solidFill>
              <a:latin typeface="Garamond" pitchFamily="18" charset="0"/>
            </a:endParaRPr>
          </a:p>
        </p:txBody>
      </p:sp>
      <p:pic>
        <p:nvPicPr>
          <p:cNvPr id="6" name="Picture 5"/>
          <p:cNvPicPr>
            <a:picLocks noChangeAspect="1"/>
          </p:cNvPicPr>
          <p:nvPr/>
        </p:nvPicPr>
        <p:blipFill>
          <a:blip r:embed="rId4"/>
          <a:stretch>
            <a:fillRect/>
          </a:stretch>
        </p:blipFill>
        <p:spPr>
          <a:xfrm>
            <a:off x="1524000" y="1371600"/>
            <a:ext cx="6388124" cy="4648200"/>
          </a:xfrm>
          <a:prstGeom prst="rect">
            <a:avLst/>
          </a:prstGeom>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1323439"/>
          </a:xfrm>
          <a:prstGeom prst="rect">
            <a:avLst/>
          </a:prstGeom>
          <a:noFill/>
        </p:spPr>
        <p:txBody>
          <a:bodyPr wrap="square" rtlCol="0">
            <a:spAutoFit/>
          </a:bodyPr>
          <a:lstStyle/>
          <a:p>
            <a:pPr algn="ctr"/>
            <a:r>
              <a:rPr lang="en-US" sz="4000" dirty="0" smtClean="0">
                <a:solidFill>
                  <a:srgbClr val="C00000"/>
                </a:solidFill>
                <a:latin typeface="Garamond" pitchFamily="18" charset="0"/>
              </a:rPr>
              <a:t>Employment Specialization: </a:t>
            </a:r>
          </a:p>
          <a:p>
            <a:pPr algn="ctr"/>
            <a:r>
              <a:rPr lang="en-US" sz="4000" dirty="0" err="1" smtClean="0">
                <a:solidFill>
                  <a:srgbClr val="C00000"/>
                </a:solidFill>
                <a:latin typeface="Garamond" pitchFamily="18" charset="0"/>
              </a:rPr>
              <a:t>Krugman</a:t>
            </a:r>
            <a:r>
              <a:rPr lang="en-US" sz="4000" dirty="0" smtClean="0">
                <a:solidFill>
                  <a:srgbClr val="C00000"/>
                </a:solidFill>
                <a:latin typeface="Garamond" pitchFamily="18" charset="0"/>
              </a:rPr>
              <a:t> Index</a:t>
            </a:r>
            <a:endParaRPr lang="en-US" sz="4000" dirty="0">
              <a:solidFill>
                <a:srgbClr val="C00000"/>
              </a:solidFill>
              <a:latin typeface="Garamond" pitchFamily="18" charset="0"/>
            </a:endParaRPr>
          </a:p>
        </p:txBody>
      </p:sp>
      <p:sp>
        <p:nvSpPr>
          <p:cNvPr id="4" name="Content Placeholder 2"/>
          <p:cNvSpPr txBox="1">
            <a:spLocks/>
          </p:cNvSpPr>
          <p:nvPr/>
        </p:nvSpPr>
        <p:spPr>
          <a:xfrm>
            <a:off x="457200" y="1600200"/>
            <a:ext cx="8229600" cy="4525963"/>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Definition:</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KI = ∑</a:t>
            </a:r>
            <a:r>
              <a:rPr kumimoji="0" lang="en-US" b="0" i="0" u="none" strike="noStrike" kern="1200" cap="none" spc="0" normalizeH="0" baseline="-25000" noProof="0" dirty="0" err="1" smtClean="0">
                <a:ln>
                  <a:noFill/>
                </a:ln>
                <a:solidFill>
                  <a:schemeClr val="tx1"/>
                </a:solidFill>
                <a:effectLst/>
                <a:uLnTx/>
                <a:uFillTx/>
                <a:latin typeface="+mn-lt"/>
                <a:ea typeface="+mn-ea"/>
                <a:cs typeface="+mn-cs"/>
              </a:rPr>
              <a:t>j</a:t>
            </a:r>
            <a:r>
              <a:rPr kumimoji="0" lang="en-US" b="0" i="0" u="none" strike="noStrike" kern="1200" cap="none" spc="0" normalizeH="0" baseline="0" noProof="0" dirty="0" err="1" smtClean="0">
                <a:ln>
                  <a:noFill/>
                </a:ln>
                <a:solidFill>
                  <a:schemeClr val="tx1"/>
                </a:solidFill>
                <a:effectLst/>
                <a:uLnTx/>
                <a:uFillTx/>
                <a:latin typeface="+mn-lt"/>
                <a:ea typeface="+mn-ea"/>
                <a:cs typeface="+mn-cs"/>
              </a:rPr>
              <a:t>|a</a:t>
            </a:r>
            <a:r>
              <a:rPr kumimoji="0" lang="en-US" b="0" i="0" u="none" strike="noStrike" kern="1200" cap="none" spc="0" normalizeH="0" baseline="-25000" noProof="0" dirty="0" err="1" smtClean="0">
                <a:ln>
                  <a:noFill/>
                </a:ln>
                <a:solidFill>
                  <a:schemeClr val="tx1"/>
                </a:solidFill>
                <a:effectLst/>
                <a:uLnTx/>
                <a:uFillTx/>
                <a:latin typeface="+mn-lt"/>
                <a:ea typeface="+mn-ea"/>
                <a:cs typeface="+mn-cs"/>
              </a:rPr>
              <a:t>ij</a:t>
            </a:r>
            <a:r>
              <a:rPr kumimoji="0" lang="en-US" b="0" i="0" u="none" strike="noStrike" kern="1200" cap="none" spc="0" normalizeH="0" baseline="0" noProof="0" dirty="0" err="1" smtClean="0">
                <a:ln>
                  <a:noFill/>
                </a:ln>
                <a:solidFill>
                  <a:schemeClr val="tx1"/>
                </a:solidFill>
                <a:effectLst/>
                <a:uLnTx/>
                <a:uFillTx/>
                <a:latin typeface="+mn-lt"/>
                <a:ea typeface="+mn-ea"/>
                <a:cs typeface="+mn-cs"/>
              </a:rPr>
              <a:t>-b</a:t>
            </a:r>
            <a:r>
              <a:rPr kumimoji="0" lang="en-US" b="0" i="0" u="none" strike="noStrike" kern="1200" cap="none" spc="0" normalizeH="0" baseline="-25000" noProof="0" dirty="0" err="1" smtClean="0">
                <a:ln>
                  <a:noFill/>
                </a:ln>
                <a:solidFill>
                  <a:schemeClr val="tx1"/>
                </a:solidFill>
                <a:effectLst/>
                <a:uLnTx/>
                <a:uFillTx/>
                <a:latin typeface="+mn-lt"/>
                <a:ea typeface="+mn-ea"/>
                <a:cs typeface="+mn-cs"/>
              </a:rPr>
              <a:t>-ij</a:t>
            </a:r>
            <a:r>
              <a:rPr kumimoji="0" lang="en-US" b="0" i="0" u="none" strike="noStrike" kern="1200" cap="none" spc="0" normalizeH="0" baseline="0" noProof="0" dirty="0" smtClean="0">
                <a:ln>
                  <a:noFill/>
                </a:ln>
                <a:solidFill>
                  <a:schemeClr val="tx1"/>
                </a:solidFill>
                <a:effectLst/>
                <a:uLnTx/>
                <a:uFillTx/>
                <a:latin typeface="+mn-lt"/>
                <a:ea typeface="+mn-ea"/>
                <a:cs typeface="+mn-cs"/>
              </a:rPr>
              <a:t>|</a:t>
            </a:r>
          </a:p>
          <a:p>
            <a:pPr marL="1143000" lvl="2" indent="-228600">
              <a:spcBef>
                <a:spcPct val="20000"/>
              </a:spcBef>
              <a:buFont typeface="Arial" pitchFamily="34" charset="0"/>
              <a:buChar char="•"/>
              <a:defRPr/>
            </a:pPr>
            <a:r>
              <a:rPr lang="en-US" dirty="0" smtClean="0"/>
              <a:t>a = the share of industry </a:t>
            </a:r>
            <a:r>
              <a:rPr lang="en-US" dirty="0" err="1" smtClean="0"/>
              <a:t>j</a:t>
            </a:r>
            <a:r>
              <a:rPr lang="en-US" dirty="0" smtClean="0"/>
              <a:t> in county </a:t>
            </a:r>
            <a:r>
              <a:rPr lang="en-US" dirty="0" err="1" smtClean="0"/>
              <a:t>i’s</a:t>
            </a:r>
            <a:r>
              <a:rPr lang="en-US" dirty="0" smtClean="0"/>
              <a:t> total employment </a:t>
            </a:r>
          </a:p>
          <a:p>
            <a:pPr marL="1143000" lvl="2" indent="-228600">
              <a:spcBef>
                <a:spcPct val="20000"/>
              </a:spcBef>
              <a:buFont typeface="Arial" pitchFamily="34" charset="0"/>
              <a:buChar char="•"/>
              <a:defRPr/>
            </a:pPr>
            <a:r>
              <a:rPr lang="en-US" dirty="0" err="1" smtClean="0"/>
              <a:t>b</a:t>
            </a:r>
            <a:r>
              <a:rPr lang="en-US" dirty="0" smtClean="0"/>
              <a:t> = the share of the same industry in the employment of all other counties, -</a:t>
            </a:r>
            <a:r>
              <a:rPr lang="en-US" dirty="0" err="1" smtClean="0"/>
              <a:t>i</a:t>
            </a:r>
            <a:endParaRPr lang="en-US" dirty="0" smtClean="0"/>
          </a:p>
          <a:p>
            <a:pPr marL="1143000" lvl="2" indent="-228600">
              <a:spcBef>
                <a:spcPct val="20000"/>
              </a:spcBef>
              <a:buFont typeface="Arial" pitchFamily="34" charset="0"/>
              <a:buChar char="•"/>
              <a:defRPr/>
            </a:pPr>
            <a:r>
              <a:rPr lang="en-US" dirty="0" smtClean="0"/>
              <a:t>KI = the absolute values of the difference between these shares, summed over all industries </a:t>
            </a: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a:p>
            <a:pPr marL="342900" lvl="0" indent="-342900">
              <a:spcBef>
                <a:spcPct val="20000"/>
              </a:spcBef>
              <a:buFont typeface="Arial" pitchFamily="34" charset="0"/>
              <a:buChar char="•"/>
              <a:defRPr/>
            </a:pPr>
            <a:r>
              <a:rPr lang="en-US" dirty="0" smtClean="0"/>
              <a:t>Features:</a:t>
            </a:r>
          </a:p>
          <a:p>
            <a:pPr marL="742950" lvl="1" indent="-285750">
              <a:spcBef>
                <a:spcPct val="20000"/>
              </a:spcBef>
              <a:buFont typeface="Arial" pitchFamily="34" charset="0"/>
              <a:buChar char="•"/>
              <a:defRPr/>
            </a:pPr>
            <a:r>
              <a:rPr lang="en-US" dirty="0" smtClean="0"/>
              <a:t>Ranges from 0 to 2.0 </a:t>
            </a:r>
          </a:p>
          <a:p>
            <a:pPr marL="742950" lvl="1" indent="-285750">
              <a:spcBef>
                <a:spcPct val="20000"/>
              </a:spcBef>
              <a:buFont typeface="Arial" pitchFamily="34" charset="0"/>
              <a:buChar char="•"/>
              <a:defRPr/>
            </a:pPr>
            <a:r>
              <a:rPr lang="en-US" dirty="0" smtClean="0"/>
              <a:t>0 = county </a:t>
            </a:r>
            <a:r>
              <a:rPr lang="en-US" dirty="0" err="1" smtClean="0"/>
              <a:t>i</a:t>
            </a:r>
            <a:r>
              <a:rPr lang="en-US" dirty="0" smtClean="0"/>
              <a:t> has industrial composition identical to its comparison counties </a:t>
            </a:r>
          </a:p>
          <a:p>
            <a:pPr marL="742950" lvl="1" indent="-285750">
              <a:spcBef>
                <a:spcPct val="20000"/>
              </a:spcBef>
              <a:buFont typeface="Arial" pitchFamily="34" charset="0"/>
              <a:buChar char="•"/>
              <a:defRPr/>
            </a:pPr>
            <a:r>
              <a:rPr lang="en-US" dirty="0" smtClean="0"/>
              <a:t>2 = county </a:t>
            </a:r>
            <a:r>
              <a:rPr lang="en-US" dirty="0" err="1" smtClean="0"/>
              <a:t>i</a:t>
            </a:r>
            <a:r>
              <a:rPr lang="en-US" dirty="0" smtClean="0"/>
              <a:t> has industrial composition without any similarity (no common industries) to its comparison counties </a:t>
            </a:r>
          </a:p>
          <a:p>
            <a:pPr marL="742950" lvl="1" indent="-285750">
              <a:spcBef>
                <a:spcPct val="20000"/>
              </a:spcBef>
              <a:buFont typeface="Arial" pitchFamily="34" charset="0"/>
              <a:buChar char="•"/>
              <a:defRPr/>
            </a:pPr>
            <a:endParaRPr lang="en-US" dirty="0" smtClean="0"/>
          </a:p>
          <a:p>
            <a:pPr marL="342900" lvl="0" indent="-342900">
              <a:spcBef>
                <a:spcPct val="20000"/>
              </a:spcBef>
              <a:buFont typeface="Arial" pitchFamily="34" charset="0"/>
              <a:buChar char="•"/>
              <a:defRPr/>
            </a:pPr>
            <a:r>
              <a:rPr lang="en-US" dirty="0" smtClean="0"/>
              <a:t>Is a relative measure;  Compares to one’s neighbors.  It’s our choice!</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707886"/>
          </a:xfrm>
          <a:prstGeom prst="rect">
            <a:avLst/>
          </a:prstGeom>
          <a:noFill/>
        </p:spPr>
        <p:txBody>
          <a:bodyPr wrap="square" rtlCol="0">
            <a:spAutoFit/>
          </a:bodyPr>
          <a:lstStyle/>
          <a:p>
            <a:pPr algn="ctr"/>
            <a:r>
              <a:rPr lang="en-US" sz="4000" dirty="0" err="1" smtClean="0">
                <a:solidFill>
                  <a:srgbClr val="C00000"/>
                </a:solidFill>
                <a:latin typeface="Garamond" pitchFamily="18" charset="0"/>
              </a:rPr>
              <a:t>Krugman</a:t>
            </a:r>
            <a:r>
              <a:rPr lang="en-US" sz="4000" dirty="0" smtClean="0">
                <a:solidFill>
                  <a:srgbClr val="C00000"/>
                </a:solidFill>
                <a:latin typeface="Garamond" pitchFamily="18" charset="0"/>
              </a:rPr>
              <a:t> </a:t>
            </a:r>
            <a:r>
              <a:rPr lang="en-US" sz="4000" dirty="0" smtClean="0">
                <a:solidFill>
                  <a:srgbClr val="C00000"/>
                </a:solidFill>
                <a:latin typeface="Garamond" pitchFamily="18" charset="0"/>
              </a:rPr>
              <a:t>Index</a:t>
            </a:r>
            <a:endParaRPr lang="en-US" sz="4000" dirty="0">
              <a:solidFill>
                <a:srgbClr val="C00000"/>
              </a:solidFill>
              <a:latin typeface="Garamond" pitchFamily="18" charset="0"/>
            </a:endParaRPr>
          </a:p>
        </p:txBody>
      </p:sp>
      <p:pic>
        <p:nvPicPr>
          <p:cNvPr id="5" name="Picture 4"/>
          <p:cNvPicPr>
            <a:picLocks noChangeAspect="1"/>
          </p:cNvPicPr>
          <p:nvPr/>
        </p:nvPicPr>
        <p:blipFill>
          <a:blip r:embed="rId4"/>
          <a:stretch>
            <a:fillRect/>
          </a:stretch>
        </p:blipFill>
        <p:spPr>
          <a:xfrm>
            <a:off x="1447800" y="1295400"/>
            <a:ext cx="6553200" cy="4768316"/>
          </a:xfrm>
          <a:prstGeom prst="rect">
            <a:avLst/>
          </a:prstGeom>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Employment Specialization</a:t>
            </a:r>
            <a:endParaRPr lang="en-US" sz="4800" dirty="0">
              <a:solidFill>
                <a:srgbClr val="C00000"/>
              </a:solidFill>
              <a:latin typeface="Garamond" pitchFamily="18" charset="0"/>
            </a:endParaRPr>
          </a:p>
        </p:txBody>
      </p:sp>
      <p:pic>
        <p:nvPicPr>
          <p:cNvPr id="6" name="Picture 5"/>
          <p:cNvPicPr>
            <a:picLocks noChangeAspect="1"/>
          </p:cNvPicPr>
          <p:nvPr/>
        </p:nvPicPr>
        <p:blipFill>
          <a:blip r:embed="rId4"/>
          <a:stretch>
            <a:fillRect/>
          </a:stretch>
        </p:blipFill>
        <p:spPr>
          <a:xfrm>
            <a:off x="1600200" y="1447800"/>
            <a:ext cx="6324600" cy="4601979"/>
          </a:xfrm>
          <a:prstGeom prst="rect">
            <a:avLst/>
          </a:prstGeom>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stretch>
            <a:fillRect/>
          </a:stretch>
        </p:blipFill>
        <p:spPr>
          <a:xfrm>
            <a:off x="63500" y="152400"/>
            <a:ext cx="9017000" cy="6553200"/>
          </a:xfrm>
          <a:prstGeom prst="rect">
            <a:avLst/>
          </a:prstGeom>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584775"/>
          </a:xfrm>
          <a:prstGeom prst="rect">
            <a:avLst/>
          </a:prstGeom>
          <a:noFill/>
        </p:spPr>
        <p:txBody>
          <a:bodyPr wrap="square" rtlCol="0">
            <a:spAutoFit/>
          </a:bodyPr>
          <a:lstStyle/>
          <a:p>
            <a:pPr algn="ctr"/>
            <a:r>
              <a:rPr lang="en-US" sz="3200" dirty="0" smtClean="0">
                <a:solidFill>
                  <a:srgbClr val="C00000"/>
                </a:solidFill>
                <a:latin typeface="Garamond" pitchFamily="18" charset="0"/>
              </a:rPr>
              <a:t>Distance to Markets</a:t>
            </a:r>
            <a:endParaRPr lang="en-US" sz="3200" dirty="0">
              <a:solidFill>
                <a:srgbClr val="C00000"/>
              </a:solidFill>
              <a:latin typeface="Garamond" pitchFamily="18" charset="0"/>
            </a:endParaRPr>
          </a:p>
        </p:txBody>
      </p:sp>
      <p:sp>
        <p:nvSpPr>
          <p:cNvPr id="4" name="TextBox 3"/>
          <p:cNvSpPr txBox="1"/>
          <p:nvPr/>
        </p:nvSpPr>
        <p:spPr>
          <a:xfrm>
            <a:off x="838200" y="1295400"/>
            <a:ext cx="7696200" cy="3046988"/>
          </a:xfrm>
          <a:prstGeom prst="rect">
            <a:avLst/>
          </a:prstGeom>
          <a:noFill/>
        </p:spPr>
        <p:txBody>
          <a:bodyPr wrap="square" rtlCol="0">
            <a:spAutoFit/>
          </a:bodyPr>
          <a:lstStyle/>
          <a:p>
            <a:pPr algn="ctr"/>
            <a:endParaRPr lang="en-US" sz="3200" b="1" dirty="0" smtClean="0"/>
          </a:p>
          <a:p>
            <a:pPr algn="ctr"/>
            <a:endParaRPr lang="en-US" sz="3200" b="1" dirty="0" smtClean="0"/>
          </a:p>
          <a:p>
            <a:pPr algn="ctr"/>
            <a:endParaRPr lang="en-US" sz="3200" b="1" dirty="0" smtClean="0"/>
          </a:p>
          <a:p>
            <a:pPr algn="ctr"/>
            <a:r>
              <a:rPr lang="en-US" sz="3200" b="1" dirty="0" smtClean="0"/>
              <a:t>[INSERT]</a:t>
            </a:r>
          </a:p>
          <a:p>
            <a:pPr algn="ctr"/>
            <a:endParaRPr lang="en-US" sz="3200" b="1" dirty="0" smtClean="0"/>
          </a:p>
          <a:p>
            <a:pPr algn="ctr"/>
            <a:endParaRPr lang="en-US" sz="3200" b="1" dirty="0"/>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2" cstate="print"/>
          <a:srcRect/>
          <a:stretch>
            <a:fillRect/>
          </a:stretch>
        </p:blipFill>
        <p:spPr bwMode="auto">
          <a:xfrm>
            <a:off x="2819400" y="6172200"/>
            <a:ext cx="3429000" cy="509588"/>
          </a:xfrm>
          <a:prstGeom prst="rect">
            <a:avLst/>
          </a:prstGeom>
          <a:noFill/>
        </p:spPr>
      </p:pic>
      <p:sp>
        <p:nvSpPr>
          <p:cNvPr id="3" name="Title 1"/>
          <p:cNvSpPr txBox="1">
            <a:spLocks/>
          </p:cNvSpPr>
          <p:nvPr/>
        </p:nvSpPr>
        <p:spPr>
          <a:xfrm>
            <a:off x="685800" y="2130425"/>
            <a:ext cx="7772400" cy="1470025"/>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6000" b="0" i="0" u="none" strike="noStrike" kern="1200" cap="none" spc="0" normalizeH="0" baseline="0" noProof="0" dirty="0" smtClean="0">
                <a:ln>
                  <a:noFill/>
                </a:ln>
                <a:solidFill>
                  <a:srgbClr val="C00000"/>
                </a:solidFill>
                <a:effectLst/>
                <a:uLnTx/>
                <a:uFillTx/>
                <a:latin typeface="Garamond" pitchFamily="18" charset="0"/>
                <a:ea typeface="+mj-ea"/>
                <a:cs typeface="+mj-cs"/>
              </a:rPr>
              <a:t>Results</a:t>
            </a:r>
            <a:endParaRPr kumimoji="0" lang="en-US" sz="6000" b="0" i="0" u="none" strike="noStrike" kern="1200" cap="none" spc="0" normalizeH="0" baseline="0" noProof="0" dirty="0">
              <a:ln>
                <a:noFill/>
              </a:ln>
              <a:solidFill>
                <a:schemeClr val="accent2">
                  <a:lumMod val="75000"/>
                </a:schemeClr>
              </a:solidFill>
              <a:effectLst/>
              <a:uLnTx/>
              <a:uFillTx/>
              <a:latin typeface="+mj-lt"/>
              <a:ea typeface="+mj-ea"/>
              <a:cs typeface="+mj-cs"/>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rgbClr val="C00000"/>
                </a:solidFill>
                <a:latin typeface="Garamond" pitchFamily="18" charset="0"/>
              </a:rPr>
              <a:t>OLS Results</a:t>
            </a:r>
            <a:endParaRPr lang="en-US" dirty="0"/>
          </a:p>
        </p:txBody>
      </p:sp>
      <p:sp>
        <p:nvSpPr>
          <p:cNvPr id="3" name="Content Placeholder 2"/>
          <p:cNvSpPr>
            <a:spLocks noGrp="1"/>
          </p:cNvSpPr>
          <p:nvPr>
            <p:ph idx="1"/>
          </p:nvPr>
        </p:nvSpPr>
        <p:spPr>
          <a:xfrm>
            <a:off x="381000" y="1371600"/>
            <a:ext cx="8382000" cy="4525963"/>
          </a:xfrm>
        </p:spPr>
        <p:txBody>
          <a:bodyPr>
            <a:normAutofit/>
          </a:bodyPr>
          <a:lstStyle/>
          <a:p>
            <a:pPr algn="ctr">
              <a:buNone/>
            </a:pPr>
            <a:r>
              <a:rPr lang="en-US" sz="1600" dirty="0" smtClean="0"/>
              <a:t>Dependent variable: Annualized Per Capita Personal Income Growth</a:t>
            </a:r>
            <a:endParaRPr lang="en-US" sz="1600" dirty="0"/>
          </a:p>
        </p:txBody>
      </p:sp>
      <p:graphicFrame>
        <p:nvGraphicFramePr>
          <p:cNvPr id="4" name="Content Placeholder 5"/>
          <p:cNvGraphicFramePr>
            <a:graphicFrameLocks/>
          </p:cNvGraphicFramePr>
          <p:nvPr/>
        </p:nvGraphicFramePr>
        <p:xfrm>
          <a:off x="304800" y="1828800"/>
          <a:ext cx="8534400" cy="4114792"/>
        </p:xfrm>
        <a:graphic>
          <a:graphicData uri="http://schemas.openxmlformats.org/drawingml/2006/table">
            <a:tbl>
              <a:tblPr firstRow="1" bandRow="1">
                <a:tableStyleId>{21E4AEA4-8DFA-4A89-87EB-49C32662AFE0}</a:tableStyleId>
              </a:tblPr>
              <a:tblGrid>
                <a:gridCol w="1219200"/>
                <a:gridCol w="1219200"/>
                <a:gridCol w="1219200"/>
                <a:gridCol w="1219200"/>
                <a:gridCol w="1219200"/>
                <a:gridCol w="1219200"/>
                <a:gridCol w="1219200"/>
              </a:tblGrid>
              <a:tr h="187036">
                <a:tc>
                  <a:txBody>
                    <a:bodyPr/>
                    <a:lstStyle/>
                    <a:p>
                      <a:pPr algn="ctr" fontAlgn="b"/>
                      <a:r>
                        <a:rPr lang="en-US" sz="1000" u="none" strike="noStrike" dirty="0"/>
                        <a:t> </a:t>
                      </a:r>
                      <a:endParaRPr lang="en-US" sz="1000" b="0" i="0" u="none" strike="noStrike" dirty="0">
                        <a:latin typeface="Verdana"/>
                      </a:endParaRPr>
                    </a:p>
                  </a:txBody>
                  <a:tcPr marL="12700" marR="12700" marT="12700" marB="0" anchor="b"/>
                </a:tc>
                <a:tc>
                  <a:txBody>
                    <a:bodyPr/>
                    <a:lstStyle/>
                    <a:p>
                      <a:pPr algn="ctr" fontAlgn="b"/>
                      <a:r>
                        <a:rPr lang="en-US" sz="1000" u="none" strike="noStrike" dirty="0" smtClean="0"/>
                        <a:t> </a:t>
                      </a:r>
                      <a:r>
                        <a:rPr lang="en-US" sz="1000" u="none" strike="noStrike" baseline="0" dirty="0" smtClean="0"/>
                        <a:t> </a:t>
                      </a:r>
                      <a:r>
                        <a:rPr lang="en-US" sz="1000" u="none" strike="noStrike" dirty="0" smtClean="0"/>
                        <a:t>1</a:t>
                      </a:r>
                      <a:endParaRPr lang="en-US" sz="1000" b="0" i="0" u="none" strike="noStrike" dirty="0">
                        <a:latin typeface="Verdana"/>
                      </a:endParaRPr>
                    </a:p>
                  </a:txBody>
                  <a:tcPr marL="12700" marR="12700" marT="12700" marB="0" anchor="b"/>
                </a:tc>
                <a:tc>
                  <a:txBody>
                    <a:bodyPr/>
                    <a:lstStyle/>
                    <a:p>
                      <a:pPr algn="ctr" fontAlgn="b"/>
                      <a:r>
                        <a:rPr lang="en-US" sz="1000" u="none" strike="noStrike" dirty="0"/>
                        <a:t>2</a:t>
                      </a:r>
                      <a:endParaRPr lang="en-US" sz="1000" b="0" i="0" u="none" strike="noStrike" dirty="0">
                        <a:latin typeface="Verdana"/>
                      </a:endParaRPr>
                    </a:p>
                  </a:txBody>
                  <a:tcPr marL="12700" marR="12700" marT="12700" marB="0" anchor="b"/>
                </a:tc>
                <a:tc>
                  <a:txBody>
                    <a:bodyPr/>
                    <a:lstStyle/>
                    <a:p>
                      <a:pPr algn="ctr" fontAlgn="b"/>
                      <a:r>
                        <a:rPr lang="en-US" sz="1000" u="none" strike="noStrike" dirty="0" smtClean="0"/>
                        <a:t>3</a:t>
                      </a:r>
                      <a:endParaRPr lang="en-US" sz="1000" b="0" i="0" u="none" strike="noStrike" dirty="0">
                        <a:latin typeface="Verdana"/>
                      </a:endParaRPr>
                    </a:p>
                  </a:txBody>
                  <a:tcPr marL="12700" marR="12700" marT="12700" marB="0" anchor="b"/>
                </a:tc>
                <a:tc>
                  <a:txBody>
                    <a:bodyPr/>
                    <a:lstStyle/>
                    <a:p>
                      <a:pPr algn="ctr" fontAlgn="b"/>
                      <a:r>
                        <a:rPr lang="en-US" sz="1000" u="none" strike="noStrike" dirty="0" smtClean="0"/>
                        <a:t>4</a:t>
                      </a:r>
                      <a:endParaRPr lang="en-US" sz="1000" b="0" i="0" u="none" strike="noStrike" dirty="0">
                        <a:latin typeface="Verdana"/>
                      </a:endParaRPr>
                    </a:p>
                  </a:txBody>
                  <a:tcPr marL="12700" marR="12700" marT="12700" marB="0" anchor="b"/>
                </a:tc>
                <a:tc>
                  <a:txBody>
                    <a:bodyPr/>
                    <a:lstStyle/>
                    <a:p>
                      <a:pPr algn="ctr" fontAlgn="b"/>
                      <a:r>
                        <a:rPr lang="en-US" sz="1000" u="none" strike="noStrike" dirty="0" smtClean="0"/>
                        <a:t>5</a:t>
                      </a:r>
                      <a:endParaRPr lang="en-US" sz="1000" b="0" i="0" u="none" strike="noStrike" dirty="0">
                        <a:latin typeface="Verdana"/>
                      </a:endParaRPr>
                    </a:p>
                  </a:txBody>
                  <a:tcPr marL="12700" marR="12700" marT="12700" marB="0" anchor="b"/>
                </a:tc>
                <a:tc>
                  <a:txBody>
                    <a:bodyPr/>
                    <a:lstStyle/>
                    <a:p>
                      <a:pPr algn="ctr" fontAlgn="b"/>
                      <a:r>
                        <a:rPr lang="en-US" sz="1000" u="none" strike="noStrike" dirty="0" smtClean="0"/>
                        <a:t>6</a:t>
                      </a:r>
                      <a:endParaRPr lang="en-US" sz="1000" b="0" i="0" u="none" strike="noStrike" dirty="0" smtClean="0">
                        <a:latin typeface="Verdana"/>
                      </a:endParaRPr>
                    </a:p>
                  </a:txBody>
                  <a:tcPr marL="12700" marR="12700" marT="12700" marB="0" anchor="b"/>
                </a:tc>
              </a:tr>
              <a:tr h="187036">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000" u="none" strike="noStrike" dirty="0" smtClean="0"/>
                        <a:t>Constant</a:t>
                      </a:r>
                      <a:endParaRPr lang="en-US" sz="1000" b="0" i="0" u="none" strike="noStrike" dirty="0" smtClean="0">
                        <a:latin typeface="Verdana"/>
                      </a:endParaRPr>
                    </a:p>
                  </a:txBody>
                  <a:tcPr marL="12700" marR="12700" marT="1270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000" u="none" strike="noStrike" dirty="0" smtClean="0"/>
                        <a:t>.0447189</a:t>
                      </a:r>
                      <a:endParaRPr lang="en-US" sz="1000" b="0" i="0" u="none" strike="noStrike" dirty="0" smtClean="0">
                        <a:latin typeface="Verdana"/>
                      </a:endParaRPr>
                    </a:p>
                  </a:txBody>
                  <a:tcPr marL="12700" marR="12700" marT="1270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000" u="none" strike="noStrike" dirty="0" smtClean="0"/>
                        <a:t>.0584573</a:t>
                      </a:r>
                      <a:endParaRPr lang="en-US" sz="1000" b="0" i="0" u="none" strike="noStrike" dirty="0" smtClean="0">
                        <a:latin typeface="Verdana"/>
                      </a:endParaRPr>
                    </a:p>
                  </a:txBody>
                  <a:tcPr marL="12700" marR="12700" marT="1270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000" u="none" strike="noStrike" dirty="0" smtClean="0"/>
                        <a:t>.1205336</a:t>
                      </a:r>
                      <a:endParaRPr lang="en-US" sz="1000" b="0" i="0" u="none" strike="noStrike" dirty="0" smtClean="0">
                        <a:latin typeface="Verdana"/>
                      </a:endParaRPr>
                    </a:p>
                  </a:txBody>
                  <a:tcPr marL="12700" marR="12700" marT="1270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000" u="none" strike="noStrike" dirty="0" smtClean="0"/>
                        <a:t>.026781</a:t>
                      </a:r>
                      <a:endParaRPr lang="en-US" sz="1000" b="0" i="0" u="none" strike="noStrike" dirty="0" smtClean="0">
                        <a:latin typeface="Verdana"/>
                      </a:endParaRPr>
                    </a:p>
                  </a:txBody>
                  <a:tcPr marL="12700" marR="12700" marT="1270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000" u="none" strike="noStrike" dirty="0" smtClean="0"/>
                        <a:t>0.0259636</a:t>
                      </a:r>
                      <a:endParaRPr lang="en-US" sz="1000" b="0" i="0" u="none" strike="noStrike" dirty="0" smtClean="0">
                        <a:latin typeface="Verdana"/>
                      </a:endParaRPr>
                    </a:p>
                  </a:txBody>
                  <a:tcPr marL="12700" marR="12700" marT="1270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000" u="none" strike="noStrike" dirty="0" smtClean="0"/>
                        <a:t>0.076408</a:t>
                      </a:r>
                      <a:endParaRPr lang="en-US" sz="1000" b="0" i="0" u="none" strike="noStrike" dirty="0" smtClean="0">
                        <a:latin typeface="Verdana"/>
                      </a:endParaRPr>
                    </a:p>
                  </a:txBody>
                  <a:tcPr marL="12700" marR="12700" marT="12700" marB="0" anchor="b"/>
                </a:tc>
              </a:tr>
              <a:tr h="187036">
                <a:tc>
                  <a:txBody>
                    <a:bodyPr/>
                    <a:lstStyle/>
                    <a:p>
                      <a:pPr algn="l" fontAlgn="b"/>
                      <a:endParaRPr lang="en-US" sz="1000" b="0" i="0" u="none" strike="noStrike" dirty="0">
                        <a:latin typeface="Verdana"/>
                      </a:endParaRPr>
                    </a:p>
                  </a:txBody>
                  <a:tcPr marL="12700" marR="12700" marT="1270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000" u="none" strike="noStrike" dirty="0" smtClean="0"/>
                        <a:t>(.008105)</a:t>
                      </a:r>
                      <a:endParaRPr lang="en-US" sz="1000" b="0" i="0" u="none" strike="noStrike" dirty="0" smtClean="0">
                        <a:latin typeface="Verdana"/>
                      </a:endParaRPr>
                    </a:p>
                  </a:txBody>
                  <a:tcPr marL="12700" marR="12700" marT="12700" marB="0" anchor="b"/>
                </a:tc>
                <a:tc>
                  <a:txBody>
                    <a:bodyPr/>
                    <a:lstStyle/>
                    <a:p>
                      <a:pPr algn="ctr" fontAlgn="b"/>
                      <a:r>
                        <a:rPr lang="en-US" sz="1000" u="none" strike="noStrike" dirty="0" smtClean="0"/>
                        <a:t>(.0084161)</a:t>
                      </a:r>
                      <a:endParaRPr lang="en-US" sz="1000" b="0" i="0" u="none" strike="noStrike" dirty="0">
                        <a:latin typeface="Verdana"/>
                      </a:endParaRPr>
                    </a:p>
                  </a:txBody>
                  <a:tcPr marL="12700" marR="12700" marT="1270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000" u="none" strike="noStrike" dirty="0" smtClean="0"/>
                        <a:t>(.0096707)</a:t>
                      </a:r>
                      <a:endParaRPr lang="en-US" sz="1000" b="0" i="0" u="none" strike="noStrike" dirty="0" smtClean="0">
                        <a:latin typeface="Verdana"/>
                      </a:endParaRPr>
                    </a:p>
                  </a:txBody>
                  <a:tcPr marL="12700" marR="12700" marT="1270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000" u="none" strike="noStrike" dirty="0" smtClean="0"/>
                        <a:t>(.0092717)</a:t>
                      </a:r>
                      <a:endParaRPr lang="en-US" sz="1000" b="0" i="0" u="none" strike="noStrike" dirty="0" smtClean="0">
                        <a:latin typeface="Verdana"/>
                      </a:endParaRPr>
                    </a:p>
                  </a:txBody>
                  <a:tcPr marL="12700" marR="12700" marT="1270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000" u="none" strike="noStrike" dirty="0" smtClean="0"/>
                        <a:t>(0.0094317)</a:t>
                      </a:r>
                      <a:endParaRPr lang="en-US" sz="1000" b="0" i="0" u="none" strike="noStrike" dirty="0" smtClean="0">
                        <a:latin typeface="Verdana"/>
                      </a:endParaRPr>
                    </a:p>
                  </a:txBody>
                  <a:tcPr marL="12700" marR="12700" marT="1270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000" u="none" strike="noStrike" dirty="0" smtClean="0"/>
                        <a:t>(0.011069)</a:t>
                      </a:r>
                      <a:endParaRPr lang="en-US" sz="1000" b="0" i="0" u="none" strike="noStrike" dirty="0" smtClean="0">
                        <a:latin typeface="Verdana"/>
                      </a:endParaRPr>
                    </a:p>
                  </a:txBody>
                  <a:tcPr marL="12700" marR="12700" marT="12700" marB="0" anchor="b"/>
                </a:tc>
              </a:tr>
              <a:tr h="187036">
                <a:tc>
                  <a:txBody>
                    <a:bodyPr/>
                    <a:lstStyle/>
                    <a:p>
                      <a:pPr algn="l" fontAlgn="b"/>
                      <a:r>
                        <a:rPr lang="en-US" sz="1000" u="none" strike="noStrike" dirty="0"/>
                        <a:t>Initial </a:t>
                      </a:r>
                      <a:r>
                        <a:rPr lang="en-US" sz="1000" u="none" strike="noStrike" dirty="0" smtClean="0"/>
                        <a:t>Income</a:t>
                      </a:r>
                      <a:endParaRPr lang="en-US" sz="1000" b="0" i="0" u="none" strike="noStrike" dirty="0">
                        <a:latin typeface="Verdana"/>
                      </a:endParaRPr>
                    </a:p>
                  </a:txBody>
                  <a:tcPr marL="12700" marR="12700" marT="12700" marB="0" anchor="b"/>
                </a:tc>
                <a:tc>
                  <a:txBody>
                    <a:bodyPr/>
                    <a:lstStyle/>
                    <a:p>
                      <a:pPr algn="ctr" fontAlgn="b"/>
                      <a:r>
                        <a:rPr lang="en-US" sz="1000" u="none" strike="noStrike"/>
                        <a:t>-.00336</a:t>
                      </a:r>
                      <a:endParaRPr lang="en-US" sz="1000" b="0" i="0" u="none" strike="noStrike">
                        <a:latin typeface="Verdana"/>
                      </a:endParaRPr>
                    </a:p>
                  </a:txBody>
                  <a:tcPr marL="12700" marR="12700" marT="12700" marB="0" anchor="b"/>
                </a:tc>
                <a:tc>
                  <a:txBody>
                    <a:bodyPr/>
                    <a:lstStyle/>
                    <a:p>
                      <a:pPr algn="ctr" fontAlgn="b"/>
                      <a:r>
                        <a:rPr lang="en-US" sz="1000" u="none" strike="noStrike"/>
                        <a:t>0.0026</a:t>
                      </a:r>
                      <a:endParaRPr lang="en-US" sz="1000" b="0" i="0" u="none" strike="noStrike">
                        <a:latin typeface="Verdana"/>
                      </a:endParaRPr>
                    </a:p>
                  </a:txBody>
                  <a:tcPr marL="12700" marR="12700" marT="12700" marB="0" anchor="b"/>
                </a:tc>
                <a:tc>
                  <a:txBody>
                    <a:bodyPr/>
                    <a:lstStyle/>
                    <a:p>
                      <a:pPr algn="ctr" fontAlgn="b"/>
                      <a:r>
                        <a:rPr lang="en-US" sz="1000" u="none" strike="noStrike"/>
                        <a:t>-.0109003</a:t>
                      </a:r>
                      <a:endParaRPr lang="en-US" sz="1000" b="0" i="0" u="none" strike="noStrike">
                        <a:latin typeface="Verdana"/>
                      </a:endParaRPr>
                    </a:p>
                  </a:txBody>
                  <a:tcPr marL="12700" marR="12700" marT="12700" marB="0" anchor="b"/>
                </a:tc>
                <a:tc>
                  <a:txBody>
                    <a:bodyPr/>
                    <a:lstStyle/>
                    <a:p>
                      <a:pPr algn="ctr" fontAlgn="b"/>
                      <a:r>
                        <a:rPr lang="en-US" sz="1000" u="none" strike="noStrike"/>
                        <a:t>-.0007123 </a:t>
                      </a:r>
                      <a:endParaRPr lang="en-US" sz="1000" b="0" i="0" u="none" strike="noStrike">
                        <a:latin typeface="Verdana"/>
                      </a:endParaRPr>
                    </a:p>
                  </a:txBody>
                  <a:tcPr marL="12700" marR="12700" marT="12700" marB="0" anchor="b"/>
                </a:tc>
                <a:tc>
                  <a:txBody>
                    <a:bodyPr/>
                    <a:lstStyle/>
                    <a:p>
                      <a:pPr algn="ctr" fontAlgn="b"/>
                      <a:r>
                        <a:rPr lang="en-US" sz="1000" u="none" strike="noStrike"/>
                        <a:t>-0.0016588</a:t>
                      </a:r>
                      <a:endParaRPr lang="en-US" sz="1000" b="0" i="0" u="none" strike="noStrike">
                        <a:latin typeface="Verdana"/>
                      </a:endParaRPr>
                    </a:p>
                  </a:txBody>
                  <a:tcPr marL="12700" marR="12700" marT="12700" marB="0" anchor="b"/>
                </a:tc>
                <a:tc>
                  <a:txBody>
                    <a:bodyPr/>
                    <a:lstStyle/>
                    <a:p>
                      <a:pPr algn="ctr" fontAlgn="b"/>
                      <a:r>
                        <a:rPr lang="en-US" sz="1000" u="none" strike="noStrike" dirty="0"/>
                        <a:t>-0.0068127</a:t>
                      </a:r>
                      <a:endParaRPr lang="en-US" sz="1000" b="0" i="0" u="none" strike="noStrike" dirty="0">
                        <a:latin typeface="Verdana"/>
                      </a:endParaRPr>
                    </a:p>
                  </a:txBody>
                  <a:tcPr marL="12700" marR="12700" marT="12700" marB="0" anchor="b"/>
                </a:tc>
              </a:tr>
              <a:tr h="187036">
                <a:tc>
                  <a:txBody>
                    <a:bodyPr/>
                    <a:lstStyle/>
                    <a:p>
                      <a:pPr algn="l" fontAlgn="b"/>
                      <a:r>
                        <a:rPr lang="en-US" sz="1000" u="none" strike="noStrike"/>
                        <a:t> </a:t>
                      </a:r>
                      <a:endParaRPr lang="en-US" sz="1000" b="0" i="0" u="none" strike="noStrike">
                        <a:latin typeface="Verdana"/>
                      </a:endParaRPr>
                    </a:p>
                  </a:txBody>
                  <a:tcPr marL="12700" marR="12700" marT="12700" marB="0" anchor="b"/>
                </a:tc>
                <a:tc>
                  <a:txBody>
                    <a:bodyPr/>
                    <a:lstStyle/>
                    <a:p>
                      <a:pPr algn="ctr" fontAlgn="b"/>
                      <a:r>
                        <a:rPr lang="en-US" sz="1000" u="none" strike="noStrike" dirty="0"/>
                        <a:t>(.0008151)</a:t>
                      </a:r>
                      <a:endParaRPr lang="en-US" sz="1000" b="0" i="0" u="none" strike="noStrike" dirty="0">
                        <a:latin typeface="Verdana"/>
                      </a:endParaRPr>
                    </a:p>
                  </a:txBody>
                  <a:tcPr marL="12700" marR="12700" marT="12700" marB="0" anchor="b"/>
                </a:tc>
                <a:tc>
                  <a:txBody>
                    <a:bodyPr/>
                    <a:lstStyle/>
                    <a:p>
                      <a:pPr algn="ctr" fontAlgn="b"/>
                      <a:r>
                        <a:rPr lang="en-US" sz="1000" u="none" strike="noStrike"/>
                        <a:t>(10.84)</a:t>
                      </a:r>
                      <a:endParaRPr lang="en-US" sz="1000" b="0" i="0" u="none" strike="noStrike">
                        <a:latin typeface="Verdana"/>
                      </a:endParaRPr>
                    </a:p>
                  </a:txBody>
                  <a:tcPr marL="12700" marR="12700" marT="12700" marB="0" anchor="b"/>
                </a:tc>
                <a:tc>
                  <a:txBody>
                    <a:bodyPr/>
                    <a:lstStyle/>
                    <a:p>
                      <a:pPr algn="ctr" fontAlgn="b"/>
                      <a:r>
                        <a:rPr lang="en-US" sz="1000" u="none" strike="noStrike"/>
                        <a:t>(.0010488)</a:t>
                      </a:r>
                      <a:endParaRPr lang="en-US" sz="1000" b="0" i="0" u="none" strike="noStrike">
                        <a:latin typeface="Verdana"/>
                      </a:endParaRPr>
                    </a:p>
                  </a:txBody>
                  <a:tcPr marL="12700" marR="12700" marT="12700" marB="0" anchor="b"/>
                </a:tc>
                <a:tc>
                  <a:txBody>
                    <a:bodyPr/>
                    <a:lstStyle/>
                    <a:p>
                      <a:pPr algn="ctr" fontAlgn="b"/>
                      <a:r>
                        <a:rPr lang="en-US" sz="1000" u="none" strike="noStrike"/>
                        <a:t>(.0010536)</a:t>
                      </a:r>
                      <a:endParaRPr lang="en-US" sz="1000" b="0" i="0" u="none" strike="noStrike">
                        <a:latin typeface="Verdana"/>
                      </a:endParaRPr>
                    </a:p>
                  </a:txBody>
                  <a:tcPr marL="12700" marR="12700" marT="12700" marB="0" anchor="b"/>
                </a:tc>
                <a:tc>
                  <a:txBody>
                    <a:bodyPr/>
                    <a:lstStyle/>
                    <a:p>
                      <a:pPr algn="ctr" fontAlgn="b"/>
                      <a:r>
                        <a:rPr lang="en-US" sz="1000" u="none" strike="noStrike"/>
                        <a:t>(0.0009249)</a:t>
                      </a:r>
                      <a:endParaRPr lang="en-US" sz="1000" b="0" i="0" u="none" strike="noStrike">
                        <a:latin typeface="Verdana"/>
                      </a:endParaRPr>
                    </a:p>
                  </a:txBody>
                  <a:tcPr marL="12700" marR="12700" marT="12700" marB="0" anchor="b"/>
                </a:tc>
                <a:tc>
                  <a:txBody>
                    <a:bodyPr/>
                    <a:lstStyle/>
                    <a:p>
                      <a:pPr algn="ctr" fontAlgn="b"/>
                      <a:r>
                        <a:rPr lang="en-US" sz="1000" u="none" strike="noStrike"/>
                        <a:t>(0.0011989)</a:t>
                      </a:r>
                      <a:endParaRPr lang="en-US" sz="1000" b="0" i="0" u="none" strike="noStrike">
                        <a:latin typeface="Verdana"/>
                      </a:endParaRPr>
                    </a:p>
                  </a:txBody>
                  <a:tcPr marL="12700" marR="12700" marT="12700" marB="0" anchor="b"/>
                </a:tc>
              </a:tr>
              <a:tr h="187036">
                <a:tc>
                  <a:txBody>
                    <a:bodyPr/>
                    <a:lstStyle/>
                    <a:p>
                      <a:pPr algn="l" fontAlgn="b"/>
                      <a:r>
                        <a:rPr lang="en-US" sz="1000" u="none" strike="noStrike"/>
                        <a:t>Highways</a:t>
                      </a:r>
                      <a:endParaRPr lang="en-US" sz="1000" b="0" i="0" u="none" strike="noStrike">
                        <a:latin typeface="Verdana"/>
                      </a:endParaRPr>
                    </a:p>
                  </a:txBody>
                  <a:tcPr marL="12700" marR="12700" marT="12700" marB="0" anchor="b"/>
                </a:tc>
                <a:tc>
                  <a:txBody>
                    <a:bodyPr/>
                    <a:lstStyle/>
                    <a:p>
                      <a:pPr algn="l" fontAlgn="b"/>
                      <a:endParaRPr lang="en-US" sz="1000" b="0" i="0" u="none" strike="noStrike">
                        <a:latin typeface="Verdana"/>
                      </a:endParaRPr>
                    </a:p>
                  </a:txBody>
                  <a:tcPr marL="12700" marR="12700" marT="12700" marB="0" anchor="b"/>
                </a:tc>
                <a:tc>
                  <a:txBody>
                    <a:bodyPr/>
                    <a:lstStyle/>
                    <a:p>
                      <a:pPr algn="ctr" fontAlgn="b"/>
                      <a:r>
                        <a:rPr lang="en-US" sz="1000" u="none" strike="noStrike"/>
                        <a:t>2.67e-07</a:t>
                      </a:r>
                      <a:endParaRPr lang="en-US" sz="1000" b="0" i="0" u="none" strike="noStrike">
                        <a:latin typeface="Verdana"/>
                      </a:endParaRPr>
                    </a:p>
                  </a:txBody>
                  <a:tcPr marL="12700" marR="12700" marT="12700" marB="0" anchor="b"/>
                </a:tc>
                <a:tc>
                  <a:txBody>
                    <a:bodyPr/>
                    <a:lstStyle/>
                    <a:p>
                      <a:pPr algn="ctr" fontAlgn="b"/>
                      <a:endParaRPr lang="en-US" sz="1000" b="0" i="0" u="none" strike="noStrike">
                        <a:latin typeface="Verdana"/>
                      </a:endParaRPr>
                    </a:p>
                  </a:txBody>
                  <a:tcPr marL="12700" marR="12700" marT="12700" marB="0" anchor="b"/>
                </a:tc>
                <a:tc>
                  <a:txBody>
                    <a:bodyPr/>
                    <a:lstStyle/>
                    <a:p>
                      <a:pPr algn="ctr" fontAlgn="b"/>
                      <a:endParaRPr lang="en-US" sz="1000" b="0" i="0" u="none" strike="noStrike">
                        <a:latin typeface="Verdana"/>
                      </a:endParaRPr>
                    </a:p>
                  </a:txBody>
                  <a:tcPr marL="12700" marR="12700" marT="12700" marB="0" anchor="b"/>
                </a:tc>
                <a:tc>
                  <a:txBody>
                    <a:bodyPr/>
                    <a:lstStyle/>
                    <a:p>
                      <a:pPr algn="ctr" fontAlgn="b"/>
                      <a:endParaRPr lang="en-US" sz="1000" b="0" i="0" u="none" strike="noStrike">
                        <a:latin typeface="Verdana"/>
                      </a:endParaRPr>
                    </a:p>
                  </a:txBody>
                  <a:tcPr marL="12700" marR="12700" marT="12700" marB="0" anchor="b"/>
                </a:tc>
                <a:tc>
                  <a:txBody>
                    <a:bodyPr/>
                    <a:lstStyle/>
                    <a:p>
                      <a:pPr algn="ctr" fontAlgn="b"/>
                      <a:r>
                        <a:rPr lang="en-US" sz="1000" u="none" strike="noStrike"/>
                        <a:t>4.21e-07</a:t>
                      </a:r>
                      <a:endParaRPr lang="en-US" sz="1000" b="0" i="0" u="none" strike="noStrike">
                        <a:latin typeface="Verdana"/>
                      </a:endParaRPr>
                    </a:p>
                  </a:txBody>
                  <a:tcPr marL="12700" marR="12700" marT="12700" marB="0" anchor="b"/>
                </a:tc>
              </a:tr>
              <a:tr h="187036">
                <a:tc>
                  <a:txBody>
                    <a:bodyPr/>
                    <a:lstStyle/>
                    <a:p>
                      <a:pPr algn="l" fontAlgn="b"/>
                      <a:r>
                        <a:rPr lang="en-US" sz="1000" u="none" strike="noStrike"/>
                        <a:t> </a:t>
                      </a:r>
                      <a:endParaRPr lang="en-US" sz="1000" b="0" i="0" u="none" strike="noStrike">
                        <a:latin typeface="Verdana"/>
                      </a:endParaRPr>
                    </a:p>
                  </a:txBody>
                  <a:tcPr marL="12700" marR="12700" marT="12700" marB="0" anchor="b"/>
                </a:tc>
                <a:tc>
                  <a:txBody>
                    <a:bodyPr/>
                    <a:lstStyle/>
                    <a:p>
                      <a:pPr algn="l" fontAlgn="b"/>
                      <a:endParaRPr lang="en-US" sz="1000" b="0" i="0" u="none" strike="noStrike">
                        <a:latin typeface="Verdana"/>
                      </a:endParaRPr>
                    </a:p>
                  </a:txBody>
                  <a:tcPr marL="12700" marR="12700" marT="12700" marB="0" anchor="b"/>
                </a:tc>
                <a:tc>
                  <a:txBody>
                    <a:bodyPr/>
                    <a:lstStyle/>
                    <a:p>
                      <a:pPr algn="ctr" fontAlgn="b"/>
                      <a:r>
                        <a:rPr lang="en-US" sz="1000" u="none" strike="noStrike"/>
                        <a:t>(7.79e-07)</a:t>
                      </a:r>
                      <a:endParaRPr lang="en-US" sz="1000" b="0" i="0" u="none" strike="noStrike">
                        <a:latin typeface="Verdana"/>
                      </a:endParaRPr>
                    </a:p>
                  </a:txBody>
                  <a:tcPr marL="12700" marR="12700" marT="12700" marB="0" anchor="b"/>
                </a:tc>
                <a:tc>
                  <a:txBody>
                    <a:bodyPr/>
                    <a:lstStyle/>
                    <a:p>
                      <a:pPr algn="ctr" fontAlgn="b"/>
                      <a:endParaRPr lang="en-US" sz="1000" b="0" i="0" u="none" strike="noStrike">
                        <a:latin typeface="Verdana"/>
                      </a:endParaRPr>
                    </a:p>
                  </a:txBody>
                  <a:tcPr marL="12700" marR="12700" marT="12700" marB="0" anchor="b"/>
                </a:tc>
                <a:tc>
                  <a:txBody>
                    <a:bodyPr/>
                    <a:lstStyle/>
                    <a:p>
                      <a:pPr algn="ctr" fontAlgn="b"/>
                      <a:endParaRPr lang="en-US" sz="1000" b="0" i="0" u="none" strike="noStrike">
                        <a:latin typeface="Verdana"/>
                      </a:endParaRPr>
                    </a:p>
                  </a:txBody>
                  <a:tcPr marL="12700" marR="12700" marT="12700" marB="0" anchor="b"/>
                </a:tc>
                <a:tc>
                  <a:txBody>
                    <a:bodyPr/>
                    <a:lstStyle/>
                    <a:p>
                      <a:pPr algn="ctr" fontAlgn="b"/>
                      <a:endParaRPr lang="en-US" sz="1000" b="0" i="0" u="none" strike="noStrike">
                        <a:latin typeface="Verdana"/>
                      </a:endParaRPr>
                    </a:p>
                  </a:txBody>
                  <a:tcPr marL="12700" marR="12700" marT="12700" marB="0" anchor="b"/>
                </a:tc>
                <a:tc>
                  <a:txBody>
                    <a:bodyPr/>
                    <a:lstStyle/>
                    <a:p>
                      <a:pPr algn="ctr" fontAlgn="b"/>
                      <a:r>
                        <a:rPr lang="en-US" sz="1000" u="none" strike="noStrike"/>
                        <a:t>(7.73e-07)</a:t>
                      </a:r>
                      <a:endParaRPr lang="en-US" sz="1000" b="0" i="0" u="none" strike="noStrike">
                        <a:latin typeface="Verdana"/>
                      </a:endParaRPr>
                    </a:p>
                  </a:txBody>
                  <a:tcPr marL="12700" marR="12700" marT="12700" marB="0" anchor="b"/>
                </a:tc>
              </a:tr>
              <a:tr h="187036">
                <a:tc>
                  <a:txBody>
                    <a:bodyPr/>
                    <a:lstStyle/>
                    <a:p>
                      <a:pPr algn="l" fontAlgn="b"/>
                      <a:r>
                        <a:rPr lang="en-US" sz="1000" u="none" strike="noStrike"/>
                        <a:t>Airports</a:t>
                      </a:r>
                      <a:endParaRPr lang="en-US" sz="1000" b="0" i="0" u="none" strike="noStrike">
                        <a:latin typeface="Verdana"/>
                      </a:endParaRPr>
                    </a:p>
                  </a:txBody>
                  <a:tcPr marL="12700" marR="12700" marT="12700" marB="0" anchor="b"/>
                </a:tc>
                <a:tc>
                  <a:txBody>
                    <a:bodyPr/>
                    <a:lstStyle/>
                    <a:p>
                      <a:pPr algn="l" fontAlgn="b"/>
                      <a:endParaRPr lang="en-US" sz="1000" b="0" i="0" u="none" strike="noStrike">
                        <a:latin typeface="Verdana"/>
                      </a:endParaRPr>
                    </a:p>
                  </a:txBody>
                  <a:tcPr marL="12700" marR="12700" marT="12700" marB="0" anchor="b"/>
                </a:tc>
                <a:tc>
                  <a:txBody>
                    <a:bodyPr/>
                    <a:lstStyle/>
                    <a:p>
                      <a:pPr algn="ctr" fontAlgn="b"/>
                      <a:r>
                        <a:rPr lang="en-US" sz="1000" u="none" strike="noStrike"/>
                        <a:t>.0020899 </a:t>
                      </a:r>
                      <a:endParaRPr lang="en-US" sz="1000" b="0" i="0" u="none" strike="noStrike">
                        <a:latin typeface="Verdana"/>
                      </a:endParaRPr>
                    </a:p>
                  </a:txBody>
                  <a:tcPr marL="12700" marR="12700" marT="12700" marB="0" anchor="b"/>
                </a:tc>
                <a:tc>
                  <a:txBody>
                    <a:bodyPr/>
                    <a:lstStyle/>
                    <a:p>
                      <a:pPr algn="ctr" fontAlgn="b"/>
                      <a:endParaRPr lang="en-US" sz="1000" b="0" i="0" u="none" strike="noStrike">
                        <a:latin typeface="Verdana"/>
                      </a:endParaRPr>
                    </a:p>
                  </a:txBody>
                  <a:tcPr marL="12700" marR="12700" marT="12700" marB="0" anchor="b"/>
                </a:tc>
                <a:tc>
                  <a:txBody>
                    <a:bodyPr/>
                    <a:lstStyle/>
                    <a:p>
                      <a:pPr algn="ctr" fontAlgn="b"/>
                      <a:endParaRPr lang="en-US" sz="1000" b="0" i="0" u="none" strike="noStrike">
                        <a:latin typeface="Verdana"/>
                      </a:endParaRPr>
                    </a:p>
                  </a:txBody>
                  <a:tcPr marL="12700" marR="12700" marT="12700" marB="0" anchor="b"/>
                </a:tc>
                <a:tc>
                  <a:txBody>
                    <a:bodyPr/>
                    <a:lstStyle/>
                    <a:p>
                      <a:pPr algn="ctr" fontAlgn="b"/>
                      <a:endParaRPr lang="en-US" sz="1000" b="0" i="0" u="none" strike="noStrike">
                        <a:latin typeface="Verdana"/>
                      </a:endParaRPr>
                    </a:p>
                  </a:txBody>
                  <a:tcPr marL="12700" marR="12700" marT="12700" marB="0" anchor="b"/>
                </a:tc>
                <a:tc>
                  <a:txBody>
                    <a:bodyPr/>
                    <a:lstStyle/>
                    <a:p>
                      <a:pPr algn="ctr" fontAlgn="b"/>
                      <a:r>
                        <a:rPr lang="en-US" sz="1000" u="none" strike="noStrike"/>
                        <a:t>.0011322</a:t>
                      </a:r>
                      <a:endParaRPr lang="en-US" sz="1000" b="0" i="0" u="none" strike="noStrike">
                        <a:latin typeface="Verdana"/>
                      </a:endParaRPr>
                    </a:p>
                  </a:txBody>
                  <a:tcPr marL="12700" marR="12700" marT="12700" marB="0" anchor="b"/>
                </a:tc>
              </a:tr>
              <a:tr h="187036">
                <a:tc>
                  <a:txBody>
                    <a:bodyPr/>
                    <a:lstStyle/>
                    <a:p>
                      <a:pPr algn="l" fontAlgn="b"/>
                      <a:r>
                        <a:rPr lang="en-US" sz="1000" u="none" strike="noStrike"/>
                        <a:t> </a:t>
                      </a:r>
                      <a:endParaRPr lang="en-US" sz="1000" b="0" i="0" u="none" strike="noStrike">
                        <a:latin typeface="Verdana"/>
                      </a:endParaRPr>
                    </a:p>
                  </a:txBody>
                  <a:tcPr marL="12700" marR="12700" marT="12700" marB="0" anchor="b"/>
                </a:tc>
                <a:tc>
                  <a:txBody>
                    <a:bodyPr/>
                    <a:lstStyle/>
                    <a:p>
                      <a:pPr algn="l" fontAlgn="b"/>
                      <a:endParaRPr lang="en-US" sz="1000" b="0" i="0" u="none" strike="noStrike">
                        <a:latin typeface="Verdana"/>
                      </a:endParaRPr>
                    </a:p>
                  </a:txBody>
                  <a:tcPr marL="12700" marR="12700" marT="12700" marB="0" anchor="b"/>
                </a:tc>
                <a:tc>
                  <a:txBody>
                    <a:bodyPr/>
                    <a:lstStyle/>
                    <a:p>
                      <a:pPr algn="ctr" fontAlgn="b"/>
                      <a:r>
                        <a:rPr lang="en-US" sz="1000" u="none" strike="noStrike"/>
                        <a:t>(.0004307)</a:t>
                      </a:r>
                      <a:endParaRPr lang="en-US" sz="1000" b="0" i="0" u="none" strike="noStrike">
                        <a:latin typeface="Verdana"/>
                      </a:endParaRPr>
                    </a:p>
                  </a:txBody>
                  <a:tcPr marL="12700" marR="12700" marT="12700" marB="0" anchor="b"/>
                </a:tc>
                <a:tc>
                  <a:txBody>
                    <a:bodyPr/>
                    <a:lstStyle/>
                    <a:p>
                      <a:pPr algn="ctr" fontAlgn="b"/>
                      <a:endParaRPr lang="en-US" sz="1000" b="0" i="0" u="none" strike="noStrike">
                        <a:latin typeface="Verdana"/>
                      </a:endParaRPr>
                    </a:p>
                  </a:txBody>
                  <a:tcPr marL="12700" marR="12700" marT="12700" marB="0" anchor="b"/>
                </a:tc>
                <a:tc>
                  <a:txBody>
                    <a:bodyPr/>
                    <a:lstStyle/>
                    <a:p>
                      <a:pPr algn="ctr" fontAlgn="b"/>
                      <a:endParaRPr lang="en-US" sz="1000" b="0" i="0" u="none" strike="noStrike">
                        <a:latin typeface="Verdana"/>
                      </a:endParaRPr>
                    </a:p>
                  </a:txBody>
                  <a:tcPr marL="12700" marR="12700" marT="12700" marB="0" anchor="b"/>
                </a:tc>
                <a:tc>
                  <a:txBody>
                    <a:bodyPr/>
                    <a:lstStyle/>
                    <a:p>
                      <a:pPr algn="ctr" fontAlgn="b"/>
                      <a:endParaRPr lang="en-US" sz="1000" b="0" i="0" u="none" strike="noStrike">
                        <a:latin typeface="Verdana"/>
                      </a:endParaRPr>
                    </a:p>
                  </a:txBody>
                  <a:tcPr marL="12700" marR="12700" marT="12700" marB="0" anchor="b"/>
                </a:tc>
                <a:tc>
                  <a:txBody>
                    <a:bodyPr/>
                    <a:lstStyle/>
                    <a:p>
                      <a:pPr algn="ctr" fontAlgn="b"/>
                      <a:r>
                        <a:rPr lang="en-US" sz="1000" u="none" strike="noStrike"/>
                        <a:t>(.000428)</a:t>
                      </a:r>
                      <a:endParaRPr lang="en-US" sz="1000" b="0" i="0" u="none" strike="noStrike">
                        <a:latin typeface="Verdana"/>
                      </a:endParaRPr>
                    </a:p>
                  </a:txBody>
                  <a:tcPr marL="12700" marR="12700" marT="12700" marB="0" anchor="b"/>
                </a:tc>
              </a:tr>
              <a:tr h="187036">
                <a:tc gridSpan="2">
                  <a:txBody>
                    <a:bodyPr/>
                    <a:lstStyle/>
                    <a:p>
                      <a:pPr algn="l" fontAlgn="b"/>
                      <a:r>
                        <a:rPr lang="en-US" sz="1000" u="none" strike="noStrike" dirty="0"/>
                        <a:t>High school diploma</a:t>
                      </a:r>
                      <a:endParaRPr lang="en-US" sz="1000" b="0" i="0" u="none" strike="noStrike" dirty="0">
                        <a:latin typeface="Verdana"/>
                      </a:endParaRPr>
                    </a:p>
                  </a:txBody>
                  <a:tcPr marL="12700" marR="12700" marT="12700" marB="0" anchor="b"/>
                </a:tc>
                <a:tc hMerge="1">
                  <a:txBody>
                    <a:bodyPr/>
                    <a:lstStyle/>
                    <a:p>
                      <a:pPr algn="l" fontAlgn="b"/>
                      <a:endParaRPr lang="en-US" sz="1000" b="0" i="0" u="none" strike="noStrike" dirty="0">
                        <a:latin typeface="Verdana"/>
                      </a:endParaRPr>
                    </a:p>
                  </a:txBody>
                  <a:tcPr marL="12700" marR="12700" marT="12700" marB="0" anchor="b"/>
                </a:tc>
                <a:tc>
                  <a:txBody>
                    <a:bodyPr/>
                    <a:lstStyle/>
                    <a:p>
                      <a:pPr algn="ctr" fontAlgn="b"/>
                      <a:endParaRPr lang="en-US" sz="1000" b="0" i="0" u="none" strike="noStrike">
                        <a:latin typeface="Verdana"/>
                      </a:endParaRPr>
                    </a:p>
                  </a:txBody>
                  <a:tcPr marL="12700" marR="12700" marT="12700" marB="0" anchor="b"/>
                </a:tc>
                <a:tc>
                  <a:txBody>
                    <a:bodyPr/>
                    <a:lstStyle/>
                    <a:p>
                      <a:pPr algn="ctr" fontAlgn="b"/>
                      <a:r>
                        <a:rPr lang="en-US" sz="1000" u="none" strike="noStrike"/>
                        <a:t>-.0231712</a:t>
                      </a:r>
                      <a:endParaRPr lang="en-US" sz="1000" b="0" i="0" u="none" strike="noStrike">
                        <a:latin typeface="Verdana"/>
                      </a:endParaRPr>
                    </a:p>
                  </a:txBody>
                  <a:tcPr marL="12700" marR="12700" marT="12700" marB="0" anchor="b"/>
                </a:tc>
                <a:tc>
                  <a:txBody>
                    <a:bodyPr/>
                    <a:lstStyle/>
                    <a:p>
                      <a:pPr algn="ctr" fontAlgn="b"/>
                      <a:endParaRPr lang="en-US" sz="1000" b="0" i="0" u="none" strike="noStrike">
                        <a:latin typeface="Verdana"/>
                      </a:endParaRPr>
                    </a:p>
                  </a:txBody>
                  <a:tcPr marL="12700" marR="12700" marT="12700" marB="0" anchor="b"/>
                </a:tc>
                <a:tc>
                  <a:txBody>
                    <a:bodyPr/>
                    <a:lstStyle/>
                    <a:p>
                      <a:pPr algn="ctr" fontAlgn="b"/>
                      <a:endParaRPr lang="en-US" sz="1000" b="0" i="0" u="none" strike="noStrike">
                        <a:latin typeface="Verdana"/>
                      </a:endParaRPr>
                    </a:p>
                  </a:txBody>
                  <a:tcPr marL="12700" marR="12700" marT="12700" marB="0" anchor="b"/>
                </a:tc>
                <a:tc>
                  <a:txBody>
                    <a:bodyPr/>
                    <a:lstStyle/>
                    <a:p>
                      <a:pPr algn="ctr" fontAlgn="b"/>
                      <a:r>
                        <a:rPr lang="en-US" sz="1000" u="none" strike="noStrike"/>
                        <a:t>-.0102969</a:t>
                      </a:r>
                      <a:endParaRPr lang="en-US" sz="1000" b="0" i="0" u="none" strike="noStrike">
                        <a:latin typeface="Verdana"/>
                      </a:endParaRPr>
                    </a:p>
                  </a:txBody>
                  <a:tcPr marL="12700" marR="12700" marT="12700" marB="0" anchor="b"/>
                </a:tc>
              </a:tr>
              <a:tr h="187036">
                <a:tc>
                  <a:txBody>
                    <a:bodyPr/>
                    <a:lstStyle/>
                    <a:p>
                      <a:pPr algn="l" fontAlgn="b"/>
                      <a:r>
                        <a:rPr lang="en-US" sz="1000" u="none" strike="noStrike"/>
                        <a:t> </a:t>
                      </a:r>
                      <a:endParaRPr lang="en-US" sz="1000" b="0" i="0" u="none" strike="noStrike">
                        <a:latin typeface="Verdana"/>
                      </a:endParaRPr>
                    </a:p>
                  </a:txBody>
                  <a:tcPr marL="12700" marR="12700" marT="12700" marB="0" anchor="b"/>
                </a:tc>
                <a:tc>
                  <a:txBody>
                    <a:bodyPr/>
                    <a:lstStyle/>
                    <a:p>
                      <a:pPr algn="l" fontAlgn="b"/>
                      <a:endParaRPr lang="en-US" sz="1000" b="0" i="0" u="none" strike="noStrike">
                        <a:latin typeface="Verdana"/>
                      </a:endParaRPr>
                    </a:p>
                  </a:txBody>
                  <a:tcPr marL="12700" marR="12700" marT="12700" marB="0" anchor="b"/>
                </a:tc>
                <a:tc>
                  <a:txBody>
                    <a:bodyPr/>
                    <a:lstStyle/>
                    <a:p>
                      <a:pPr algn="ctr" fontAlgn="b"/>
                      <a:endParaRPr lang="en-US" sz="1000" b="0" i="0" u="none" strike="noStrike">
                        <a:latin typeface="Verdana"/>
                      </a:endParaRPr>
                    </a:p>
                  </a:txBody>
                  <a:tcPr marL="12700" marR="12700" marT="12700" marB="0" anchor="b"/>
                </a:tc>
                <a:tc>
                  <a:txBody>
                    <a:bodyPr/>
                    <a:lstStyle/>
                    <a:p>
                      <a:pPr algn="ctr" fontAlgn="b"/>
                      <a:r>
                        <a:rPr lang="en-US" sz="1000" u="none" strike="noStrike"/>
                        <a:t>(.0035923)</a:t>
                      </a:r>
                      <a:endParaRPr lang="en-US" sz="1000" b="0" i="0" u="none" strike="noStrike">
                        <a:latin typeface="Verdana"/>
                      </a:endParaRPr>
                    </a:p>
                  </a:txBody>
                  <a:tcPr marL="12700" marR="12700" marT="12700" marB="0" anchor="b"/>
                </a:tc>
                <a:tc>
                  <a:txBody>
                    <a:bodyPr/>
                    <a:lstStyle/>
                    <a:p>
                      <a:pPr algn="ctr" fontAlgn="b"/>
                      <a:endParaRPr lang="en-US" sz="1000" b="0" i="0" u="none" strike="noStrike">
                        <a:latin typeface="Verdana"/>
                      </a:endParaRPr>
                    </a:p>
                  </a:txBody>
                  <a:tcPr marL="12700" marR="12700" marT="12700" marB="0" anchor="b"/>
                </a:tc>
                <a:tc>
                  <a:txBody>
                    <a:bodyPr/>
                    <a:lstStyle/>
                    <a:p>
                      <a:pPr algn="ctr" fontAlgn="b"/>
                      <a:endParaRPr lang="en-US" sz="1000" b="0" i="0" u="none" strike="noStrike">
                        <a:latin typeface="Verdana"/>
                      </a:endParaRPr>
                    </a:p>
                  </a:txBody>
                  <a:tcPr marL="12700" marR="12700" marT="12700" marB="0" anchor="b"/>
                </a:tc>
                <a:tc>
                  <a:txBody>
                    <a:bodyPr/>
                    <a:lstStyle/>
                    <a:p>
                      <a:pPr algn="ctr" fontAlgn="b"/>
                      <a:r>
                        <a:rPr lang="en-US" sz="1000" u="none" strike="noStrike" dirty="0"/>
                        <a:t>(.0042081)</a:t>
                      </a:r>
                      <a:endParaRPr lang="en-US" sz="1000" b="0" i="0" u="none" strike="noStrike" dirty="0">
                        <a:latin typeface="Verdana"/>
                      </a:endParaRPr>
                    </a:p>
                  </a:txBody>
                  <a:tcPr marL="12700" marR="12700" marT="12700" marB="0" anchor="b"/>
                </a:tc>
              </a:tr>
              <a:tr h="187036">
                <a:tc gridSpan="2">
                  <a:txBody>
                    <a:bodyPr/>
                    <a:lstStyle/>
                    <a:p>
                      <a:pPr algn="l" fontAlgn="b"/>
                      <a:r>
                        <a:rPr lang="en-US" sz="1000" u="none" strike="noStrike"/>
                        <a:t>More than high school</a:t>
                      </a:r>
                      <a:endParaRPr lang="en-US" sz="1000" b="0" i="0" u="none" strike="noStrike">
                        <a:latin typeface="Verdana"/>
                      </a:endParaRPr>
                    </a:p>
                  </a:txBody>
                  <a:tcPr marL="12700" marR="12700" marT="12700" marB="0" anchor="b"/>
                </a:tc>
                <a:tc hMerge="1">
                  <a:txBody>
                    <a:bodyPr/>
                    <a:lstStyle/>
                    <a:p>
                      <a:endParaRPr lang="en-US"/>
                    </a:p>
                  </a:txBody>
                  <a:tcPr/>
                </a:tc>
                <a:tc>
                  <a:txBody>
                    <a:bodyPr/>
                    <a:lstStyle/>
                    <a:p>
                      <a:pPr algn="ctr" fontAlgn="b"/>
                      <a:endParaRPr lang="en-US" sz="1000" b="0" i="0" u="none" strike="noStrike">
                        <a:latin typeface="Verdana"/>
                      </a:endParaRPr>
                    </a:p>
                  </a:txBody>
                  <a:tcPr marL="12700" marR="12700" marT="12700" marB="0" anchor="b"/>
                </a:tc>
                <a:tc>
                  <a:txBody>
                    <a:bodyPr/>
                    <a:lstStyle/>
                    <a:p>
                      <a:pPr algn="ctr" fontAlgn="b"/>
                      <a:r>
                        <a:rPr lang="en-US" sz="1000" u="none" strike="noStrike" dirty="0"/>
                        <a:t>.0169572</a:t>
                      </a:r>
                      <a:endParaRPr lang="en-US" sz="1000" b="0" i="0" u="none" strike="noStrike" dirty="0">
                        <a:latin typeface="Verdana"/>
                      </a:endParaRPr>
                    </a:p>
                  </a:txBody>
                  <a:tcPr marL="12700" marR="12700" marT="12700" marB="0" anchor="b"/>
                </a:tc>
                <a:tc>
                  <a:txBody>
                    <a:bodyPr/>
                    <a:lstStyle/>
                    <a:p>
                      <a:pPr algn="ctr" fontAlgn="b"/>
                      <a:endParaRPr lang="en-US" sz="1000" b="0" i="0" u="none" strike="noStrike">
                        <a:latin typeface="Verdana"/>
                      </a:endParaRPr>
                    </a:p>
                  </a:txBody>
                  <a:tcPr marL="12700" marR="12700" marT="12700" marB="0" anchor="b"/>
                </a:tc>
                <a:tc>
                  <a:txBody>
                    <a:bodyPr/>
                    <a:lstStyle/>
                    <a:p>
                      <a:pPr algn="ctr" fontAlgn="b"/>
                      <a:endParaRPr lang="en-US" sz="1000" b="0" i="0" u="none" strike="noStrike">
                        <a:latin typeface="Verdana"/>
                      </a:endParaRPr>
                    </a:p>
                  </a:txBody>
                  <a:tcPr marL="12700" marR="12700" marT="12700" marB="0" anchor="b"/>
                </a:tc>
                <a:tc>
                  <a:txBody>
                    <a:bodyPr/>
                    <a:lstStyle/>
                    <a:p>
                      <a:pPr algn="ctr" fontAlgn="b"/>
                      <a:r>
                        <a:rPr lang="en-US" sz="1000" u="none" strike="noStrike" dirty="0"/>
                        <a:t>.0222506</a:t>
                      </a:r>
                      <a:endParaRPr lang="en-US" sz="1000" b="0" i="0" u="none" strike="noStrike" dirty="0">
                        <a:latin typeface="Verdana"/>
                      </a:endParaRPr>
                    </a:p>
                  </a:txBody>
                  <a:tcPr marL="12700" marR="12700" marT="12700" marB="0" anchor="b"/>
                </a:tc>
              </a:tr>
              <a:tr h="187036">
                <a:tc>
                  <a:txBody>
                    <a:bodyPr/>
                    <a:lstStyle/>
                    <a:p>
                      <a:pPr algn="l" fontAlgn="b"/>
                      <a:r>
                        <a:rPr lang="en-US" sz="1000" u="none" strike="noStrike"/>
                        <a:t> </a:t>
                      </a:r>
                      <a:endParaRPr lang="en-US" sz="1000" b="0" i="0" u="none" strike="noStrike">
                        <a:latin typeface="Verdana"/>
                      </a:endParaRPr>
                    </a:p>
                  </a:txBody>
                  <a:tcPr marL="12700" marR="12700" marT="12700" marB="0" anchor="b"/>
                </a:tc>
                <a:tc>
                  <a:txBody>
                    <a:bodyPr/>
                    <a:lstStyle/>
                    <a:p>
                      <a:pPr algn="l" fontAlgn="b"/>
                      <a:endParaRPr lang="en-US" sz="1000" b="0" i="0" u="none" strike="noStrike">
                        <a:latin typeface="Verdana"/>
                      </a:endParaRPr>
                    </a:p>
                  </a:txBody>
                  <a:tcPr marL="12700" marR="12700" marT="12700" marB="0" anchor="b"/>
                </a:tc>
                <a:tc>
                  <a:txBody>
                    <a:bodyPr/>
                    <a:lstStyle/>
                    <a:p>
                      <a:pPr algn="ctr" fontAlgn="b"/>
                      <a:endParaRPr lang="en-US" sz="1000" b="0" i="0" u="none" strike="noStrike" dirty="0">
                        <a:latin typeface="Verdana"/>
                      </a:endParaRPr>
                    </a:p>
                  </a:txBody>
                  <a:tcPr marL="12700" marR="12700" marT="12700" marB="0" anchor="b"/>
                </a:tc>
                <a:tc>
                  <a:txBody>
                    <a:bodyPr/>
                    <a:lstStyle/>
                    <a:p>
                      <a:pPr algn="ctr" fontAlgn="b"/>
                      <a:r>
                        <a:rPr lang="en-US" sz="1000" u="none" strike="noStrike" dirty="0"/>
                        <a:t>(.0025776)</a:t>
                      </a:r>
                      <a:endParaRPr lang="en-US" sz="1000" b="0" i="0" u="none" strike="noStrike" dirty="0">
                        <a:latin typeface="Verdana"/>
                      </a:endParaRPr>
                    </a:p>
                  </a:txBody>
                  <a:tcPr marL="12700" marR="12700" marT="12700" marB="0" anchor="b"/>
                </a:tc>
                <a:tc>
                  <a:txBody>
                    <a:bodyPr/>
                    <a:lstStyle/>
                    <a:p>
                      <a:pPr algn="ctr" fontAlgn="b"/>
                      <a:endParaRPr lang="en-US" sz="1000" b="0" i="0" u="none" strike="noStrike">
                        <a:latin typeface="Verdana"/>
                      </a:endParaRPr>
                    </a:p>
                  </a:txBody>
                  <a:tcPr marL="12700" marR="12700" marT="12700" marB="0" anchor="b"/>
                </a:tc>
                <a:tc>
                  <a:txBody>
                    <a:bodyPr/>
                    <a:lstStyle/>
                    <a:p>
                      <a:pPr algn="ctr" fontAlgn="b"/>
                      <a:endParaRPr lang="en-US" sz="1000" b="0" i="0" u="none" strike="noStrike">
                        <a:latin typeface="Verdana"/>
                      </a:endParaRPr>
                    </a:p>
                  </a:txBody>
                  <a:tcPr marL="12700" marR="12700" marT="12700" marB="0" anchor="b"/>
                </a:tc>
                <a:tc>
                  <a:txBody>
                    <a:bodyPr/>
                    <a:lstStyle/>
                    <a:p>
                      <a:pPr algn="ctr" fontAlgn="b"/>
                      <a:r>
                        <a:rPr lang="en-US" sz="1000" u="none" strike="noStrike" dirty="0"/>
                        <a:t>(.0030055)</a:t>
                      </a:r>
                      <a:endParaRPr lang="en-US" sz="1000" b="0" i="0" u="none" strike="noStrike" dirty="0">
                        <a:latin typeface="Verdana"/>
                      </a:endParaRPr>
                    </a:p>
                  </a:txBody>
                  <a:tcPr marL="12700" marR="12700" marT="12700" marB="0" anchor="b"/>
                </a:tc>
              </a:tr>
              <a:tr h="187036">
                <a:tc gridSpan="2">
                  <a:txBody>
                    <a:bodyPr/>
                    <a:lstStyle/>
                    <a:p>
                      <a:pPr algn="l" fontAlgn="b"/>
                      <a:r>
                        <a:rPr lang="en-US" sz="1000" u="none" strike="noStrike" dirty="0" smtClean="0"/>
                        <a:t>Employment </a:t>
                      </a:r>
                      <a:r>
                        <a:rPr lang="en-US" sz="1000" u="none" strike="noStrike" dirty="0"/>
                        <a:t>R</a:t>
                      </a:r>
                      <a:r>
                        <a:rPr lang="en-US" sz="1000" u="none" strike="noStrike" dirty="0" smtClean="0"/>
                        <a:t>ate</a:t>
                      </a:r>
                      <a:endParaRPr lang="en-US" sz="1000" b="0" i="0" u="none" strike="noStrike" dirty="0">
                        <a:latin typeface="Verdana"/>
                      </a:endParaRPr>
                    </a:p>
                  </a:txBody>
                  <a:tcPr marL="12700" marR="12700" marT="12700" marB="0" anchor="b"/>
                </a:tc>
                <a:tc hMerge="1">
                  <a:txBody>
                    <a:bodyPr/>
                    <a:lstStyle/>
                    <a:p>
                      <a:endParaRPr lang="en-US"/>
                    </a:p>
                  </a:txBody>
                  <a:tcPr/>
                </a:tc>
                <a:tc>
                  <a:txBody>
                    <a:bodyPr/>
                    <a:lstStyle/>
                    <a:p>
                      <a:pPr algn="ctr" fontAlgn="b"/>
                      <a:endParaRPr lang="en-US" sz="1000" b="0" i="0" u="none" strike="noStrike">
                        <a:latin typeface="Verdana"/>
                      </a:endParaRPr>
                    </a:p>
                  </a:txBody>
                  <a:tcPr marL="12700" marR="12700" marT="12700" marB="0" anchor="b"/>
                </a:tc>
                <a:tc>
                  <a:txBody>
                    <a:bodyPr/>
                    <a:lstStyle/>
                    <a:p>
                      <a:pPr algn="ctr" fontAlgn="b"/>
                      <a:endParaRPr lang="en-US" sz="1000" b="0" i="0" u="none" strike="noStrike">
                        <a:latin typeface="Verdana"/>
                      </a:endParaRPr>
                    </a:p>
                  </a:txBody>
                  <a:tcPr marL="12700" marR="12700" marT="12700" marB="0" anchor="b"/>
                </a:tc>
                <a:tc>
                  <a:txBody>
                    <a:bodyPr/>
                    <a:lstStyle/>
                    <a:p>
                      <a:pPr algn="ctr" fontAlgn="b"/>
                      <a:r>
                        <a:rPr lang="en-US" sz="1000" u="none" strike="noStrike" dirty="0"/>
                        <a:t>-.0121145</a:t>
                      </a:r>
                      <a:endParaRPr lang="en-US" sz="1000" b="0" i="0" u="none" strike="noStrike" dirty="0">
                        <a:latin typeface="Verdana"/>
                      </a:endParaRPr>
                    </a:p>
                  </a:txBody>
                  <a:tcPr marL="12700" marR="12700" marT="12700" marB="0" anchor="b"/>
                </a:tc>
                <a:tc>
                  <a:txBody>
                    <a:bodyPr/>
                    <a:lstStyle/>
                    <a:p>
                      <a:pPr algn="l" fontAlgn="b"/>
                      <a:endParaRPr lang="en-US" sz="1000" b="0" i="0" u="none" strike="noStrike">
                        <a:latin typeface="Verdana"/>
                      </a:endParaRPr>
                    </a:p>
                  </a:txBody>
                  <a:tcPr marL="12700" marR="12700" marT="12700" marB="0" anchor="b"/>
                </a:tc>
                <a:tc>
                  <a:txBody>
                    <a:bodyPr/>
                    <a:lstStyle/>
                    <a:p>
                      <a:pPr algn="l" fontAlgn="b"/>
                      <a:r>
                        <a:rPr lang="en-US" sz="1000" u="none" strike="noStrike" dirty="0"/>
                        <a:t> </a:t>
                      </a:r>
                      <a:endParaRPr lang="en-US" sz="1000" b="0" i="0" u="none" strike="noStrike" dirty="0">
                        <a:latin typeface="Verdana"/>
                      </a:endParaRPr>
                    </a:p>
                  </a:txBody>
                  <a:tcPr marL="12700" marR="12700" marT="12700" marB="0" anchor="b"/>
                </a:tc>
              </a:tr>
              <a:tr h="187036">
                <a:tc>
                  <a:txBody>
                    <a:bodyPr/>
                    <a:lstStyle/>
                    <a:p>
                      <a:pPr algn="l" fontAlgn="b"/>
                      <a:r>
                        <a:rPr lang="en-US" sz="1000" u="none" strike="noStrike"/>
                        <a:t> </a:t>
                      </a:r>
                      <a:endParaRPr lang="en-US" sz="1000" b="0" i="0" u="none" strike="noStrike">
                        <a:latin typeface="Verdana"/>
                      </a:endParaRPr>
                    </a:p>
                  </a:txBody>
                  <a:tcPr marL="12700" marR="12700" marT="12700" marB="0" anchor="b"/>
                </a:tc>
                <a:tc>
                  <a:txBody>
                    <a:bodyPr/>
                    <a:lstStyle/>
                    <a:p>
                      <a:pPr algn="ctr" fontAlgn="b"/>
                      <a:endParaRPr lang="en-US" sz="1000" b="0" i="0" u="none" strike="noStrike">
                        <a:latin typeface="Verdana"/>
                      </a:endParaRPr>
                    </a:p>
                  </a:txBody>
                  <a:tcPr marL="12700" marR="12700" marT="12700" marB="0" anchor="b"/>
                </a:tc>
                <a:tc>
                  <a:txBody>
                    <a:bodyPr/>
                    <a:lstStyle/>
                    <a:p>
                      <a:pPr algn="ctr" fontAlgn="b"/>
                      <a:endParaRPr lang="en-US" sz="1000" b="0" i="0" u="none" strike="noStrike">
                        <a:latin typeface="Verdana"/>
                      </a:endParaRPr>
                    </a:p>
                  </a:txBody>
                  <a:tcPr marL="12700" marR="12700" marT="12700" marB="0" anchor="b"/>
                </a:tc>
                <a:tc>
                  <a:txBody>
                    <a:bodyPr/>
                    <a:lstStyle/>
                    <a:p>
                      <a:pPr algn="ctr" fontAlgn="b"/>
                      <a:endParaRPr lang="en-US" sz="1000" b="0" i="0" u="none" strike="noStrike">
                        <a:latin typeface="Verdana"/>
                      </a:endParaRPr>
                    </a:p>
                  </a:txBody>
                  <a:tcPr marL="12700" marR="12700" marT="12700" marB="0" anchor="b"/>
                </a:tc>
                <a:tc>
                  <a:txBody>
                    <a:bodyPr/>
                    <a:lstStyle/>
                    <a:p>
                      <a:pPr algn="ctr" fontAlgn="b"/>
                      <a:r>
                        <a:rPr lang="en-US" sz="1000" u="none" strike="noStrike"/>
                        <a:t>(.0030641)</a:t>
                      </a:r>
                      <a:endParaRPr lang="en-US" sz="1000" b="0" i="0" u="none" strike="noStrike">
                        <a:latin typeface="Verdana"/>
                      </a:endParaRPr>
                    </a:p>
                  </a:txBody>
                  <a:tcPr marL="12700" marR="12700" marT="12700" marB="0" anchor="b"/>
                </a:tc>
                <a:tc>
                  <a:txBody>
                    <a:bodyPr/>
                    <a:lstStyle/>
                    <a:p>
                      <a:pPr algn="ctr" fontAlgn="b"/>
                      <a:endParaRPr lang="en-US" sz="1000" b="0" i="0" u="none" strike="noStrike">
                        <a:latin typeface="Verdana"/>
                      </a:endParaRPr>
                    </a:p>
                  </a:txBody>
                  <a:tcPr marL="12700" marR="12700" marT="12700" marB="0" anchor="b"/>
                </a:tc>
                <a:tc>
                  <a:txBody>
                    <a:bodyPr/>
                    <a:lstStyle/>
                    <a:p>
                      <a:pPr algn="ctr" fontAlgn="b"/>
                      <a:r>
                        <a:rPr lang="en-US" sz="1000" u="none" strike="noStrike"/>
                        <a:t> </a:t>
                      </a:r>
                      <a:endParaRPr lang="en-US" sz="1000" b="0" i="0" u="none" strike="noStrike">
                        <a:latin typeface="Verdana"/>
                      </a:endParaRPr>
                    </a:p>
                  </a:txBody>
                  <a:tcPr marL="12700" marR="12700" marT="12700" marB="0" anchor="b"/>
                </a:tc>
              </a:tr>
              <a:tr h="187036">
                <a:tc>
                  <a:txBody>
                    <a:bodyPr/>
                    <a:lstStyle/>
                    <a:p>
                      <a:pPr algn="l" fontAlgn="b"/>
                      <a:r>
                        <a:rPr lang="en-US" sz="1000" u="none" strike="noStrike" dirty="0" err="1"/>
                        <a:t>Krugman</a:t>
                      </a:r>
                      <a:r>
                        <a:rPr lang="en-US" sz="1000" u="none" strike="noStrike" dirty="0"/>
                        <a:t> </a:t>
                      </a:r>
                      <a:r>
                        <a:rPr lang="en-US" sz="1000" u="none" strike="noStrike" dirty="0" smtClean="0"/>
                        <a:t>Index</a:t>
                      </a:r>
                      <a:endParaRPr lang="en-US" sz="1000" b="0" i="0" u="none" strike="noStrike" dirty="0">
                        <a:latin typeface="Verdana"/>
                      </a:endParaRPr>
                    </a:p>
                  </a:txBody>
                  <a:tcPr marL="12700" marR="12700" marT="12700" marB="0" anchor="b"/>
                </a:tc>
                <a:tc>
                  <a:txBody>
                    <a:bodyPr/>
                    <a:lstStyle/>
                    <a:p>
                      <a:pPr algn="ctr" fontAlgn="b"/>
                      <a:endParaRPr lang="en-US" sz="1000" b="0" i="0" u="none" strike="noStrike">
                        <a:latin typeface="Verdana"/>
                      </a:endParaRPr>
                    </a:p>
                  </a:txBody>
                  <a:tcPr marL="12700" marR="12700" marT="12700" marB="0" anchor="b"/>
                </a:tc>
                <a:tc>
                  <a:txBody>
                    <a:bodyPr/>
                    <a:lstStyle/>
                    <a:p>
                      <a:pPr algn="ctr" fontAlgn="b"/>
                      <a:endParaRPr lang="en-US" sz="1000" b="0" i="0" u="none" strike="noStrike">
                        <a:latin typeface="Verdana"/>
                      </a:endParaRPr>
                    </a:p>
                  </a:txBody>
                  <a:tcPr marL="12700" marR="12700" marT="12700" marB="0" anchor="b"/>
                </a:tc>
                <a:tc>
                  <a:txBody>
                    <a:bodyPr/>
                    <a:lstStyle/>
                    <a:p>
                      <a:pPr algn="ctr" fontAlgn="b"/>
                      <a:endParaRPr lang="en-US" sz="1000" b="0" i="0" u="none" strike="noStrike">
                        <a:latin typeface="Verdana"/>
                      </a:endParaRPr>
                    </a:p>
                  </a:txBody>
                  <a:tcPr marL="12700" marR="12700" marT="12700" marB="0" anchor="b"/>
                </a:tc>
                <a:tc>
                  <a:txBody>
                    <a:bodyPr/>
                    <a:lstStyle/>
                    <a:p>
                      <a:pPr algn="ctr" fontAlgn="b"/>
                      <a:endParaRPr lang="en-US" sz="1000" b="0" i="0" u="none" strike="noStrike">
                        <a:latin typeface="Verdana"/>
                      </a:endParaRPr>
                    </a:p>
                  </a:txBody>
                  <a:tcPr marL="12700" marR="12700" marT="12700" marB="0" anchor="b"/>
                </a:tc>
                <a:tc>
                  <a:txBody>
                    <a:bodyPr/>
                    <a:lstStyle/>
                    <a:p>
                      <a:pPr algn="ctr" fontAlgn="b"/>
                      <a:r>
                        <a:rPr lang="en-US" sz="1000" u="none" strike="noStrike"/>
                        <a:t>0.0022827</a:t>
                      </a:r>
                      <a:endParaRPr lang="en-US" sz="1000" b="0" i="0" u="none" strike="noStrike">
                        <a:latin typeface="Verdana"/>
                      </a:endParaRPr>
                    </a:p>
                  </a:txBody>
                  <a:tcPr marL="12700" marR="12700" marT="12700" marB="0" anchor="b"/>
                </a:tc>
                <a:tc>
                  <a:txBody>
                    <a:bodyPr/>
                    <a:lstStyle/>
                    <a:p>
                      <a:pPr algn="ctr" fontAlgn="b"/>
                      <a:r>
                        <a:rPr lang="en-US" sz="1000" u="none" strike="noStrike"/>
                        <a:t>.0032505</a:t>
                      </a:r>
                      <a:endParaRPr lang="en-US" sz="1000" b="0" i="0" u="none" strike="noStrike">
                        <a:latin typeface="Verdana"/>
                      </a:endParaRPr>
                    </a:p>
                  </a:txBody>
                  <a:tcPr marL="12700" marR="12700" marT="12700" marB="0" anchor="b"/>
                </a:tc>
              </a:tr>
              <a:tr h="187036">
                <a:tc>
                  <a:txBody>
                    <a:bodyPr/>
                    <a:lstStyle/>
                    <a:p>
                      <a:pPr algn="l" fontAlgn="b"/>
                      <a:r>
                        <a:rPr lang="en-US" sz="1000" u="none" strike="noStrike"/>
                        <a:t> </a:t>
                      </a:r>
                      <a:endParaRPr lang="en-US" sz="1000" b="0" i="0" u="none" strike="noStrike">
                        <a:latin typeface="Verdana"/>
                      </a:endParaRPr>
                    </a:p>
                  </a:txBody>
                  <a:tcPr marL="12700" marR="12700" marT="12700" marB="0" anchor="b"/>
                </a:tc>
                <a:tc>
                  <a:txBody>
                    <a:bodyPr/>
                    <a:lstStyle/>
                    <a:p>
                      <a:pPr algn="ctr" fontAlgn="b"/>
                      <a:endParaRPr lang="en-US" sz="1000" b="0" i="0" u="none" strike="noStrike">
                        <a:latin typeface="Verdana"/>
                      </a:endParaRPr>
                    </a:p>
                  </a:txBody>
                  <a:tcPr marL="12700" marR="12700" marT="12700" marB="0" anchor="b"/>
                </a:tc>
                <a:tc>
                  <a:txBody>
                    <a:bodyPr/>
                    <a:lstStyle/>
                    <a:p>
                      <a:pPr algn="ctr" fontAlgn="b"/>
                      <a:endParaRPr lang="en-US" sz="1000" b="0" i="0" u="none" strike="noStrike">
                        <a:latin typeface="Verdana"/>
                      </a:endParaRPr>
                    </a:p>
                  </a:txBody>
                  <a:tcPr marL="12700" marR="12700" marT="12700" marB="0" anchor="b"/>
                </a:tc>
                <a:tc>
                  <a:txBody>
                    <a:bodyPr/>
                    <a:lstStyle/>
                    <a:p>
                      <a:pPr algn="ctr" fontAlgn="b"/>
                      <a:endParaRPr lang="en-US" sz="1000" b="0" i="0" u="none" strike="noStrike">
                        <a:latin typeface="Verdana"/>
                      </a:endParaRPr>
                    </a:p>
                  </a:txBody>
                  <a:tcPr marL="12700" marR="12700" marT="12700" marB="0" anchor="b"/>
                </a:tc>
                <a:tc>
                  <a:txBody>
                    <a:bodyPr/>
                    <a:lstStyle/>
                    <a:p>
                      <a:pPr algn="ctr" fontAlgn="b"/>
                      <a:endParaRPr lang="en-US" sz="1000" b="0" i="0" u="none" strike="noStrike">
                        <a:latin typeface="Verdana"/>
                      </a:endParaRPr>
                    </a:p>
                  </a:txBody>
                  <a:tcPr marL="12700" marR="12700" marT="12700" marB="0" anchor="b"/>
                </a:tc>
                <a:tc>
                  <a:txBody>
                    <a:bodyPr/>
                    <a:lstStyle/>
                    <a:p>
                      <a:pPr algn="ctr" fontAlgn="b"/>
                      <a:r>
                        <a:rPr lang="en-US" sz="1000" u="none" strike="noStrike"/>
                        <a:t>(0.0005908)</a:t>
                      </a:r>
                      <a:endParaRPr lang="en-US" sz="1000" b="0" i="0" u="none" strike="noStrike">
                        <a:latin typeface="Verdana"/>
                      </a:endParaRPr>
                    </a:p>
                  </a:txBody>
                  <a:tcPr marL="12700" marR="12700" marT="12700" marB="0" anchor="b"/>
                </a:tc>
                <a:tc>
                  <a:txBody>
                    <a:bodyPr/>
                    <a:lstStyle/>
                    <a:p>
                      <a:pPr algn="ctr" fontAlgn="b"/>
                      <a:r>
                        <a:rPr lang="en-US" sz="1000" u="none" strike="noStrike"/>
                        <a:t>(.0006539)</a:t>
                      </a:r>
                      <a:endParaRPr lang="en-US" sz="1000" b="0" i="0" u="none" strike="noStrike">
                        <a:latin typeface="Verdana"/>
                      </a:endParaRPr>
                    </a:p>
                  </a:txBody>
                  <a:tcPr marL="12700" marR="12700" marT="12700" marB="0" anchor="b"/>
                </a:tc>
              </a:tr>
              <a:tr h="187036">
                <a:tc>
                  <a:txBody>
                    <a:bodyPr/>
                    <a:lstStyle/>
                    <a:p>
                      <a:pPr algn="l" fontAlgn="b"/>
                      <a:r>
                        <a:rPr lang="en-US" sz="1000" u="none" strike="noStrike" dirty="0" smtClean="0"/>
                        <a:t>Distance</a:t>
                      </a:r>
                      <a:r>
                        <a:rPr lang="en-US" sz="1000" u="none" strike="noStrike" baseline="0" dirty="0" smtClean="0"/>
                        <a:t> to Markets</a:t>
                      </a:r>
                      <a:endParaRPr lang="en-US" sz="1000" b="0" i="0" u="none" strike="noStrike" dirty="0">
                        <a:latin typeface="Franklin Gothic Book" pitchFamily="34" charset="0"/>
                      </a:endParaRPr>
                    </a:p>
                  </a:txBody>
                  <a:tcPr marL="12700" marR="12700" marT="12700" marB="0" anchor="b"/>
                </a:tc>
                <a:tc>
                  <a:txBody>
                    <a:bodyPr/>
                    <a:lstStyle/>
                    <a:p>
                      <a:pPr algn="ctr" fontAlgn="b"/>
                      <a:endParaRPr lang="en-US" sz="1000" b="0" i="0" u="none" strike="noStrike">
                        <a:latin typeface="Verdana"/>
                      </a:endParaRPr>
                    </a:p>
                  </a:txBody>
                  <a:tcPr marL="12700" marR="12700" marT="12700" marB="0" anchor="b"/>
                </a:tc>
                <a:tc>
                  <a:txBody>
                    <a:bodyPr/>
                    <a:lstStyle/>
                    <a:p>
                      <a:pPr algn="ctr" fontAlgn="b"/>
                      <a:endParaRPr lang="en-US" sz="1000" b="0" i="0" u="none" strike="noStrike">
                        <a:latin typeface="Verdana"/>
                      </a:endParaRPr>
                    </a:p>
                  </a:txBody>
                  <a:tcPr marL="12700" marR="12700" marT="12700" marB="0" anchor="b"/>
                </a:tc>
                <a:tc>
                  <a:txBody>
                    <a:bodyPr/>
                    <a:lstStyle/>
                    <a:p>
                      <a:pPr algn="ctr" fontAlgn="b"/>
                      <a:endParaRPr lang="en-US" sz="1000" b="0" i="0" u="none" strike="noStrike">
                        <a:latin typeface="Verdana"/>
                      </a:endParaRPr>
                    </a:p>
                  </a:txBody>
                  <a:tcPr marL="12700" marR="12700" marT="12700" marB="0" anchor="b"/>
                </a:tc>
                <a:tc>
                  <a:txBody>
                    <a:bodyPr/>
                    <a:lstStyle/>
                    <a:p>
                      <a:pPr algn="ctr" fontAlgn="b"/>
                      <a:endParaRPr lang="en-US" sz="1000" b="0" i="0" u="none" strike="noStrike">
                        <a:latin typeface="Verdana"/>
                      </a:endParaRPr>
                    </a:p>
                  </a:txBody>
                  <a:tcPr marL="12700" marR="12700" marT="12700" marB="0" anchor="b"/>
                </a:tc>
                <a:tc>
                  <a:txBody>
                    <a:bodyPr/>
                    <a:lstStyle/>
                    <a:p>
                      <a:pPr algn="ctr" fontAlgn="b"/>
                      <a:endParaRPr lang="en-US" sz="1000" b="0" i="0" u="none" strike="noStrike">
                        <a:latin typeface="Verdana"/>
                      </a:endParaRPr>
                    </a:p>
                  </a:txBody>
                  <a:tcPr marL="12700" marR="12700" marT="12700" marB="0" anchor="b"/>
                </a:tc>
                <a:tc>
                  <a:txBody>
                    <a:bodyPr/>
                    <a:lstStyle/>
                    <a:p>
                      <a:pPr algn="ctr" fontAlgn="b"/>
                      <a:r>
                        <a:rPr lang="en-US" sz="1000" u="none" strike="noStrike"/>
                        <a:t> </a:t>
                      </a:r>
                      <a:endParaRPr lang="en-US" sz="1000" b="0" i="0" u="none" strike="noStrike">
                        <a:latin typeface="Verdana"/>
                      </a:endParaRPr>
                    </a:p>
                  </a:txBody>
                  <a:tcPr marL="12700" marR="12700" marT="12700" marB="0" anchor="b"/>
                </a:tc>
              </a:tr>
              <a:tr h="187036">
                <a:tc>
                  <a:txBody>
                    <a:bodyPr/>
                    <a:lstStyle/>
                    <a:p>
                      <a:pPr algn="l" fontAlgn="b"/>
                      <a:r>
                        <a:rPr lang="en-US" sz="1000" u="none" strike="noStrike" dirty="0"/>
                        <a:t> </a:t>
                      </a:r>
                      <a:endParaRPr lang="en-US" sz="1000" b="0" i="0" u="none" strike="noStrike" dirty="0">
                        <a:latin typeface="Verdana"/>
                      </a:endParaRPr>
                    </a:p>
                  </a:txBody>
                  <a:tcPr marL="12700" marR="12700" marT="12700" marB="0" anchor="b"/>
                </a:tc>
                <a:tc>
                  <a:txBody>
                    <a:bodyPr/>
                    <a:lstStyle/>
                    <a:p>
                      <a:pPr algn="ctr" fontAlgn="b"/>
                      <a:endParaRPr lang="en-US" sz="1000" b="0" i="0" u="none" strike="noStrike" dirty="0">
                        <a:latin typeface="Verdana"/>
                      </a:endParaRPr>
                    </a:p>
                  </a:txBody>
                  <a:tcPr marL="12700" marR="12700" marT="12700" marB="0" anchor="b"/>
                </a:tc>
                <a:tc>
                  <a:txBody>
                    <a:bodyPr/>
                    <a:lstStyle/>
                    <a:p>
                      <a:pPr algn="ctr" fontAlgn="b"/>
                      <a:endParaRPr lang="en-US" sz="1000" b="0" i="0" u="none" strike="noStrike" dirty="0">
                        <a:latin typeface="Verdana"/>
                      </a:endParaRPr>
                    </a:p>
                  </a:txBody>
                  <a:tcPr marL="12700" marR="12700" marT="12700" marB="0" anchor="b"/>
                </a:tc>
                <a:tc>
                  <a:txBody>
                    <a:bodyPr/>
                    <a:lstStyle/>
                    <a:p>
                      <a:pPr algn="ctr" fontAlgn="b"/>
                      <a:endParaRPr lang="en-US" sz="1000" b="0" i="0" u="none" strike="noStrike" dirty="0">
                        <a:latin typeface="Verdana"/>
                      </a:endParaRPr>
                    </a:p>
                  </a:txBody>
                  <a:tcPr marL="12700" marR="12700" marT="12700" marB="0" anchor="b"/>
                </a:tc>
                <a:tc>
                  <a:txBody>
                    <a:bodyPr/>
                    <a:lstStyle/>
                    <a:p>
                      <a:pPr algn="ctr" fontAlgn="b"/>
                      <a:endParaRPr lang="en-US" sz="1000" b="0" i="0" u="none" strike="noStrike" dirty="0">
                        <a:latin typeface="Verdana"/>
                      </a:endParaRPr>
                    </a:p>
                  </a:txBody>
                  <a:tcPr marL="12700" marR="12700" marT="12700" marB="0" anchor="b"/>
                </a:tc>
                <a:tc>
                  <a:txBody>
                    <a:bodyPr/>
                    <a:lstStyle/>
                    <a:p>
                      <a:pPr algn="ctr" fontAlgn="b"/>
                      <a:endParaRPr lang="en-US" sz="1000" b="0" i="0" u="none" strike="noStrike" dirty="0">
                        <a:latin typeface="Verdana"/>
                      </a:endParaRPr>
                    </a:p>
                  </a:txBody>
                  <a:tcPr marL="12700" marR="12700" marT="12700" marB="0" anchor="b"/>
                </a:tc>
                <a:tc>
                  <a:txBody>
                    <a:bodyPr/>
                    <a:lstStyle/>
                    <a:p>
                      <a:pPr algn="ctr" fontAlgn="b"/>
                      <a:endParaRPr lang="en-US" sz="1000" b="0" i="0" u="none" strike="noStrike" dirty="0">
                        <a:latin typeface="Verdana"/>
                      </a:endParaRPr>
                    </a:p>
                  </a:txBody>
                  <a:tcPr marL="12700" marR="12700" marT="12700" marB="0" anchor="b"/>
                </a:tc>
              </a:tr>
              <a:tr h="187036">
                <a:tc>
                  <a:txBody>
                    <a:bodyPr/>
                    <a:lstStyle/>
                    <a:p>
                      <a:pPr algn="l" fontAlgn="b"/>
                      <a:r>
                        <a:rPr lang="en-US" sz="1000" u="none" strike="noStrike"/>
                        <a:t>R-Squared</a:t>
                      </a:r>
                      <a:endParaRPr lang="en-US" sz="1000" b="0" i="0" u="none" strike="noStrike">
                        <a:latin typeface="Verdana"/>
                      </a:endParaRPr>
                    </a:p>
                  </a:txBody>
                  <a:tcPr marL="12700" marR="12700" marT="12700" marB="0" anchor="b"/>
                </a:tc>
                <a:tc>
                  <a:txBody>
                    <a:bodyPr/>
                    <a:lstStyle/>
                    <a:p>
                      <a:pPr algn="ctr" fontAlgn="b"/>
                      <a:r>
                        <a:rPr lang="en-US" sz="1000" u="none" strike="noStrike"/>
                        <a:t>0.0897</a:t>
                      </a:r>
                      <a:endParaRPr lang="en-US" sz="1000" b="0" i="0" u="none" strike="noStrike">
                        <a:latin typeface="Verdana"/>
                      </a:endParaRPr>
                    </a:p>
                  </a:txBody>
                  <a:tcPr marL="12700" marR="12700" marT="12700" marB="0" anchor="b"/>
                </a:tc>
                <a:tc>
                  <a:txBody>
                    <a:bodyPr/>
                    <a:lstStyle/>
                    <a:p>
                      <a:pPr algn="ctr" fontAlgn="b"/>
                      <a:r>
                        <a:rPr lang="en-US" sz="1000" u="none" strike="noStrike"/>
                        <a:t>0.0173</a:t>
                      </a:r>
                      <a:endParaRPr lang="en-US" sz="1000" b="0" i="0" u="none" strike="noStrike">
                        <a:latin typeface="Verdana"/>
                      </a:endParaRPr>
                    </a:p>
                  </a:txBody>
                  <a:tcPr marL="12700" marR="12700" marT="12700" marB="0" anchor="b"/>
                </a:tc>
                <a:tc>
                  <a:txBody>
                    <a:bodyPr/>
                    <a:lstStyle/>
                    <a:p>
                      <a:pPr algn="ctr" fontAlgn="b"/>
                      <a:r>
                        <a:rPr lang="en-US" sz="1000" u="none" strike="noStrike"/>
                        <a:t>0.0746</a:t>
                      </a:r>
                      <a:endParaRPr lang="en-US" sz="1000" b="0" i="0" u="none" strike="noStrike">
                        <a:latin typeface="Verdana"/>
                      </a:endParaRPr>
                    </a:p>
                  </a:txBody>
                  <a:tcPr marL="12700" marR="12700" marT="12700" marB="0" anchor="b"/>
                </a:tc>
                <a:tc>
                  <a:txBody>
                    <a:bodyPr/>
                    <a:lstStyle/>
                    <a:p>
                      <a:pPr algn="ctr" fontAlgn="b"/>
                      <a:r>
                        <a:rPr lang="en-US" sz="1000" u="none" strike="noStrike"/>
                        <a:t>0.0105</a:t>
                      </a:r>
                      <a:endParaRPr lang="en-US" sz="1000" b="0" i="0" u="none" strike="noStrike">
                        <a:latin typeface="Verdana"/>
                      </a:endParaRPr>
                    </a:p>
                  </a:txBody>
                  <a:tcPr marL="12700" marR="12700" marT="12700" marB="0" anchor="b"/>
                </a:tc>
                <a:tc>
                  <a:txBody>
                    <a:bodyPr/>
                    <a:lstStyle/>
                    <a:p>
                      <a:pPr algn="ctr" fontAlgn="b"/>
                      <a:r>
                        <a:rPr lang="en-US" sz="1000" u="none" strike="noStrike"/>
                        <a:t>0.0103</a:t>
                      </a:r>
                      <a:endParaRPr lang="en-US" sz="1000" b="0" i="0" u="none" strike="noStrike">
                        <a:latin typeface="Verdana"/>
                      </a:endParaRPr>
                    </a:p>
                  </a:txBody>
                  <a:tcPr marL="12700" marR="12700" marT="12700" marB="0" anchor="b"/>
                </a:tc>
                <a:tc>
                  <a:txBody>
                    <a:bodyPr/>
                    <a:lstStyle/>
                    <a:p>
                      <a:pPr algn="ctr" fontAlgn="b"/>
                      <a:r>
                        <a:rPr lang="en-US" sz="1000" u="none" strike="noStrike"/>
                        <a:t>0.0997</a:t>
                      </a:r>
                      <a:endParaRPr lang="en-US" sz="1000" b="0" i="0" u="none" strike="noStrike">
                        <a:latin typeface="Verdana"/>
                      </a:endParaRPr>
                    </a:p>
                  </a:txBody>
                  <a:tcPr marL="12700" marR="12700" marT="12700" marB="0" anchor="b"/>
                </a:tc>
              </a:tr>
              <a:tr h="187036">
                <a:tc>
                  <a:txBody>
                    <a:bodyPr/>
                    <a:lstStyle/>
                    <a:p>
                      <a:pPr algn="l" fontAlgn="b"/>
                      <a:r>
                        <a:rPr lang="en-US" sz="1000" u="none" strike="noStrike"/>
                        <a:t>F-Value</a:t>
                      </a:r>
                      <a:endParaRPr lang="en-US" sz="1000" b="0" i="0" u="none" strike="noStrike">
                        <a:latin typeface="Verdana"/>
                      </a:endParaRPr>
                    </a:p>
                  </a:txBody>
                  <a:tcPr marL="12700" marR="12700" marT="12700" marB="0" anchor="b"/>
                </a:tc>
                <a:tc>
                  <a:txBody>
                    <a:bodyPr/>
                    <a:lstStyle/>
                    <a:p>
                      <a:pPr algn="ctr" fontAlgn="b"/>
                      <a:r>
                        <a:rPr lang="en-US" sz="1000" u="none" strike="noStrike"/>
                        <a:t>17.00</a:t>
                      </a:r>
                      <a:endParaRPr lang="en-US" sz="1000" b="0" i="0" u="none" strike="noStrike">
                        <a:latin typeface="Verdana"/>
                      </a:endParaRPr>
                    </a:p>
                  </a:txBody>
                  <a:tcPr marL="12700" marR="12700" marT="12700" marB="0" anchor="b"/>
                </a:tc>
                <a:tc>
                  <a:txBody>
                    <a:bodyPr/>
                    <a:lstStyle/>
                    <a:p>
                      <a:pPr algn="ctr" fontAlgn="b"/>
                      <a:r>
                        <a:rPr lang="en-US" sz="1000" u="none" strike="noStrike"/>
                        <a:t>18.02</a:t>
                      </a:r>
                      <a:endParaRPr lang="en-US" sz="1000" b="0" i="0" u="none" strike="noStrike">
                        <a:latin typeface="Verdana"/>
                      </a:endParaRPr>
                    </a:p>
                  </a:txBody>
                  <a:tcPr marL="12700" marR="12700" marT="12700" marB="0" anchor="b"/>
                </a:tc>
                <a:tc>
                  <a:txBody>
                    <a:bodyPr/>
                    <a:lstStyle/>
                    <a:p>
                      <a:pPr algn="ctr" fontAlgn="b"/>
                      <a:r>
                        <a:rPr lang="en-US" sz="1000" u="none" strike="noStrike"/>
                        <a:t>82.59</a:t>
                      </a:r>
                      <a:endParaRPr lang="en-US" sz="1000" b="0" i="0" u="none" strike="noStrike">
                        <a:latin typeface="Verdana"/>
                      </a:endParaRPr>
                    </a:p>
                  </a:txBody>
                  <a:tcPr marL="12700" marR="12700" marT="12700" marB="0" anchor="b"/>
                </a:tc>
                <a:tc>
                  <a:txBody>
                    <a:bodyPr/>
                    <a:lstStyle/>
                    <a:p>
                      <a:pPr algn="ctr" fontAlgn="b"/>
                      <a:r>
                        <a:rPr lang="en-US" sz="1000" u="none" strike="noStrike"/>
                        <a:t>16.36</a:t>
                      </a:r>
                      <a:endParaRPr lang="en-US" sz="1000" b="0" i="0" u="none" strike="noStrike">
                        <a:latin typeface="Verdana"/>
                      </a:endParaRPr>
                    </a:p>
                  </a:txBody>
                  <a:tcPr marL="12700" marR="12700" marT="12700" marB="0" anchor="b"/>
                </a:tc>
                <a:tc>
                  <a:txBody>
                    <a:bodyPr/>
                    <a:lstStyle/>
                    <a:p>
                      <a:pPr algn="ctr" fontAlgn="b"/>
                      <a:r>
                        <a:rPr lang="en-US" sz="1000" u="none" strike="noStrike"/>
                        <a:t>16</a:t>
                      </a:r>
                      <a:endParaRPr lang="en-US" sz="1000" b="0" i="0" u="none" strike="noStrike">
                        <a:latin typeface="Verdana"/>
                      </a:endParaRPr>
                    </a:p>
                  </a:txBody>
                  <a:tcPr marL="12700" marR="12700" marT="12700" marB="0" anchor="b"/>
                </a:tc>
                <a:tc>
                  <a:txBody>
                    <a:bodyPr/>
                    <a:lstStyle/>
                    <a:p>
                      <a:pPr algn="ctr" fontAlgn="b"/>
                      <a:r>
                        <a:rPr lang="en-US" sz="1000" u="none" strike="noStrike"/>
                        <a:t>42.49</a:t>
                      </a:r>
                      <a:endParaRPr lang="en-US" sz="1000" b="0" i="0" u="none" strike="noStrike">
                        <a:latin typeface="Verdana"/>
                      </a:endParaRPr>
                    </a:p>
                  </a:txBody>
                  <a:tcPr marL="12700" marR="12700" marT="12700" marB="0" anchor="b"/>
                </a:tc>
              </a:tr>
              <a:tr h="187036">
                <a:tc>
                  <a:txBody>
                    <a:bodyPr/>
                    <a:lstStyle/>
                    <a:p>
                      <a:pPr algn="l" fontAlgn="b"/>
                      <a:r>
                        <a:rPr lang="en-US" sz="1000" u="none" strike="noStrike"/>
                        <a:t> </a:t>
                      </a:r>
                      <a:endParaRPr lang="en-US" sz="1000" b="0" i="0" u="none" strike="noStrike">
                        <a:latin typeface="Verdana"/>
                      </a:endParaRPr>
                    </a:p>
                  </a:txBody>
                  <a:tcPr marL="12700" marR="12700" marT="12700" marB="0" anchor="b"/>
                </a:tc>
                <a:tc>
                  <a:txBody>
                    <a:bodyPr/>
                    <a:lstStyle/>
                    <a:p>
                      <a:pPr algn="ctr" fontAlgn="b"/>
                      <a:r>
                        <a:rPr lang="en-US" sz="1000" u="none" strike="noStrike"/>
                        <a:t> </a:t>
                      </a:r>
                      <a:endParaRPr lang="en-US" sz="1000" b="0" i="0" u="none" strike="noStrike">
                        <a:latin typeface="Verdana"/>
                      </a:endParaRPr>
                    </a:p>
                  </a:txBody>
                  <a:tcPr marL="12700" marR="12700" marT="12700" marB="0" anchor="b"/>
                </a:tc>
                <a:tc>
                  <a:txBody>
                    <a:bodyPr/>
                    <a:lstStyle/>
                    <a:p>
                      <a:pPr algn="ctr" fontAlgn="b"/>
                      <a:r>
                        <a:rPr lang="en-US" sz="1000" u="none" strike="noStrike"/>
                        <a:t>(  3,  3075)</a:t>
                      </a:r>
                      <a:endParaRPr lang="en-US" sz="1000" b="0" i="0" u="none" strike="noStrike">
                        <a:latin typeface="Verdana"/>
                      </a:endParaRPr>
                    </a:p>
                  </a:txBody>
                  <a:tcPr marL="12700" marR="12700" marT="12700" marB="0" anchor="b"/>
                </a:tc>
                <a:tc>
                  <a:txBody>
                    <a:bodyPr/>
                    <a:lstStyle/>
                    <a:p>
                      <a:pPr algn="ctr" fontAlgn="b"/>
                      <a:r>
                        <a:rPr lang="en-US" sz="1000" u="none" strike="noStrike"/>
                        <a:t>(  3,  3075)</a:t>
                      </a:r>
                      <a:endParaRPr lang="en-US" sz="1000" b="0" i="0" u="none" strike="noStrike">
                        <a:latin typeface="Verdana"/>
                      </a:endParaRPr>
                    </a:p>
                  </a:txBody>
                  <a:tcPr marL="12700" marR="12700" marT="12700" marB="0" anchor="b"/>
                </a:tc>
                <a:tc>
                  <a:txBody>
                    <a:bodyPr/>
                    <a:lstStyle/>
                    <a:p>
                      <a:pPr algn="ctr" fontAlgn="b"/>
                      <a:r>
                        <a:rPr lang="en-US" sz="1000" u="none" strike="noStrike"/>
                        <a:t>(  2,  3076)</a:t>
                      </a:r>
                      <a:endParaRPr lang="en-US" sz="1000" b="0" i="0" u="none" strike="noStrike">
                        <a:latin typeface="Verdana"/>
                      </a:endParaRPr>
                    </a:p>
                  </a:txBody>
                  <a:tcPr marL="12700" marR="12700" marT="12700" marB="0" anchor="b"/>
                </a:tc>
                <a:tc>
                  <a:txBody>
                    <a:bodyPr/>
                    <a:lstStyle/>
                    <a:p>
                      <a:pPr algn="ctr" fontAlgn="b"/>
                      <a:r>
                        <a:rPr lang="en-US" sz="1000" u="none" strike="noStrike"/>
                        <a:t>(  2,  3076)</a:t>
                      </a:r>
                      <a:endParaRPr lang="en-US" sz="1000" b="0" i="0" u="none" strike="noStrike">
                        <a:latin typeface="Verdana"/>
                      </a:endParaRPr>
                    </a:p>
                  </a:txBody>
                  <a:tcPr marL="12700" marR="12700" marT="12700" marB="0" anchor="b"/>
                </a:tc>
                <a:tc>
                  <a:txBody>
                    <a:bodyPr/>
                    <a:lstStyle/>
                    <a:p>
                      <a:pPr algn="ctr" fontAlgn="b"/>
                      <a:r>
                        <a:rPr lang="en-US" sz="1000" u="none" strike="noStrike" dirty="0"/>
                        <a:t>(  8,  3070)</a:t>
                      </a:r>
                      <a:endParaRPr lang="en-US" sz="1000" b="0" i="0" u="none" strike="noStrike" dirty="0">
                        <a:latin typeface="Verdana"/>
                      </a:endParaRPr>
                    </a:p>
                  </a:txBody>
                  <a:tcPr marL="12700" marR="12700" marT="12700" marB="0" anchor="b"/>
                </a:tc>
              </a:tr>
            </a:tbl>
          </a:graphicData>
        </a:graphic>
      </p:graphicFrame>
      <p:pic>
        <p:nvPicPr>
          <p:cNvPr id="5" name="Picture 14" descr="HSlogo_202_pc"/>
          <p:cNvPicPr>
            <a:picLocks noChangeAspect="1" noChangeArrowheads="1"/>
          </p:cNvPicPr>
          <p:nvPr/>
        </p:nvPicPr>
        <p:blipFill>
          <a:blip r:embed="rId2" cstate="print"/>
          <a:srcRect/>
          <a:stretch>
            <a:fillRect/>
          </a:stretch>
        </p:blipFill>
        <p:spPr bwMode="auto">
          <a:xfrm>
            <a:off x="2819400" y="6172200"/>
            <a:ext cx="3429000" cy="509588"/>
          </a:xfrm>
          <a:prstGeom prst="rect">
            <a:avLst/>
          </a:prstGeom>
          <a:noFill/>
        </p:spPr>
      </p:pic>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Modeling Spatial Relationships</a:t>
            </a:r>
            <a:endParaRPr lang="en-US" sz="4800" dirty="0">
              <a:solidFill>
                <a:srgbClr val="C00000"/>
              </a:solidFill>
              <a:latin typeface="Garamond" pitchFamily="18" charset="0"/>
            </a:endParaRPr>
          </a:p>
        </p:txBody>
      </p:sp>
      <p:sp>
        <p:nvSpPr>
          <p:cNvPr id="4" name="TextBox 3"/>
          <p:cNvSpPr txBox="1"/>
          <p:nvPr/>
        </p:nvSpPr>
        <p:spPr>
          <a:xfrm>
            <a:off x="3124200" y="1371600"/>
            <a:ext cx="7315200" cy="2862322"/>
          </a:xfrm>
          <a:prstGeom prst="rect">
            <a:avLst/>
          </a:prstGeom>
          <a:noFill/>
        </p:spPr>
        <p:txBody>
          <a:bodyPr wrap="square" rtlCol="0">
            <a:spAutoFit/>
          </a:bodyPr>
          <a:lstStyle/>
          <a:p>
            <a:pPr>
              <a:buFont typeface="Arial" pitchFamily="34" charset="0"/>
              <a:buChar char="•"/>
            </a:pPr>
            <a:endParaRPr/>
          </a:p>
          <a:p>
            <a:pPr>
              <a:buFont typeface="Arial" pitchFamily="34" charset="0"/>
              <a:buChar char="•"/>
            </a:pPr>
            <a:endParaRPr lang="en-US" sz="2400" dirty="0" smtClean="0"/>
          </a:p>
          <a:p>
            <a:pPr>
              <a:buFont typeface="Arial" pitchFamily="34" charset="0"/>
              <a:buChar char="•"/>
            </a:pPr>
            <a:r>
              <a:rPr lang="en-US" sz="2400" dirty="0" smtClean="0"/>
              <a:t>Inverse Distance</a:t>
            </a:r>
          </a:p>
          <a:p>
            <a:pPr>
              <a:buFont typeface="Arial" pitchFamily="34" charset="0"/>
              <a:buChar char="•"/>
            </a:pPr>
            <a:endParaRPr lang="en-US" sz="2400" dirty="0" smtClean="0"/>
          </a:p>
          <a:p>
            <a:pPr>
              <a:buFont typeface="Arial" pitchFamily="34" charset="0"/>
              <a:buChar char="•"/>
            </a:pPr>
            <a:r>
              <a:rPr lang="en-US" sz="2400" dirty="0" smtClean="0"/>
              <a:t> K-Nearest Neighbor</a:t>
            </a:r>
          </a:p>
          <a:p>
            <a:pPr>
              <a:buFont typeface="Arial" pitchFamily="34" charset="0"/>
              <a:buChar char="•"/>
            </a:pPr>
            <a:endParaRPr lang="en-US" sz="2400" dirty="0" smtClean="0"/>
          </a:p>
          <a:p>
            <a:pPr>
              <a:buFont typeface="Arial" pitchFamily="34" charset="0"/>
              <a:buChar char="•"/>
            </a:pPr>
            <a:r>
              <a:rPr lang="en-US" sz="2400" dirty="0" smtClean="0"/>
              <a:t> Contiguity</a:t>
            </a:r>
          </a:p>
          <a:p>
            <a:pPr>
              <a:buFont typeface="Arial" pitchFamily="34" charset="0"/>
              <a:buChar char="•"/>
            </a:pP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6000" dirty="0" smtClean="0">
                <a:solidFill>
                  <a:srgbClr val="C00000"/>
                </a:solidFill>
                <a:latin typeface="Garamond" pitchFamily="18" charset="0"/>
              </a:rPr>
              <a:t>Theory</a:t>
            </a:r>
            <a:endParaRPr lang="en-US" sz="6000" dirty="0">
              <a:solidFill>
                <a:schemeClr val="accent2">
                  <a:lumMod val="75000"/>
                </a:schemeClr>
              </a:solidFill>
            </a:endParaRPr>
          </a:p>
        </p:txBody>
      </p:sp>
      <p:pic>
        <p:nvPicPr>
          <p:cNvPr id="4" name="Picture 14" descr="HSlogo_202_pc"/>
          <p:cNvPicPr>
            <a:picLocks noChangeAspect="1" noChangeArrowheads="1"/>
          </p:cNvPicPr>
          <p:nvPr/>
        </p:nvPicPr>
        <p:blipFill>
          <a:blip r:embed="rId2" cstate="print"/>
          <a:srcRect/>
          <a:stretch>
            <a:fillRect/>
          </a:stretch>
        </p:blipFill>
        <p:spPr bwMode="auto">
          <a:xfrm>
            <a:off x="2819400" y="6172200"/>
            <a:ext cx="3429000" cy="509588"/>
          </a:xfrm>
          <a:prstGeom prst="rect">
            <a:avLst/>
          </a:prstGeom>
          <a:noFill/>
        </p:spPr>
      </p:pic>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txBox="1">
            <a:spLocks/>
          </p:cNvSpPr>
          <p:nvPr/>
        </p:nvSpPr>
        <p:spPr>
          <a:xfrm>
            <a:off x="685800" y="2130425"/>
            <a:ext cx="7772400" cy="1470025"/>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6000" b="0" i="0" u="none" strike="noStrike" kern="1200" cap="none" spc="0" normalizeH="0" baseline="0" noProof="0" dirty="0" smtClean="0">
                <a:ln>
                  <a:noFill/>
                </a:ln>
                <a:solidFill>
                  <a:srgbClr val="C00000"/>
                </a:solidFill>
                <a:effectLst/>
                <a:uLnTx/>
                <a:uFillTx/>
                <a:latin typeface="Garamond" pitchFamily="18" charset="0"/>
                <a:ea typeface="+mj-ea"/>
                <a:cs typeface="+mj-cs"/>
              </a:rPr>
              <a:t>Spatial Results</a:t>
            </a:r>
            <a:endParaRPr kumimoji="0" lang="en-US" sz="6000" b="0" i="0" u="none" strike="noStrike" kern="1200" cap="none" spc="0" normalizeH="0" baseline="0" noProof="0" dirty="0">
              <a:ln>
                <a:noFill/>
              </a:ln>
              <a:solidFill>
                <a:schemeClr val="accent2">
                  <a:lumMod val="75000"/>
                </a:schemeClr>
              </a:solidFill>
              <a:effectLst/>
              <a:uLnTx/>
              <a:uFillTx/>
              <a:latin typeface="+mj-lt"/>
              <a:ea typeface="+mj-ea"/>
              <a:cs typeface="+mj-cs"/>
            </a:endParaRPr>
          </a:p>
        </p:txBody>
      </p:sp>
      <p:pic>
        <p:nvPicPr>
          <p:cNvPr id="3" name="Picture 14" descr="HSlogo_202_pc"/>
          <p:cNvPicPr>
            <a:picLocks noChangeAspect="1" noChangeArrowheads="1"/>
          </p:cNvPicPr>
          <p:nvPr/>
        </p:nvPicPr>
        <p:blipFill>
          <a:blip r:embed="rId2" cstate="print"/>
          <a:srcRect/>
          <a:stretch>
            <a:fillRect/>
          </a:stretch>
        </p:blipFill>
        <p:spPr bwMode="auto">
          <a:xfrm>
            <a:off x="2819400" y="6172200"/>
            <a:ext cx="3429000" cy="509588"/>
          </a:xfrm>
          <a:prstGeom prst="rect">
            <a:avLst/>
          </a:prstGeom>
          <a:noFill/>
        </p:spPr>
      </p:pic>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Contiguous Counties</a:t>
            </a:r>
            <a:endParaRPr lang="en-US" sz="4800" dirty="0">
              <a:solidFill>
                <a:srgbClr val="C00000"/>
              </a:solidFill>
              <a:latin typeface="Garamond" pitchFamily="18" charset="0"/>
            </a:endParaRPr>
          </a:p>
        </p:txBody>
      </p:sp>
      <p:sp>
        <p:nvSpPr>
          <p:cNvPr id="4" name="TextBox 3"/>
          <p:cNvSpPr txBox="1"/>
          <p:nvPr/>
        </p:nvSpPr>
        <p:spPr>
          <a:xfrm>
            <a:off x="914400" y="1371600"/>
            <a:ext cx="7315200" cy="800219"/>
          </a:xfrm>
          <a:prstGeom prst="rect">
            <a:avLst/>
          </a:prstGeom>
          <a:noFill/>
        </p:spPr>
        <p:txBody>
          <a:bodyPr wrap="square" rtlCol="0">
            <a:spAutoFit/>
          </a:bodyPr>
          <a:lstStyle/>
          <a:p>
            <a:endParaRPr/>
          </a:p>
          <a:p>
            <a:endParaRPr lang="en-US" dirty="0"/>
          </a:p>
        </p:txBody>
      </p:sp>
      <p:pic>
        <p:nvPicPr>
          <p:cNvPr id="75778" name="Picture 2" descr="Spatial Weights based on Polygon Contiguity."/>
          <p:cNvPicPr>
            <a:picLocks noChangeAspect="1" noChangeArrowheads="1" noCrop="1"/>
          </p:cNvPicPr>
          <p:nvPr/>
        </p:nvPicPr>
        <p:blipFill>
          <a:blip r:embed="rId4" cstate="print"/>
          <a:stretch>
            <a:fillRect/>
          </a:stretch>
        </p:blipFill>
        <p:spPr bwMode="auto">
          <a:xfrm>
            <a:off x="1981200" y="2438400"/>
            <a:ext cx="5272779" cy="24384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707886"/>
          </a:xfrm>
          <a:prstGeom prst="rect">
            <a:avLst/>
          </a:prstGeom>
          <a:noFill/>
        </p:spPr>
        <p:txBody>
          <a:bodyPr wrap="square" rtlCol="0">
            <a:spAutoFit/>
          </a:bodyPr>
          <a:lstStyle/>
          <a:p>
            <a:pPr algn="ctr"/>
            <a:r>
              <a:rPr lang="en-US" sz="4000" dirty="0" smtClean="0">
                <a:solidFill>
                  <a:srgbClr val="C00000"/>
                </a:solidFill>
                <a:latin typeface="Garamond" pitchFamily="18" charset="0"/>
              </a:rPr>
              <a:t>The Average County Has 5-6 Neighbors</a:t>
            </a:r>
            <a:endParaRPr lang="en-US" sz="4000" dirty="0">
              <a:solidFill>
                <a:srgbClr val="C00000"/>
              </a:solidFill>
              <a:latin typeface="Garamond" pitchFamily="18" charset="0"/>
            </a:endParaRPr>
          </a:p>
        </p:txBody>
      </p:sp>
      <p:sp>
        <p:nvSpPr>
          <p:cNvPr id="4" name="TextBox 3"/>
          <p:cNvSpPr txBox="1"/>
          <p:nvPr/>
        </p:nvSpPr>
        <p:spPr>
          <a:xfrm>
            <a:off x="914400" y="1066800"/>
            <a:ext cx="7315200" cy="800219"/>
          </a:xfrm>
          <a:prstGeom prst="rect">
            <a:avLst/>
          </a:prstGeom>
          <a:noFill/>
        </p:spPr>
        <p:txBody>
          <a:bodyPr wrap="square" rtlCol="0">
            <a:spAutoFit/>
          </a:bodyPr>
          <a:lstStyle/>
          <a:p>
            <a:endParaRPr/>
          </a:p>
          <a:p>
            <a:endParaRPr lang="en-US" dirty="0"/>
          </a:p>
        </p:txBody>
      </p:sp>
      <p:graphicFrame>
        <p:nvGraphicFramePr>
          <p:cNvPr id="7" name="Chart 6"/>
          <p:cNvGraphicFramePr/>
          <p:nvPr/>
        </p:nvGraphicFramePr>
        <p:xfrm>
          <a:off x="1524000" y="1752600"/>
          <a:ext cx="5562600" cy="3505200"/>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1692771"/>
          </a:xfrm>
          <a:prstGeom prst="rect">
            <a:avLst/>
          </a:prstGeom>
          <a:noFill/>
        </p:spPr>
        <p:txBody>
          <a:bodyPr wrap="square" rtlCol="0">
            <a:spAutoFit/>
          </a:bodyPr>
          <a:lstStyle/>
          <a:p>
            <a:pPr algn="ctr"/>
            <a:r>
              <a:rPr lang="en-US" sz="4800" dirty="0" smtClean="0">
                <a:solidFill>
                  <a:srgbClr val="C00000"/>
                </a:solidFill>
                <a:latin typeface="Garamond" pitchFamily="18" charset="0"/>
              </a:rPr>
              <a:t>Global Spatial Autocorrelation</a:t>
            </a:r>
          </a:p>
          <a:p>
            <a:pPr algn="ctr"/>
            <a:r>
              <a:rPr lang="en-US" sz="2800" dirty="0" smtClean="0">
                <a:solidFill>
                  <a:srgbClr val="C00000"/>
                </a:solidFill>
                <a:latin typeface="Garamond" pitchFamily="18" charset="0"/>
              </a:rPr>
              <a:t>Growth rates display spatial dependence…Moran’s I…Null hypothesis</a:t>
            </a:r>
            <a:endParaRPr lang="en-US" sz="2800" dirty="0">
              <a:solidFill>
                <a:srgbClr val="C00000"/>
              </a:solidFill>
              <a:latin typeface="Garamond" pitchFamily="18" charset="0"/>
            </a:endParaRPr>
          </a:p>
        </p:txBody>
      </p:sp>
      <p:sp>
        <p:nvSpPr>
          <p:cNvPr id="4" name="TextBox 3"/>
          <p:cNvSpPr txBox="1"/>
          <p:nvPr/>
        </p:nvSpPr>
        <p:spPr>
          <a:xfrm>
            <a:off x="914400" y="1371600"/>
            <a:ext cx="7315200" cy="800219"/>
          </a:xfrm>
          <a:prstGeom prst="rect">
            <a:avLst/>
          </a:prstGeom>
          <a:noFill/>
        </p:spPr>
        <p:txBody>
          <a:bodyPr wrap="square" rtlCol="0">
            <a:spAutoFit/>
          </a:bodyPr>
          <a:lstStyle/>
          <a:p>
            <a:endParaRPr/>
          </a:p>
          <a:p>
            <a:endParaRPr lang="en-US" dirty="0"/>
          </a:p>
        </p:txBody>
      </p:sp>
      <p:pic>
        <p:nvPicPr>
          <p:cNvPr id="77826" name="Picture 2"/>
          <p:cNvPicPr>
            <a:picLocks noChangeAspect="1" noChangeArrowheads="1"/>
          </p:cNvPicPr>
          <p:nvPr/>
        </p:nvPicPr>
        <p:blipFill>
          <a:blip r:embed="rId4" cstate="print"/>
          <a:srcRect/>
          <a:stretch>
            <a:fillRect/>
          </a:stretch>
        </p:blipFill>
        <p:spPr bwMode="auto">
          <a:xfrm>
            <a:off x="1981200" y="2362200"/>
            <a:ext cx="9677400" cy="2822575"/>
          </a:xfrm>
          <a:prstGeom prst="rect">
            <a:avLst/>
          </a:prstGeom>
          <a:noFill/>
          <a:ln w="9525">
            <a:noFill/>
            <a:miter lim="800000"/>
            <a:headEnd/>
            <a:tailEnd/>
          </a:ln>
          <a:effectLst/>
        </p:spPr>
      </p:pic>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1323439"/>
          </a:xfrm>
          <a:prstGeom prst="rect">
            <a:avLst/>
          </a:prstGeom>
          <a:noFill/>
        </p:spPr>
        <p:txBody>
          <a:bodyPr wrap="square" rtlCol="0">
            <a:spAutoFit/>
          </a:bodyPr>
          <a:lstStyle/>
          <a:p>
            <a:pPr algn="ctr"/>
            <a:r>
              <a:rPr lang="en-US" sz="4000" dirty="0" smtClean="0">
                <a:solidFill>
                  <a:srgbClr val="C00000"/>
                </a:solidFill>
                <a:latin typeface="Garamond" pitchFamily="18" charset="0"/>
              </a:rPr>
              <a:t>A County’s Growth Rate Depends On Its Neighbors’</a:t>
            </a:r>
            <a:endParaRPr lang="en-US" sz="4000" dirty="0">
              <a:solidFill>
                <a:srgbClr val="C00000"/>
              </a:solidFill>
              <a:latin typeface="Garamond" pitchFamily="18" charset="0"/>
            </a:endParaRPr>
          </a:p>
        </p:txBody>
      </p:sp>
      <p:sp>
        <p:nvSpPr>
          <p:cNvPr id="4" name="TextBox 3"/>
          <p:cNvSpPr txBox="1"/>
          <p:nvPr/>
        </p:nvSpPr>
        <p:spPr>
          <a:xfrm>
            <a:off x="609600" y="914400"/>
            <a:ext cx="7315200" cy="800219"/>
          </a:xfrm>
          <a:prstGeom prst="rect">
            <a:avLst/>
          </a:prstGeom>
          <a:noFill/>
        </p:spPr>
        <p:txBody>
          <a:bodyPr wrap="square" rtlCol="0">
            <a:spAutoFit/>
          </a:bodyPr>
          <a:lstStyle/>
          <a:p>
            <a:endParaRPr/>
          </a:p>
          <a:p>
            <a:endParaRPr lang="en-US" dirty="0"/>
          </a:p>
        </p:txBody>
      </p:sp>
      <p:pic>
        <p:nvPicPr>
          <p:cNvPr id="78850" name="Picture 2"/>
          <p:cNvPicPr>
            <a:picLocks noChangeAspect="1" noChangeArrowheads="1"/>
          </p:cNvPicPr>
          <p:nvPr/>
        </p:nvPicPr>
        <p:blipFill>
          <a:blip r:embed="rId4" cstate="print"/>
          <a:srcRect/>
          <a:stretch>
            <a:fillRect/>
          </a:stretch>
        </p:blipFill>
        <p:spPr bwMode="auto">
          <a:xfrm>
            <a:off x="1676400" y="2133600"/>
            <a:ext cx="5487987" cy="3659187"/>
          </a:xfrm>
          <a:prstGeom prst="rect">
            <a:avLst/>
          </a:prstGeom>
          <a:noFill/>
          <a:ln w="9525">
            <a:noFill/>
            <a:miter lim="800000"/>
            <a:headEnd/>
            <a:tailEnd/>
          </a:ln>
          <a:effectLst/>
        </p:spPr>
      </p:pic>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2" cstate="print"/>
          <a:srcRect/>
          <a:stretch>
            <a:fillRect/>
          </a:stretch>
        </p:blipFill>
        <p:spPr bwMode="auto">
          <a:xfrm>
            <a:off x="2819400" y="6172200"/>
            <a:ext cx="3429000" cy="509588"/>
          </a:xfrm>
          <a:prstGeom prst="rect">
            <a:avLst/>
          </a:prstGeom>
          <a:noFill/>
        </p:spPr>
      </p:pic>
      <p:sp>
        <p:nvSpPr>
          <p:cNvPr id="3" name="Title 1"/>
          <p:cNvSpPr txBox="1">
            <a:spLocks/>
          </p:cNvSpPr>
          <p:nvPr/>
        </p:nvSpPr>
        <p:spPr>
          <a:xfrm>
            <a:off x="685800" y="2130425"/>
            <a:ext cx="7772400" cy="1470025"/>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6000" b="0" i="0" u="none" strike="noStrike" kern="1200" cap="none" spc="0" normalizeH="0" baseline="0" noProof="0" dirty="0" smtClean="0">
                <a:ln>
                  <a:noFill/>
                </a:ln>
                <a:solidFill>
                  <a:srgbClr val="C00000"/>
                </a:solidFill>
                <a:effectLst/>
                <a:uLnTx/>
                <a:uFillTx/>
                <a:latin typeface="Garamond" pitchFamily="18" charset="0"/>
                <a:ea typeface="+mj-ea"/>
                <a:cs typeface="+mj-cs"/>
              </a:rPr>
              <a:t>Conclusion</a:t>
            </a:r>
            <a:endParaRPr kumimoji="0" lang="en-US" sz="6000" b="0" i="0" u="none" strike="noStrike" kern="1200" cap="none" spc="0" normalizeH="0" baseline="0" noProof="0" dirty="0">
              <a:ln>
                <a:noFill/>
              </a:ln>
              <a:solidFill>
                <a:schemeClr val="accent2">
                  <a:lumMod val="75000"/>
                </a:schemeClr>
              </a:solidFill>
              <a:effectLst/>
              <a:uLnTx/>
              <a:uFillTx/>
              <a:latin typeface="+mj-lt"/>
              <a:ea typeface="+mj-ea"/>
              <a:cs typeface="+mj-cs"/>
            </a:endParaRPr>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Main Findings</a:t>
            </a:r>
            <a:endParaRPr lang="en-US" sz="4800" dirty="0">
              <a:solidFill>
                <a:srgbClr val="C00000"/>
              </a:solidFill>
              <a:latin typeface="Garamond" pitchFamily="18" charset="0"/>
            </a:endParaRPr>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txBox="1">
            <a:spLocks/>
          </p:cNvSpPr>
          <p:nvPr/>
        </p:nvSpPr>
        <p:spPr>
          <a:xfrm>
            <a:off x="685800" y="2130425"/>
            <a:ext cx="7772400" cy="1470025"/>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6000" b="0" i="0" u="none" strike="noStrike" kern="1200" cap="none" spc="0" normalizeH="0" baseline="0" noProof="0" dirty="0" smtClean="0">
                <a:ln>
                  <a:noFill/>
                </a:ln>
                <a:solidFill>
                  <a:srgbClr val="C00000"/>
                </a:solidFill>
                <a:effectLst/>
                <a:uLnTx/>
                <a:uFillTx/>
                <a:latin typeface="Garamond" pitchFamily="18" charset="0"/>
                <a:ea typeface="+mj-ea"/>
                <a:cs typeface="+mj-cs"/>
              </a:rPr>
              <a:t>Recommendations</a:t>
            </a:r>
            <a:endParaRPr kumimoji="0" lang="en-US" sz="6000" b="0" i="0" u="none" strike="noStrike" kern="1200" cap="none" spc="0" normalizeH="0" baseline="0" noProof="0" dirty="0">
              <a:ln>
                <a:noFill/>
              </a:ln>
              <a:solidFill>
                <a:schemeClr val="accent2">
                  <a:lumMod val="75000"/>
                </a:schemeClr>
              </a:solidFill>
              <a:effectLst/>
              <a:uLnTx/>
              <a:uFillTx/>
              <a:latin typeface="+mj-lt"/>
              <a:ea typeface="+mj-ea"/>
              <a:cs typeface="+mj-cs"/>
            </a:endParaRPr>
          </a:p>
        </p:txBody>
      </p:sp>
      <p:pic>
        <p:nvPicPr>
          <p:cNvPr id="3" name="Picture 14" descr="HSlogo_202_pc"/>
          <p:cNvPicPr>
            <a:picLocks noChangeAspect="1" noChangeArrowheads="1"/>
          </p:cNvPicPr>
          <p:nvPr/>
        </p:nvPicPr>
        <p:blipFill>
          <a:blip r:embed="rId2" cstate="print"/>
          <a:srcRect/>
          <a:stretch>
            <a:fillRect/>
          </a:stretch>
        </p:blipFill>
        <p:spPr bwMode="auto">
          <a:xfrm>
            <a:off x="2819400" y="6172200"/>
            <a:ext cx="3429000" cy="509588"/>
          </a:xfrm>
          <a:prstGeom prst="rect">
            <a:avLst/>
          </a:prstGeom>
          <a:noFill/>
        </p:spPr>
      </p:pic>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Future Research</a:t>
            </a:r>
            <a:endParaRPr lang="en-US" sz="4800" dirty="0">
              <a:solidFill>
                <a:srgbClr val="C00000"/>
              </a:solidFill>
              <a:latin typeface="Garamond" pitchFamily="18" charset="0"/>
            </a:endParaRPr>
          </a:p>
        </p:txBody>
      </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5" name="Title 1"/>
          <p:cNvSpPr txBox="1">
            <a:spLocks/>
          </p:cNvSpPr>
          <p:nvPr/>
        </p:nvSpPr>
        <p:spPr>
          <a:xfrm>
            <a:off x="685800" y="2130425"/>
            <a:ext cx="7772400" cy="1470025"/>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6000" b="0" i="0" u="none" strike="noStrike" kern="1200" cap="none" spc="0" normalizeH="0" baseline="0" noProof="0" dirty="0" smtClean="0">
                <a:ln>
                  <a:noFill/>
                </a:ln>
                <a:solidFill>
                  <a:srgbClr val="C00000"/>
                </a:solidFill>
                <a:effectLst/>
                <a:uLnTx/>
                <a:uFillTx/>
                <a:latin typeface="Garamond" pitchFamily="18" charset="0"/>
                <a:ea typeface="+mj-ea"/>
                <a:cs typeface="+mj-cs"/>
              </a:rPr>
              <a:t>Questions</a:t>
            </a:r>
            <a:endParaRPr kumimoji="0" lang="en-US" sz="6000" b="0" i="0" u="none" strike="noStrike" kern="1200" cap="none" spc="0" normalizeH="0" baseline="0" noProof="0" dirty="0">
              <a:ln>
                <a:noFill/>
              </a:ln>
              <a:solidFill>
                <a:schemeClr val="accent2">
                  <a:lumMod val="75000"/>
                </a:schemeClr>
              </a:solidFill>
              <a:effectLst/>
              <a:uLnTx/>
              <a:uFillTx/>
              <a:latin typeface="+mj-lt"/>
              <a:ea typeface="+mj-ea"/>
              <a:cs typeface="+mj-cs"/>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C00000"/>
                </a:solidFill>
                <a:latin typeface="Garamond" pitchFamily="18" charset="0"/>
              </a:rPr>
              <a:t>What theories explain economic growth?</a:t>
            </a:r>
            <a:endParaRPr lang="en-US" dirty="0"/>
          </a:p>
        </p:txBody>
      </p:sp>
      <p:sp>
        <p:nvSpPr>
          <p:cNvPr id="3" name="Content Placeholder 2"/>
          <p:cNvSpPr>
            <a:spLocks noGrp="1"/>
          </p:cNvSpPr>
          <p:nvPr>
            <p:ph idx="1"/>
          </p:nvPr>
        </p:nvSpPr>
        <p:spPr/>
        <p:txBody>
          <a:bodyPr>
            <a:normAutofit/>
          </a:bodyPr>
          <a:lstStyle/>
          <a:p>
            <a:pPr marL="800100" lvl="1" indent="-342900" eaLnBrk="0" fontAlgn="base" hangingPunct="0">
              <a:lnSpc>
                <a:spcPct val="200000"/>
              </a:lnSpc>
              <a:spcBef>
                <a:spcPct val="0"/>
              </a:spcBef>
              <a:spcAft>
                <a:spcPct val="0"/>
              </a:spcAft>
              <a:buFont typeface="+mj-lt"/>
              <a:buAutoNum type="arabicPeriod"/>
            </a:pPr>
            <a:r>
              <a:rPr lang="en-US" dirty="0" smtClean="0">
                <a:ea typeface="Calibri" pitchFamily="34" charset="0"/>
                <a:cs typeface="Times New Roman" pitchFamily="18" charset="0"/>
              </a:rPr>
              <a:t> Neo-Classical Theory </a:t>
            </a:r>
            <a:endParaRPr lang="en-US" dirty="0" smtClean="0"/>
          </a:p>
          <a:p>
            <a:pPr marL="800100" lvl="1" indent="-342900" eaLnBrk="0" fontAlgn="base" hangingPunct="0">
              <a:lnSpc>
                <a:spcPct val="200000"/>
              </a:lnSpc>
              <a:spcBef>
                <a:spcPct val="0"/>
              </a:spcBef>
              <a:spcAft>
                <a:spcPct val="0"/>
              </a:spcAft>
              <a:buFont typeface="+mj-lt"/>
              <a:buAutoNum type="arabicPeriod"/>
            </a:pPr>
            <a:r>
              <a:rPr lang="en-US" dirty="0" smtClean="0">
                <a:ea typeface="Calibri" pitchFamily="34" charset="0"/>
                <a:cs typeface="Times New Roman" pitchFamily="18" charset="0"/>
              </a:rPr>
              <a:t> Endogenous Growth Theory </a:t>
            </a:r>
            <a:endParaRPr lang="en-US" dirty="0" smtClean="0"/>
          </a:p>
          <a:p>
            <a:pPr marL="800100" lvl="1" indent="-342900" eaLnBrk="0" fontAlgn="base" hangingPunct="0">
              <a:lnSpc>
                <a:spcPct val="200000"/>
              </a:lnSpc>
              <a:spcBef>
                <a:spcPct val="0"/>
              </a:spcBef>
              <a:spcAft>
                <a:spcPct val="0"/>
              </a:spcAft>
              <a:buFont typeface="+mj-lt"/>
              <a:buAutoNum type="arabicPeriod"/>
            </a:pPr>
            <a:r>
              <a:rPr lang="en-US" dirty="0" smtClean="0">
                <a:ea typeface="Calibri" pitchFamily="34" charset="0"/>
                <a:cs typeface="Times New Roman" pitchFamily="18" charset="0"/>
              </a:rPr>
              <a:t> New Economic Geography (NEG)</a:t>
            </a:r>
            <a:endParaRPr lang="en-US" dirty="0" smtClean="0"/>
          </a:p>
        </p:txBody>
      </p:sp>
      <p:pic>
        <p:nvPicPr>
          <p:cNvPr id="4" name="Picture 14" descr="HSlogo_202_pc"/>
          <p:cNvPicPr>
            <a:picLocks noChangeAspect="1" noChangeArrowheads="1"/>
          </p:cNvPicPr>
          <p:nvPr/>
        </p:nvPicPr>
        <p:blipFill>
          <a:blip r:embed="rId2" cstate="print"/>
          <a:srcRect/>
          <a:stretch>
            <a:fillRect/>
          </a:stretch>
        </p:blipFill>
        <p:spPr bwMode="auto">
          <a:xfrm>
            <a:off x="2819400" y="6172200"/>
            <a:ext cx="3429000" cy="509588"/>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dirty="0" smtClean="0">
                <a:solidFill>
                  <a:srgbClr val="C00000"/>
                </a:solidFill>
                <a:latin typeface="Garamond" pitchFamily="18" charset="0"/>
              </a:rPr>
              <a:t>Neo-Classical Theory assumes exogenous technology </a:t>
            </a:r>
            <a:endParaRPr lang="en-US" sz="4000" dirty="0"/>
          </a:p>
        </p:txBody>
      </p:sp>
      <p:sp>
        <p:nvSpPr>
          <p:cNvPr id="3" name="Content Placeholder 2"/>
          <p:cNvSpPr>
            <a:spLocks noGrp="1"/>
          </p:cNvSpPr>
          <p:nvPr>
            <p:ph idx="1"/>
          </p:nvPr>
        </p:nvSpPr>
        <p:spPr/>
        <p:txBody>
          <a:bodyPr>
            <a:normAutofit fontScale="92500" lnSpcReduction="20000"/>
          </a:bodyPr>
          <a:lstStyle/>
          <a:p>
            <a:pPr>
              <a:buFont typeface="Arial"/>
              <a:buChar char="•"/>
            </a:pPr>
            <a:r>
              <a:rPr lang="en-US" sz="3500" dirty="0" smtClean="0"/>
              <a:t> Key assumptions</a:t>
            </a:r>
          </a:p>
          <a:p>
            <a:pPr lvl="1">
              <a:buFont typeface="Arial"/>
              <a:buChar char="•"/>
            </a:pPr>
            <a:r>
              <a:rPr lang="en-US" dirty="0" smtClean="0"/>
              <a:t> </a:t>
            </a:r>
            <a:r>
              <a:rPr lang="en-US" sz="3000" dirty="0" smtClean="0"/>
              <a:t>Capital is subject to diminishing returns</a:t>
            </a:r>
          </a:p>
          <a:p>
            <a:pPr lvl="1">
              <a:buFont typeface="Arial"/>
              <a:buChar char="•"/>
            </a:pPr>
            <a:r>
              <a:rPr lang="en-US" sz="3000" dirty="0" smtClean="0"/>
              <a:t> Perfect competition</a:t>
            </a:r>
          </a:p>
          <a:p>
            <a:pPr lvl="1">
              <a:buFont typeface="Arial"/>
              <a:buChar char="•"/>
            </a:pPr>
            <a:r>
              <a:rPr lang="en-US" sz="3000" dirty="0" smtClean="0"/>
              <a:t> An exogenously determined constant rate reflects the progress made in technology</a:t>
            </a:r>
          </a:p>
          <a:p>
            <a:pPr lvl="1">
              <a:buFont typeface="Arial"/>
              <a:buChar char="•"/>
            </a:pPr>
            <a:endParaRPr lang="en-US" dirty="0" smtClean="0"/>
          </a:p>
          <a:p>
            <a:pPr lvl="0"/>
            <a:r>
              <a:rPr lang="en-US" sz="3500" dirty="0" smtClean="0"/>
              <a:t>Key factors</a:t>
            </a:r>
          </a:p>
          <a:p>
            <a:pPr lvl="1">
              <a:buFont typeface="Arial" pitchFamily="34" charset="0"/>
              <a:buChar char="•"/>
            </a:pPr>
            <a:r>
              <a:rPr lang="en-US" sz="3000" dirty="0" smtClean="0"/>
              <a:t>Capital intensities</a:t>
            </a:r>
          </a:p>
          <a:p>
            <a:pPr lvl="1">
              <a:buFont typeface="Arial" pitchFamily="34" charset="0"/>
              <a:buChar char="•"/>
            </a:pPr>
            <a:r>
              <a:rPr lang="en-US" sz="3000" dirty="0" smtClean="0"/>
              <a:t>Human capital</a:t>
            </a:r>
          </a:p>
          <a:p>
            <a:pPr lvl="1">
              <a:buFont typeface="Arial" pitchFamily="34" charset="0"/>
              <a:buChar char="•"/>
            </a:pPr>
            <a:r>
              <a:rPr lang="en-US" sz="3000" dirty="0" smtClean="0"/>
              <a:t>Technology</a:t>
            </a:r>
          </a:p>
        </p:txBody>
      </p:sp>
      <p:pic>
        <p:nvPicPr>
          <p:cNvPr id="4" name="Picture 14" descr="HSlogo_202_pc"/>
          <p:cNvPicPr>
            <a:picLocks noChangeAspect="1" noChangeArrowheads="1"/>
          </p:cNvPicPr>
          <p:nvPr/>
        </p:nvPicPr>
        <p:blipFill>
          <a:blip r:embed="rId2" cstate="print"/>
          <a:srcRect/>
          <a:stretch>
            <a:fillRect/>
          </a:stretch>
        </p:blipFill>
        <p:spPr bwMode="auto">
          <a:xfrm>
            <a:off x="2819400" y="6172200"/>
            <a:ext cx="3429000" cy="509588"/>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solidFill>
                  <a:srgbClr val="C00000"/>
                </a:solidFill>
                <a:latin typeface="Garamond" pitchFamily="18" charset="0"/>
              </a:rPr>
              <a:t>Neo-Classical Theory predicts convergence</a:t>
            </a:r>
            <a:endParaRPr lang="en-US" sz="3600" dirty="0">
              <a:solidFill>
                <a:srgbClr val="C00000"/>
              </a:solidFill>
              <a:latin typeface="Garamond" pitchFamily="18" charset="0"/>
            </a:endParaRPr>
          </a:p>
        </p:txBody>
      </p:sp>
      <p:sp>
        <p:nvSpPr>
          <p:cNvPr id="3" name="Content Placeholder 2"/>
          <p:cNvSpPr>
            <a:spLocks noGrp="1"/>
          </p:cNvSpPr>
          <p:nvPr>
            <p:ph idx="1"/>
          </p:nvPr>
        </p:nvSpPr>
        <p:spPr/>
        <p:txBody>
          <a:bodyPr>
            <a:normAutofit/>
          </a:bodyPr>
          <a:lstStyle/>
          <a:p>
            <a:pPr>
              <a:buFont typeface="Arial"/>
              <a:buChar char="•"/>
            </a:pPr>
            <a:r>
              <a:rPr lang="en-US" sz="2800" dirty="0" smtClean="0"/>
              <a:t> Long-run growth is the result of continuous technological progress</a:t>
            </a:r>
          </a:p>
          <a:p>
            <a:pPr>
              <a:buFont typeface="Arial"/>
              <a:buChar char="•"/>
            </a:pPr>
            <a:endParaRPr lang="en-US" sz="2800" dirty="0" smtClean="0"/>
          </a:p>
          <a:p>
            <a:pPr>
              <a:buFont typeface="Arial"/>
              <a:buChar char="•"/>
            </a:pPr>
            <a:r>
              <a:rPr lang="en-US" sz="2800" dirty="0" smtClean="0"/>
              <a:t> Key implication:  Conditional convergence</a:t>
            </a:r>
          </a:p>
          <a:p>
            <a:pPr lvl="1">
              <a:buFont typeface="Arial"/>
              <a:buChar char="•"/>
            </a:pPr>
            <a:endParaRPr lang="en-US" dirty="0" smtClean="0"/>
          </a:p>
          <a:p>
            <a:pPr>
              <a:buFont typeface="Arial"/>
              <a:buChar char="•"/>
            </a:pPr>
            <a:r>
              <a:rPr lang="en-US" sz="2800" dirty="0" smtClean="0"/>
              <a:t> Problems</a:t>
            </a:r>
          </a:p>
          <a:p>
            <a:pPr lvl="1">
              <a:buFont typeface="Arial"/>
              <a:buChar char="•"/>
            </a:pPr>
            <a:r>
              <a:rPr lang="en-US" dirty="0" smtClean="0"/>
              <a:t>Limited empirical evidence of convergence</a:t>
            </a:r>
          </a:p>
          <a:p>
            <a:pPr lvl="1">
              <a:buFont typeface="Arial"/>
              <a:buChar char="•"/>
            </a:pPr>
            <a:r>
              <a:rPr lang="en-US" dirty="0" smtClean="0"/>
              <a:t>No room to capture fluctuations in technology and innovation</a:t>
            </a:r>
          </a:p>
        </p:txBody>
      </p:sp>
      <p:pic>
        <p:nvPicPr>
          <p:cNvPr id="4" name="Picture 14" descr="HSlogo_202_pc"/>
          <p:cNvPicPr>
            <a:picLocks noChangeAspect="1" noChangeArrowheads="1"/>
          </p:cNvPicPr>
          <p:nvPr/>
        </p:nvPicPr>
        <p:blipFill>
          <a:blip r:embed="rId2" cstate="print"/>
          <a:srcRect/>
          <a:stretch>
            <a:fillRect/>
          </a:stretch>
        </p:blipFill>
        <p:spPr bwMode="auto">
          <a:xfrm>
            <a:off x="2819400" y="6172200"/>
            <a:ext cx="3429000" cy="509588"/>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solidFill>
                  <a:srgbClr val="C00000"/>
                </a:solidFill>
                <a:latin typeface="Garamond" pitchFamily="18" charset="0"/>
              </a:rPr>
              <a:t>Endogenous Growth Theory assumes diminishing returns and endogenous technology</a:t>
            </a:r>
            <a:endParaRPr lang="en-US" sz="3200" dirty="0"/>
          </a:p>
        </p:txBody>
      </p:sp>
      <p:sp>
        <p:nvSpPr>
          <p:cNvPr id="3" name="Content Placeholder 2"/>
          <p:cNvSpPr>
            <a:spLocks noGrp="1"/>
          </p:cNvSpPr>
          <p:nvPr>
            <p:ph idx="1"/>
          </p:nvPr>
        </p:nvSpPr>
        <p:spPr/>
        <p:txBody>
          <a:bodyPr>
            <a:normAutofit/>
          </a:bodyPr>
          <a:lstStyle/>
          <a:p>
            <a:pPr>
              <a:buFont typeface="Arial"/>
              <a:buChar char="•"/>
            </a:pPr>
            <a:r>
              <a:rPr lang="en-US" dirty="0" smtClean="0"/>
              <a:t>Key assumptions</a:t>
            </a:r>
          </a:p>
          <a:p>
            <a:pPr lvl="1">
              <a:buFont typeface="Arial"/>
              <a:buChar char="•"/>
            </a:pPr>
            <a:r>
              <a:rPr lang="en-US" dirty="0" smtClean="0"/>
              <a:t>Capital is subject to diminishing returns</a:t>
            </a:r>
          </a:p>
          <a:p>
            <a:pPr lvl="1">
              <a:buFont typeface="Arial"/>
              <a:buChar char="•"/>
            </a:pPr>
            <a:r>
              <a:rPr lang="en-US" dirty="0" smtClean="0"/>
              <a:t>Sometimes imperfect competition</a:t>
            </a:r>
          </a:p>
          <a:p>
            <a:pPr lvl="0"/>
            <a:endParaRPr lang="en-US" dirty="0" smtClean="0"/>
          </a:p>
          <a:p>
            <a:pPr lvl="0"/>
            <a:r>
              <a:rPr lang="en-US" dirty="0" smtClean="0"/>
              <a:t>Key factors</a:t>
            </a:r>
          </a:p>
          <a:p>
            <a:pPr lvl="1">
              <a:buFont typeface="Arial" pitchFamily="34" charset="0"/>
              <a:buChar char="•"/>
            </a:pPr>
            <a:r>
              <a:rPr lang="en-US" dirty="0" smtClean="0"/>
              <a:t>Physical capital</a:t>
            </a:r>
            <a:endParaRPr lang="en-US" sz="1600" dirty="0" smtClean="0"/>
          </a:p>
          <a:p>
            <a:pPr lvl="1">
              <a:buFont typeface="Arial" pitchFamily="34" charset="0"/>
              <a:buChar char="•"/>
            </a:pPr>
            <a:r>
              <a:rPr lang="en-US" dirty="0" smtClean="0"/>
              <a:t>Human capital</a:t>
            </a:r>
            <a:endParaRPr lang="en-US" sz="1600" dirty="0" smtClean="0"/>
          </a:p>
          <a:p>
            <a:pPr lvl="1">
              <a:buFont typeface="Arial" pitchFamily="34" charset="0"/>
              <a:buChar char="•"/>
            </a:pPr>
            <a:r>
              <a:rPr lang="en-US" dirty="0" smtClean="0"/>
              <a:t>Technology (included in the model: endogenous)</a:t>
            </a:r>
            <a:endParaRPr lang="en-US" sz="1600" dirty="0" smtClean="0"/>
          </a:p>
          <a:p>
            <a:pPr lvl="0"/>
            <a:endParaRPr lang="en-US" dirty="0" smtClean="0"/>
          </a:p>
          <a:p>
            <a:pPr lvl="1">
              <a:buFont typeface="Arial" pitchFamily="34" charset="0"/>
              <a:buChar char="•"/>
            </a:pPr>
            <a:endParaRPr lang="en-US" dirty="0" smtClean="0"/>
          </a:p>
          <a:p>
            <a:endParaRPr lang="en-US" dirty="0"/>
          </a:p>
        </p:txBody>
      </p:sp>
      <p:pic>
        <p:nvPicPr>
          <p:cNvPr id="4"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000" dirty="0" smtClean="0">
                <a:solidFill>
                  <a:srgbClr val="C00000"/>
                </a:solidFill>
                <a:latin typeface="Garamond" pitchFamily="18" charset="0"/>
              </a:rPr>
              <a:t>Endogenous Growth Theory predicts that investment in human capital and R&amp;D produce growth</a:t>
            </a:r>
            <a:endParaRPr lang="en-US" sz="3000" dirty="0">
              <a:solidFill>
                <a:srgbClr val="C00000"/>
              </a:solidFill>
              <a:latin typeface="Garamond" pitchFamily="18" charset="0"/>
            </a:endParaRPr>
          </a:p>
        </p:txBody>
      </p:sp>
      <p:sp>
        <p:nvSpPr>
          <p:cNvPr id="3" name="Content Placeholder 2"/>
          <p:cNvSpPr>
            <a:spLocks noGrp="1"/>
          </p:cNvSpPr>
          <p:nvPr>
            <p:ph idx="1"/>
          </p:nvPr>
        </p:nvSpPr>
        <p:spPr>
          <a:xfrm>
            <a:off x="533400" y="3200400"/>
            <a:ext cx="8229600" cy="3306763"/>
          </a:xfrm>
        </p:spPr>
        <p:txBody>
          <a:bodyPr>
            <a:normAutofit/>
          </a:bodyPr>
          <a:lstStyle/>
          <a:p>
            <a:pPr eaLnBrk="0" fontAlgn="base" hangingPunct="0">
              <a:spcBef>
                <a:spcPct val="0"/>
              </a:spcBef>
              <a:spcAft>
                <a:spcPct val="0"/>
              </a:spcAft>
              <a:buFontTx/>
              <a:buChar char="•"/>
            </a:pPr>
            <a:r>
              <a:rPr lang="en-US" sz="2800" dirty="0" smtClean="0"/>
              <a:t>Key implication:  policies that embrace openness, competition, change, and innovation will promote growth</a:t>
            </a:r>
          </a:p>
          <a:p>
            <a:pPr lvl="0"/>
            <a:r>
              <a:rPr lang="en-US" sz="2800" dirty="0" smtClean="0"/>
              <a:t>Theory emphasizes that private investment in R&amp;D is the central source of technological progress</a:t>
            </a:r>
          </a:p>
          <a:p>
            <a:pPr lvl="0"/>
            <a:r>
              <a:rPr lang="en-US" sz="2800" dirty="0" smtClean="0"/>
              <a:t>No convergence is predicted</a:t>
            </a:r>
          </a:p>
        </p:txBody>
      </p:sp>
      <p:sp>
        <p:nvSpPr>
          <p:cNvPr id="4" name="Rectangle 3"/>
          <p:cNvSpPr/>
          <p:nvPr/>
        </p:nvSpPr>
        <p:spPr>
          <a:xfrm>
            <a:off x="457200" y="1524000"/>
            <a:ext cx="2133600" cy="106680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dirty="0" smtClean="0"/>
              <a:t>Investment in human capital</a:t>
            </a:r>
            <a:endParaRPr lang="en-US" dirty="0"/>
          </a:p>
        </p:txBody>
      </p:sp>
      <p:sp>
        <p:nvSpPr>
          <p:cNvPr id="5" name="Rectangle 4"/>
          <p:cNvSpPr/>
          <p:nvPr/>
        </p:nvSpPr>
        <p:spPr>
          <a:xfrm>
            <a:off x="3505200" y="1524000"/>
            <a:ext cx="2133600" cy="106680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dirty="0" smtClean="0"/>
              <a:t>New technology, more efficient production</a:t>
            </a:r>
            <a:endParaRPr lang="en-US" dirty="0"/>
          </a:p>
        </p:txBody>
      </p:sp>
      <p:sp>
        <p:nvSpPr>
          <p:cNvPr id="6" name="Rectangle 5"/>
          <p:cNvSpPr/>
          <p:nvPr/>
        </p:nvSpPr>
        <p:spPr>
          <a:xfrm>
            <a:off x="6553200" y="1524000"/>
            <a:ext cx="2133600" cy="106680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dirty="0" smtClean="0"/>
              <a:t>Economic growth</a:t>
            </a:r>
            <a:endParaRPr lang="en-US" dirty="0"/>
          </a:p>
        </p:txBody>
      </p:sp>
      <p:cxnSp>
        <p:nvCxnSpPr>
          <p:cNvPr id="8" name="Straight Arrow Connector 7"/>
          <p:cNvCxnSpPr>
            <a:stCxn id="4" idx="3"/>
            <a:endCxn id="5" idx="1"/>
          </p:cNvCxnSpPr>
          <p:nvPr/>
        </p:nvCxnSpPr>
        <p:spPr>
          <a:xfrm>
            <a:off x="2590800" y="2057400"/>
            <a:ext cx="914400" cy="1588"/>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10" name="Straight Arrow Connector 9"/>
          <p:cNvCxnSpPr/>
          <p:nvPr/>
        </p:nvCxnSpPr>
        <p:spPr>
          <a:xfrm>
            <a:off x="5638800" y="2057400"/>
            <a:ext cx="914400" cy="1588"/>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pic>
        <p:nvPicPr>
          <p:cNvPr id="11"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UChicago">
      <a:majorFont>
        <a:latin typeface="Garamond"/>
        <a:ea typeface=""/>
        <a:cs typeface=""/>
      </a:majorFont>
      <a:minorFont>
        <a:latin typeface="Franklin Gothic Book"/>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923</TotalTime>
  <Words>2182</Words>
  <Application>Microsoft Macintosh PowerPoint</Application>
  <PresentationFormat>On-screen Show (4:3)</PresentationFormat>
  <Paragraphs>439</Paragraphs>
  <Slides>49</Slides>
  <Notes>31</Notes>
  <HiddenSlides>0</HiddenSlides>
  <MMClips>0</MMClips>
  <ScaleCrop>false</ScaleCrop>
  <HeadingPairs>
    <vt:vector size="4" baseType="variant">
      <vt:variant>
        <vt:lpstr>Design Template</vt:lpstr>
      </vt:variant>
      <vt:variant>
        <vt:i4>1</vt:i4>
      </vt:variant>
      <vt:variant>
        <vt:lpstr>Slide Titles</vt:lpstr>
      </vt:variant>
      <vt:variant>
        <vt:i4>49</vt:i4>
      </vt:variant>
    </vt:vector>
  </HeadingPairs>
  <TitlesOfParts>
    <vt:vector size="50" baseType="lpstr">
      <vt:lpstr>Office Theme</vt:lpstr>
      <vt:lpstr>  Economic Growth IN THE UNITED STATES OF AMERICA  A County-level Analysis </vt:lpstr>
      <vt:lpstr>What was our objective?</vt:lpstr>
      <vt:lpstr>Agenda</vt:lpstr>
      <vt:lpstr>Theory</vt:lpstr>
      <vt:lpstr>What theories explain economic growth?</vt:lpstr>
      <vt:lpstr>Neo-Classical Theory assumes exogenous technology </vt:lpstr>
      <vt:lpstr>Neo-Classical Theory predicts convergence</vt:lpstr>
      <vt:lpstr>Endogenous Growth Theory assumes diminishing returns and endogenous technology</vt:lpstr>
      <vt:lpstr>Endogenous Growth Theory predicts that investment in human capital and R&amp;D produce growth</vt:lpstr>
      <vt:lpstr>New Economic Geography: Why is manufacturing concentrated in a few regions?</vt:lpstr>
      <vt:lpstr>New Economic Geography predicts that the right mix of factors causes growth and differentiation between regions</vt:lpstr>
      <vt:lpstr>How does NEG differ from Neo-Classical and Endogenous Growth Theories?</vt:lpstr>
      <vt:lpstr>Slide 13</vt:lpstr>
      <vt:lpstr>We obtained data on 3,079 counties from 1998 to 2007</vt:lpstr>
      <vt:lpstr>The Regression Model</vt:lpstr>
      <vt:lpstr>Slide 16</vt:lpstr>
      <vt:lpstr>Per Capita Personal Income</vt:lpstr>
      <vt:lpstr>Slide 18</vt:lpstr>
      <vt:lpstr>Slide 19</vt:lpstr>
      <vt:lpstr>Slide 20</vt:lpstr>
      <vt:lpstr>Slide 21</vt:lpstr>
      <vt:lpstr>Slide 22</vt:lpstr>
      <vt:lpstr>Slide 23</vt:lpstr>
      <vt:lpstr>Education Rates</vt:lpstr>
      <vt:lpstr>Percent of population with more than a high school diploma</vt:lpstr>
      <vt:lpstr>Slide 26</vt:lpstr>
      <vt:lpstr>Employment Rate</vt:lpstr>
      <vt:lpstr>Total employment rate</vt:lpstr>
      <vt:lpstr>Slide 29</vt:lpstr>
      <vt:lpstr>Slide 30</vt:lpstr>
      <vt:lpstr>Slide 31</vt:lpstr>
      <vt:lpstr>Slide 32</vt:lpstr>
      <vt:lpstr>Slide 33</vt:lpstr>
      <vt:lpstr>Slide 34</vt:lpstr>
      <vt:lpstr>Slide 35</vt:lpstr>
      <vt:lpstr>Slide 36</vt:lpstr>
      <vt:lpstr>Slide 37</vt:lpstr>
      <vt:lpstr>OLS Results</vt:lpstr>
      <vt:lpstr>Slide 39</vt:lpstr>
      <vt:lpstr>Slide 40</vt:lpstr>
      <vt:lpstr>Slide 41</vt:lpstr>
      <vt:lpstr>Slide 42</vt:lpstr>
      <vt:lpstr>Slide 43</vt:lpstr>
      <vt:lpstr>Slide 44</vt:lpstr>
      <vt:lpstr>Slide 45</vt:lpstr>
      <vt:lpstr>Slide 46</vt:lpstr>
      <vt:lpstr>Slide 47</vt:lpstr>
      <vt:lpstr>Slide 48</vt:lpstr>
      <vt:lpstr>Slide 49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Sohair_Omar</dc:creator>
  <cp:lastModifiedBy>April Harris</cp:lastModifiedBy>
  <cp:revision>149</cp:revision>
  <dcterms:created xsi:type="dcterms:W3CDTF">2009-12-03T01:00:21Z</dcterms:created>
  <dcterms:modified xsi:type="dcterms:W3CDTF">2009-12-03T01:05:12Z</dcterms:modified>
</cp:coreProperties>
</file>