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Default Extension="pdf" ContentType="application/pdf"/>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7" r:id="rId2"/>
    <p:sldId id="374" r:id="rId3"/>
    <p:sldId id="375" r:id="rId4"/>
    <p:sldId id="392" r:id="rId5"/>
    <p:sldId id="391" r:id="rId6"/>
    <p:sldId id="377" r:id="rId7"/>
    <p:sldId id="378" r:id="rId8"/>
    <p:sldId id="379" r:id="rId9"/>
    <p:sldId id="380" r:id="rId10"/>
    <p:sldId id="381" r:id="rId11"/>
    <p:sldId id="384" r:id="rId12"/>
    <p:sldId id="385" r:id="rId13"/>
    <p:sldId id="393" r:id="rId14"/>
    <p:sldId id="386" r:id="rId15"/>
    <p:sldId id="399" r:id="rId16"/>
    <p:sldId id="394" r:id="rId17"/>
    <p:sldId id="383" r:id="rId18"/>
    <p:sldId id="277" r:id="rId19"/>
    <p:sldId id="278" r:id="rId20"/>
    <p:sldId id="279" r:id="rId21"/>
    <p:sldId id="264" r:id="rId22"/>
    <p:sldId id="400" r:id="rId23"/>
    <p:sldId id="361" r:id="rId24"/>
    <p:sldId id="387" r:id="rId25"/>
    <p:sldId id="389" r:id="rId26"/>
    <p:sldId id="267" r:id="rId27"/>
    <p:sldId id="388" r:id="rId28"/>
    <p:sldId id="390" r:id="rId29"/>
    <p:sldId id="366" r:id="rId30"/>
    <p:sldId id="367" r:id="rId31"/>
    <p:sldId id="368" r:id="rId32"/>
    <p:sldId id="369" r:id="rId33"/>
    <p:sldId id="370" r:id="rId34"/>
    <p:sldId id="271" r:id="rId35"/>
    <p:sldId id="395" r:id="rId36"/>
    <p:sldId id="382" r:id="rId37"/>
    <p:sldId id="273" r:id="rId38"/>
    <p:sldId id="396" r:id="rId39"/>
    <p:sldId id="336" r:id="rId40"/>
    <p:sldId id="352" r:id="rId41"/>
    <p:sldId id="350" r:id="rId42"/>
    <p:sldId id="351" r:id="rId43"/>
    <p:sldId id="397" r:id="rId44"/>
    <p:sldId id="274" r:id="rId45"/>
    <p:sldId id="398" r:id="rId46"/>
    <p:sldId id="275" r:id="rId47"/>
    <p:sldId id="27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4AA"/>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2" autoAdjust="0"/>
    <p:restoredTop sz="87279" autoAdjust="0"/>
  </p:normalViewPr>
  <p:slideViewPr>
    <p:cSldViewPr>
      <p:cViewPr>
        <p:scale>
          <a:sx n="90" d="100"/>
          <a:sy n="90" d="100"/>
        </p:scale>
        <p:origin x="-582"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Power%20Point%20Presentation\highwaygrap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8"/>
  <c:chart>
    <c:autoTitleDeleted val="1"/>
    <c:plotArea>
      <c:layout>
        <c:manualLayout>
          <c:layoutTarget val="inner"/>
          <c:xMode val="edge"/>
          <c:yMode val="edge"/>
          <c:x val="9.7855064510332934E-2"/>
          <c:y val="1.9230769230769232E-2"/>
          <c:w val="0.84244345334683479"/>
          <c:h val="0.66961538461538461"/>
        </c:manualLayout>
      </c:layout>
      <c:barChart>
        <c:barDir val="col"/>
        <c:grouping val="clustered"/>
        <c:ser>
          <c:idx val="0"/>
          <c:order val="0"/>
          <c:cat>
            <c:strRef>
              <c:f>Sheet1!$B$2:$B$28</c:f>
              <c:strCache>
                <c:ptCount val="27"/>
                <c:pt idx="0">
                  <c:v>&lt;100 miles</c:v>
                </c:pt>
                <c:pt idx="1">
                  <c:v>100-200</c:v>
                </c:pt>
                <c:pt idx="2">
                  <c:v>200-300</c:v>
                </c:pt>
                <c:pt idx="3">
                  <c:v>300-400</c:v>
                </c:pt>
                <c:pt idx="4">
                  <c:v>400-500</c:v>
                </c:pt>
                <c:pt idx="5">
                  <c:v>500-600</c:v>
                </c:pt>
                <c:pt idx="6">
                  <c:v>600-700</c:v>
                </c:pt>
                <c:pt idx="7">
                  <c:v>700-800</c:v>
                </c:pt>
                <c:pt idx="8">
                  <c:v>800-900</c:v>
                </c:pt>
                <c:pt idx="9">
                  <c:v>900-1000</c:v>
                </c:pt>
                <c:pt idx="10">
                  <c:v>1000-1100</c:v>
                </c:pt>
                <c:pt idx="11">
                  <c:v>1100-1200</c:v>
                </c:pt>
                <c:pt idx="12">
                  <c:v>1200-1300</c:v>
                </c:pt>
                <c:pt idx="13">
                  <c:v>1300-1400</c:v>
                </c:pt>
                <c:pt idx="14">
                  <c:v>1400-1500</c:v>
                </c:pt>
                <c:pt idx="15">
                  <c:v>1500-1600</c:v>
                </c:pt>
                <c:pt idx="16">
                  <c:v>1600-1700</c:v>
                </c:pt>
                <c:pt idx="17">
                  <c:v>1700-1800</c:v>
                </c:pt>
                <c:pt idx="18">
                  <c:v>1800-1900</c:v>
                </c:pt>
                <c:pt idx="19">
                  <c:v>1900-2000</c:v>
                </c:pt>
                <c:pt idx="20">
                  <c:v>2000-2100</c:v>
                </c:pt>
                <c:pt idx="21">
                  <c:v>2100-2200</c:v>
                </c:pt>
                <c:pt idx="22">
                  <c:v>2200-2300</c:v>
                </c:pt>
                <c:pt idx="23">
                  <c:v>2300-2400</c:v>
                </c:pt>
                <c:pt idx="24">
                  <c:v>2400-2500</c:v>
                </c:pt>
                <c:pt idx="25">
                  <c:v>2500-2600</c:v>
                </c:pt>
                <c:pt idx="26">
                  <c:v>2600-4600</c:v>
                </c:pt>
              </c:strCache>
            </c:strRef>
          </c:cat>
          <c:val>
            <c:numRef>
              <c:f>Sheet1!$C$2:$C$28</c:f>
              <c:numCache>
                <c:formatCode>General</c:formatCode>
                <c:ptCount val="27"/>
                <c:pt idx="0">
                  <c:v>76</c:v>
                </c:pt>
                <c:pt idx="1">
                  <c:v>563</c:v>
                </c:pt>
                <c:pt idx="2">
                  <c:v>784</c:v>
                </c:pt>
                <c:pt idx="3">
                  <c:v>638</c:v>
                </c:pt>
                <c:pt idx="4">
                  <c:v>381</c:v>
                </c:pt>
                <c:pt idx="5">
                  <c:v>233</c:v>
                </c:pt>
                <c:pt idx="6">
                  <c:v>135</c:v>
                </c:pt>
                <c:pt idx="7">
                  <c:v>85</c:v>
                </c:pt>
                <c:pt idx="8">
                  <c:v>60</c:v>
                </c:pt>
                <c:pt idx="9">
                  <c:v>37</c:v>
                </c:pt>
                <c:pt idx="10">
                  <c:v>26</c:v>
                </c:pt>
                <c:pt idx="11">
                  <c:v>14</c:v>
                </c:pt>
                <c:pt idx="12">
                  <c:v>12</c:v>
                </c:pt>
                <c:pt idx="13">
                  <c:v>7</c:v>
                </c:pt>
                <c:pt idx="14">
                  <c:v>6</c:v>
                </c:pt>
                <c:pt idx="15">
                  <c:v>3</c:v>
                </c:pt>
                <c:pt idx="16">
                  <c:v>2</c:v>
                </c:pt>
                <c:pt idx="17">
                  <c:v>3</c:v>
                </c:pt>
                <c:pt idx="18">
                  <c:v>3</c:v>
                </c:pt>
                <c:pt idx="19">
                  <c:v>0</c:v>
                </c:pt>
                <c:pt idx="20">
                  <c:v>2</c:v>
                </c:pt>
                <c:pt idx="21">
                  <c:v>1</c:v>
                </c:pt>
                <c:pt idx="22">
                  <c:v>0</c:v>
                </c:pt>
                <c:pt idx="23">
                  <c:v>0</c:v>
                </c:pt>
                <c:pt idx="24">
                  <c:v>1</c:v>
                </c:pt>
                <c:pt idx="25">
                  <c:v>0</c:v>
                </c:pt>
                <c:pt idx="26">
                  <c:v>7</c:v>
                </c:pt>
              </c:numCache>
            </c:numRef>
          </c:val>
        </c:ser>
        <c:axId val="81527168"/>
        <c:axId val="81530240"/>
      </c:barChart>
      <c:catAx>
        <c:axId val="81527168"/>
        <c:scaling>
          <c:orientation val="minMax"/>
        </c:scaling>
        <c:axPos val="b"/>
        <c:title>
          <c:tx>
            <c:rich>
              <a:bodyPr/>
              <a:lstStyle/>
              <a:p>
                <a:pPr>
                  <a:defRPr/>
                </a:pPr>
                <a:r>
                  <a:rPr lang="en-US" sz="1200">
                    <a:solidFill>
                      <a:srgbClr val="C00000"/>
                    </a:solidFill>
                    <a:latin typeface="Franklin Gothic Book" pitchFamily="34" charset="0"/>
                  </a:rPr>
                  <a:t>Range of Miles</a:t>
                </a:r>
              </a:p>
            </c:rich>
          </c:tx>
          <c:layout/>
          <c:spPr>
            <a:solidFill>
              <a:sysClr val="window" lastClr="FFFFFF"/>
            </a:solidFill>
          </c:spPr>
        </c:title>
        <c:tickLblPos val="nextTo"/>
        <c:txPr>
          <a:bodyPr rot="-5400000"/>
          <a:lstStyle/>
          <a:p>
            <a:pPr>
              <a:defRPr/>
            </a:pPr>
            <a:endParaRPr lang="en-US"/>
          </a:p>
        </c:txPr>
        <c:crossAx val="81530240"/>
        <c:crosses val="autoZero"/>
        <c:auto val="1"/>
        <c:lblAlgn val="ctr"/>
        <c:lblOffset val="100"/>
      </c:catAx>
      <c:valAx>
        <c:axId val="81530240"/>
        <c:scaling>
          <c:orientation val="minMax"/>
        </c:scaling>
        <c:axPos val="l"/>
        <c:majorGridlines/>
        <c:title>
          <c:tx>
            <c:rich>
              <a:bodyPr rot="-5400000" vert="horz"/>
              <a:lstStyle/>
              <a:p>
                <a:pPr>
                  <a:defRPr/>
                </a:pPr>
                <a:r>
                  <a:rPr lang="en-US" sz="1200">
                    <a:solidFill>
                      <a:srgbClr val="C00000"/>
                    </a:solidFill>
                  </a:rPr>
                  <a:t>Counties</a:t>
                </a:r>
              </a:p>
            </c:rich>
          </c:tx>
          <c:layout/>
        </c:title>
        <c:numFmt formatCode="General" sourceLinked="1"/>
        <c:tickLblPos val="nextTo"/>
        <c:crossAx val="81527168"/>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8"/>
  <c:chart>
    <c:autoTitleDeleted val="1"/>
    <c:plotArea>
      <c:layout/>
      <c:barChart>
        <c:barDir val="col"/>
        <c:grouping val="clustered"/>
        <c:ser>
          <c:idx val="0"/>
          <c:order val="0"/>
          <c:val>
            <c:numRef>
              <c:f>Frequency!$B$2:$B$15</c:f>
              <c:numCache>
                <c:formatCode>General</c:formatCode>
                <c:ptCount val="14"/>
                <c:pt idx="0">
                  <c:v>4</c:v>
                </c:pt>
                <c:pt idx="1">
                  <c:v>14</c:v>
                </c:pt>
                <c:pt idx="2">
                  <c:v>30</c:v>
                </c:pt>
                <c:pt idx="3">
                  <c:v>93</c:v>
                </c:pt>
                <c:pt idx="4">
                  <c:v>288</c:v>
                </c:pt>
                <c:pt idx="5">
                  <c:v>620</c:v>
                </c:pt>
                <c:pt idx="6" formatCode="#,##0">
                  <c:v>1047</c:v>
                </c:pt>
                <c:pt idx="7">
                  <c:v>694</c:v>
                </c:pt>
                <c:pt idx="8">
                  <c:v>222</c:v>
                </c:pt>
                <c:pt idx="9">
                  <c:v>53</c:v>
                </c:pt>
                <c:pt idx="10">
                  <c:v>10</c:v>
                </c:pt>
                <c:pt idx="11">
                  <c:v>2</c:v>
                </c:pt>
                <c:pt idx="12">
                  <c:v>1</c:v>
                </c:pt>
                <c:pt idx="13">
                  <c:v>1</c:v>
                </c:pt>
              </c:numCache>
            </c:numRef>
          </c:val>
        </c:ser>
        <c:gapWidth val="0"/>
        <c:axId val="60948480"/>
        <c:axId val="60950400"/>
      </c:barChart>
      <c:catAx>
        <c:axId val="60948480"/>
        <c:scaling>
          <c:orientation val="minMax"/>
        </c:scaling>
        <c:axPos val="b"/>
        <c:title>
          <c:tx>
            <c:rich>
              <a:bodyPr/>
              <a:lstStyle/>
              <a:p>
                <a:pPr>
                  <a:defRPr/>
                </a:pPr>
                <a:r>
                  <a:rPr lang="en-US"/>
                  <a:t>Number of Neighbors</a:t>
                </a:r>
              </a:p>
            </c:rich>
          </c:tx>
          <c:layout/>
        </c:title>
        <c:majorTickMark val="none"/>
        <c:tickLblPos val="nextTo"/>
        <c:crossAx val="60950400"/>
        <c:crosses val="autoZero"/>
        <c:auto val="1"/>
        <c:lblAlgn val="ctr"/>
        <c:lblOffset val="100"/>
      </c:catAx>
      <c:valAx>
        <c:axId val="60950400"/>
        <c:scaling>
          <c:orientation val="minMax"/>
        </c:scaling>
        <c:axPos val="l"/>
        <c:majorGridlines/>
        <c:title>
          <c:tx>
            <c:rich>
              <a:bodyPr/>
              <a:lstStyle/>
              <a:p>
                <a:pPr>
                  <a:defRPr/>
                </a:pPr>
                <a:r>
                  <a:rPr lang="en-US"/>
                  <a:t>Number of Counties</a:t>
                </a:r>
              </a:p>
            </c:rich>
          </c:tx>
          <c:layout/>
        </c:title>
        <c:numFmt formatCode="General" sourceLinked="1"/>
        <c:tickLblPos val="nextTo"/>
        <c:crossAx val="60948480"/>
        <c:crosses val="autoZero"/>
        <c:crossBetween val="between"/>
      </c:valAx>
    </c:plotArea>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GEDs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24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both are almost perfectly correlated with total employment rate, so we used that alone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 = lots of industries</a:t>
            </a:r>
          </a:p>
          <a:p>
            <a:r>
              <a:rPr lang="en-US" dirty="0" smtClean="0"/>
              <a:t>1 =</a:t>
            </a:r>
            <a:r>
              <a:rPr lang="en-US" baseline="0" dirty="0" smtClean="0"/>
              <a:t> few industries</a:t>
            </a:r>
          </a:p>
          <a:p>
            <a:r>
              <a:rPr lang="en-US" baseline="0" dirty="0" smtClean="0"/>
              <a:t>Most counties are relatively industrially diverse; essentially no one is perfect, and several counties are dominated by a few industries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Cons: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-Whether agglomeration economies can be fully captured by relative concentration measures, or whether the absolute size of economic clusters is best for understanding the effects of geographical concentration on economic growth is debatable.</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many endogenous growth models the assumption of perfect competition is relaxed, and some degree of monopoly power is thought to exist</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a:t>
            </a:r>
            <a:r>
              <a:rPr lang="en-US" baseline="0" dirty="0" smtClean="0"/>
              <a:t> = identical</a:t>
            </a:r>
          </a:p>
          <a:p>
            <a:r>
              <a:rPr lang="en-US" baseline="0" dirty="0" smtClean="0"/>
              <a:t>2 = nothing in common</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implication of recent growth theory is that policies which embrace openness, competition, change and innovation will promote growth. Conversely, policies which have the effect of restricting or slowing change by protecting or favoring particular industries or firms are likely over time to slow growth to the disadvantage of the community</a:t>
            </a:r>
          </a:p>
          <a:p>
            <a:pPr marL="0" lvl="0" indent="0" fontAlgn="base">
              <a:spcBef>
                <a:spcPct val="0"/>
              </a:spcBef>
              <a:spcAft>
                <a:spcPct val="0"/>
              </a:spcAft>
            </a:pPr>
            <a:endParaRPr lang="en-US" altLang="ja-JP" dirty="0" smtClean="0"/>
          </a:p>
          <a:p>
            <a:pPr marL="0" lvl="0" indent="0" eaLnBrk="0" fontAlgn="base" hangingPunct="0">
              <a:spcBef>
                <a:spcPct val="0"/>
              </a:spcBef>
              <a:spcAft>
                <a:spcPct val="0"/>
              </a:spcAft>
              <a:buFontTx/>
              <a:buChar char="•"/>
            </a:pPr>
            <a:r>
              <a:rPr lang="en-US" altLang="ja-JP" dirty="0" smtClean="0">
                <a:ea typeface="Times New Roman" pitchFamily="18" charset="0"/>
                <a:cs typeface="Times New Roman" pitchFamily="18" charset="0"/>
              </a:rPr>
              <a:t>Investing in human capital </a:t>
            </a:r>
            <a:r>
              <a:rPr lang="en-US" altLang="ja-JP" dirty="0" smtClean="0">
                <a:ea typeface="Times New Roman" pitchFamily="18" charset="0"/>
                <a:cs typeface="Times New Roman" pitchFamily="18" charset="0"/>
                <a:sym typeface="Wingdings" pitchFamily="2" charset="2"/>
              </a:rPr>
              <a:t></a:t>
            </a:r>
            <a:r>
              <a:rPr lang="en-US" altLang="ja-JP" dirty="0" smtClean="0">
                <a:ea typeface="Times New Roman" pitchFamily="18" charset="0"/>
                <a:cs typeface="Times New Roman" pitchFamily="18" charset="0"/>
              </a:rPr>
              <a:t> the development of new forms of technology &amp; efficient and effective means of production </a:t>
            </a:r>
            <a:r>
              <a:rPr lang="en-US" altLang="ja-JP" dirty="0" smtClean="0">
                <a:ea typeface="Times New Roman" pitchFamily="18" charset="0"/>
                <a:cs typeface="Times New Roman" pitchFamily="18" charset="0"/>
                <a:sym typeface="Wingdings" pitchFamily="2" charset="2"/>
              </a:rPr>
              <a:t></a:t>
            </a:r>
            <a:r>
              <a:rPr lang="en-US" altLang="ja-JP" dirty="0" smtClean="0">
                <a:ea typeface="Times New Roman" pitchFamily="18" charset="0"/>
                <a:cs typeface="Times New Roman" pitchFamily="18" charset="0"/>
              </a:rPr>
              <a:t> economic growth</a:t>
            </a:r>
          </a:p>
          <a:p>
            <a:pPr marL="0" lvl="0" indent="0" eaLnBrk="0" fontAlgn="base" hangingPunct="0">
              <a:spcBef>
                <a:spcPct val="0"/>
              </a:spcBef>
              <a:spcAft>
                <a:spcPct val="0"/>
              </a:spcAft>
              <a:buFontTx/>
              <a:buChar char="•"/>
            </a:pPr>
            <a:endParaRPr lang="en-US" altLang="ja-JP" dirty="0" smtClean="0">
              <a:ea typeface="Times New Roman" pitchFamily="18" charset="0"/>
              <a:cs typeface="Times New Roman" pitchFamily="18" charset="0"/>
            </a:endParaRPr>
          </a:p>
          <a:p>
            <a:pPr eaLnBrk="0" fontAlgn="base" hangingPunct="0">
              <a:spcBef>
                <a:spcPct val="0"/>
              </a:spcBef>
              <a:spcAft>
                <a:spcPct val="0"/>
              </a:spcAft>
              <a:buFontTx/>
              <a:buChar char="•"/>
            </a:pPr>
            <a:r>
              <a:rPr lang="en-US" dirty="0" smtClean="0"/>
              <a:t>Investment in human capital (education and training of the workforce) is an essential ingredient of growth</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r>
              <a:rPr lang="en-US" dirty="0" smtClean="0"/>
              <a:t>If one region has right mix of key factors before - even just slightly before - another similar region, the leading region takes off and the other may not grow.</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solidFill>
                  <a:srgbClr val="FF0000"/>
                </a:solidFill>
              </a:rPr>
              <a:t>relatively</a:t>
            </a:r>
            <a:r>
              <a:rPr lang="en-GB" dirty="0" smtClean="0"/>
              <a:t> large non-rural population  will be an attractive place to produce because of the </a:t>
            </a:r>
            <a:r>
              <a:rPr lang="en-GB" u="sng" dirty="0" smtClean="0"/>
              <a:t>large local market</a:t>
            </a:r>
            <a:r>
              <a:rPr lang="en-GB" dirty="0" smtClean="0"/>
              <a:t> and because of the </a:t>
            </a:r>
            <a:r>
              <a:rPr lang="en-GB" u="sng" dirty="0" smtClean="0"/>
              <a:t>availability of goods and services produced there</a:t>
            </a:r>
            <a:r>
              <a:rPr lang="en-GB" u="none" baseline="0" dirty="0" smtClean="0"/>
              <a:t>, causing both more </a:t>
            </a:r>
            <a:r>
              <a:rPr lang="en-GB" u="none" baseline="0" dirty="0" err="1" smtClean="0"/>
              <a:t>labor</a:t>
            </a:r>
            <a:r>
              <a:rPr lang="en-GB" u="none" baseline="0" dirty="0" smtClean="0"/>
              <a:t> and production to locate there</a:t>
            </a:r>
            <a:r>
              <a:rPr lang="en-GB" u="sng" dirty="0" smtClean="0"/>
              <a:t/>
            </a:r>
            <a:br>
              <a:rPr lang="en-GB" u="sng" dirty="0" smtClean="0"/>
            </a:br>
            <a:endParaRPr lang="en-GB" u="sng"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This will allow the larger initial region to grow while the smaller initial region does not - or does so to a lesser degree and at a slower rate.</a:t>
            </a:r>
            <a:endParaRPr lang="en-US"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Neo-Classical and Endogenous growth theories are only concerned with what happens at the margins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12/2/2009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0.pdf"/></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12.pdf"/></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828800"/>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457200"/>
            <a:ext cx="6858000" cy="1019176"/>
          </a:xfrm>
          <a:prstGeom prst="rect">
            <a:avLst/>
          </a:prstGeom>
          <a:ln>
            <a:noFill/>
          </a:ln>
          <a:effectLst>
            <a:outerShdw blurRad="12700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April Harris</a:t>
            </a:r>
          </a:p>
          <a:p>
            <a:pPr algn="ctr"/>
            <a:r>
              <a:rPr lang="en-US" b="1" dirty="0" err="1" smtClean="0">
                <a:ln w="10541" cmpd="sng">
                  <a:solidFill>
                    <a:srgbClr val="7D7D7D">
                      <a:tint val="100000"/>
                      <a:shade val="100000"/>
                      <a:satMod val="110000"/>
                    </a:srgbClr>
                  </a:solidFill>
                  <a:prstDash val="solid"/>
                </a:ln>
                <a:effectLst>
                  <a:outerShdw dist="50800" sx="1000" sy="1000" algn="ctr" rotWithShape="0">
                    <a:srgbClr val="000000"/>
                  </a:outerShdw>
                </a:effectLst>
              </a:rPr>
              <a:t>Elana</a:t>
            </a: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 Kaufman</a:t>
            </a:r>
          </a:p>
          <a:p>
            <a:pPr algn="ctr"/>
            <a:r>
              <a:rPr lang="en-US" b="1" dirty="0" err="1" smtClean="0">
                <a:ln w="10541" cmpd="sng">
                  <a:solidFill>
                    <a:srgbClr val="7D7D7D">
                      <a:tint val="100000"/>
                      <a:shade val="100000"/>
                      <a:satMod val="110000"/>
                    </a:srgbClr>
                  </a:solidFill>
                  <a:prstDash val="solid"/>
                </a:ln>
                <a:effectLst>
                  <a:outerShdw dist="50800" sx="1000" sy="1000" algn="ctr" rotWithShape="0">
                    <a:srgbClr val="000000"/>
                  </a:outerShdw>
                </a:effectLst>
              </a:rPr>
              <a:t>Sohair</a:t>
            </a: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 Omar</a:t>
            </a:r>
          </a:p>
          <a:p>
            <a:pPr algn="ct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Elizabeth Pearson</a:t>
            </a:r>
            <a:endParaRPr lang="en-US" b="1" dirty="0">
              <a:ln w="10541" cmpd="sng">
                <a:solidFill>
                  <a:srgbClr val="7D7D7D">
                    <a:tint val="100000"/>
                    <a:shade val="100000"/>
                    <a:satMod val="110000"/>
                  </a:srgbClr>
                </a:solidFill>
                <a:prstDash val="solid"/>
              </a:ln>
              <a:effectLst>
                <a:outerShdw dist="50800" sx="1000" sy="1000" algn="ctr" rotWithShape="0">
                  <a:srgbClr val="000000"/>
                </a:outerShdw>
              </a:effectLst>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3200" dirty="0" smtClean="0">
                <a:solidFill>
                  <a:srgbClr val="C00000"/>
                </a:solidFill>
              </a:rPr>
              <a:t>New Economic Geography: Why is manufacturing concentrated in a few regions?</a:t>
            </a:r>
            <a:endParaRPr lang="en-US" sz="3200"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pPr lvl="0">
              <a:defRPr/>
            </a:pPr>
            <a:r>
              <a:rPr lang="en-US" dirty="0" smtClean="0"/>
              <a:t>Economic geography: the location of factors of production in space</a:t>
            </a:r>
            <a:br>
              <a:rPr lang="en-US" dirty="0" smtClean="0"/>
            </a:br>
            <a:endParaRPr lang="en-US" dirty="0" smtClean="0"/>
          </a:p>
          <a:p>
            <a:pPr lvl="0">
              <a:defRPr/>
            </a:pPr>
            <a:r>
              <a:rPr lang="en-US" dirty="0" smtClean="0"/>
              <a:t>Key implication: despite early similarity, regions can become quite different</a:t>
            </a:r>
            <a:r>
              <a:rPr lang="en-US" u="sng" dirty="0" smtClean="0"/>
              <a:t/>
            </a:r>
            <a:br>
              <a:rPr lang="en-US" u="sng" dirty="0" smtClean="0"/>
            </a:br>
            <a:endParaRPr lang="en-US" u="sng" dirty="0" smtClean="0"/>
          </a:p>
          <a:p>
            <a:pPr lvl="0">
              <a:defRPr/>
            </a:pPr>
            <a:r>
              <a:rPr lang="en-US" dirty="0" smtClean="0"/>
              <a:t>Key factors causing agglomeration or dispersion</a:t>
            </a:r>
          </a:p>
          <a:p>
            <a:pPr marL="800100" lvl="1" indent="-342900">
              <a:buFont typeface="Arial" pitchFamily="34" charset="0"/>
              <a:buChar char="•"/>
              <a:defRPr/>
            </a:pPr>
            <a:r>
              <a:rPr lang="en-US" dirty="0" smtClean="0"/>
              <a:t>Economies of scale </a:t>
            </a:r>
          </a:p>
          <a:p>
            <a:pPr marL="800100" lvl="1" indent="-342900">
              <a:buFont typeface="Arial" pitchFamily="34" charset="0"/>
              <a:buChar char="•"/>
              <a:defRPr/>
            </a:pPr>
            <a:r>
              <a:rPr lang="en-US" dirty="0" smtClean="0"/>
              <a:t>Transportation costs</a:t>
            </a:r>
          </a:p>
          <a:p>
            <a:pPr marL="800100" lvl="1" indent="-342900">
              <a:buFont typeface="Arial" pitchFamily="34" charset="0"/>
              <a:buChar char="•"/>
              <a:defRPr/>
            </a:pPr>
            <a:r>
              <a:rPr lang="en-US" dirty="0" smtClean="0"/>
              <a:t>Location of demand</a:t>
            </a:r>
          </a:p>
          <a:p>
            <a:pPr marL="800100" lvl="1" indent="-342900">
              <a:buFont typeface="Arial" pitchFamily="34" charset="0"/>
              <a:buChar char="•"/>
              <a:defRPr/>
            </a:pPr>
            <a:r>
              <a:rPr lang="en-US" dirty="0" smtClean="0"/>
              <a:t>Population</a:t>
            </a:r>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New Economic Geography predicts that the right mix of factors causes growth and differentiation between regions</a:t>
            </a:r>
            <a:endParaRPr lang="en-US" sz="3600" dirty="0"/>
          </a:p>
        </p:txBody>
      </p:sp>
      <p:sp>
        <p:nvSpPr>
          <p:cNvPr id="4" name="Freeform 2"/>
          <p:cNvSpPr>
            <a:spLocks/>
          </p:cNvSpPr>
          <p:nvPr/>
        </p:nvSpPr>
        <p:spPr bwMode="blackWhite">
          <a:xfrm>
            <a:off x="5729288" y="3216275"/>
            <a:ext cx="1381125" cy="1874838"/>
          </a:xfrm>
          <a:custGeom>
            <a:avLst/>
            <a:gdLst>
              <a:gd name="T0" fmla="*/ 461616 w 852"/>
              <a:gd name="T1" fmla="*/ 1873218 h 1157"/>
              <a:gd name="T2" fmla="*/ 1493670 w 852"/>
              <a:gd name="T3" fmla="*/ 1852152 h 1157"/>
              <a:gd name="T4" fmla="*/ 1172469 w 852"/>
              <a:gd name="T5" fmla="*/ 1672284 h 1157"/>
              <a:gd name="T6" fmla="*/ 1233901 w 852"/>
              <a:gd name="T7" fmla="*/ 1552372 h 1157"/>
              <a:gd name="T8" fmla="*/ 1286557 w 852"/>
              <a:gd name="T9" fmla="*/ 1429219 h 1157"/>
              <a:gd name="T10" fmla="*/ 1330437 w 852"/>
              <a:gd name="T11" fmla="*/ 1302826 h 1157"/>
              <a:gd name="T12" fmla="*/ 1360275 w 852"/>
              <a:gd name="T13" fmla="*/ 1171571 h 1157"/>
              <a:gd name="T14" fmla="*/ 1386603 w 852"/>
              <a:gd name="T15" fmla="*/ 1040316 h 1157"/>
              <a:gd name="T16" fmla="*/ 1400645 w 852"/>
              <a:gd name="T17" fmla="*/ 909061 h 1157"/>
              <a:gd name="T18" fmla="*/ 1405910 w 852"/>
              <a:gd name="T19" fmla="*/ 774566 h 1157"/>
              <a:gd name="T20" fmla="*/ 1400645 w 852"/>
              <a:gd name="T21" fmla="*/ 640070 h 1157"/>
              <a:gd name="T22" fmla="*/ 1384848 w 852"/>
              <a:gd name="T23" fmla="*/ 508815 h 1157"/>
              <a:gd name="T24" fmla="*/ 1360275 w 852"/>
              <a:gd name="T25" fmla="*/ 377560 h 1157"/>
              <a:gd name="T26" fmla="*/ 1326926 w 852"/>
              <a:gd name="T27" fmla="*/ 247926 h 1157"/>
              <a:gd name="T28" fmla="*/ 1281291 w 852"/>
              <a:gd name="T29" fmla="*/ 121532 h 1157"/>
              <a:gd name="T30" fmla="*/ 1230391 w 852"/>
              <a:gd name="T31" fmla="*/ 0 h 1157"/>
              <a:gd name="T32" fmla="*/ 956581 w 852"/>
              <a:gd name="T33" fmla="*/ 479647 h 1157"/>
              <a:gd name="T34" fmla="*/ 365080 w 852"/>
              <a:gd name="T35" fmla="*/ 471545 h 1157"/>
              <a:gd name="T36" fmla="*/ 389653 w 852"/>
              <a:gd name="T37" fmla="*/ 559048 h 1157"/>
              <a:gd name="T38" fmla="*/ 405450 w 852"/>
              <a:gd name="T39" fmla="*/ 651413 h 1157"/>
              <a:gd name="T40" fmla="*/ 412470 w 852"/>
              <a:gd name="T41" fmla="*/ 743777 h 1157"/>
              <a:gd name="T42" fmla="*/ 410715 w 852"/>
              <a:gd name="T43" fmla="*/ 832901 h 1157"/>
              <a:gd name="T44" fmla="*/ 401939 w 852"/>
              <a:gd name="T45" fmla="*/ 925266 h 1157"/>
              <a:gd name="T46" fmla="*/ 380877 w 852"/>
              <a:gd name="T47" fmla="*/ 1016010 h 1157"/>
              <a:gd name="T48" fmla="*/ 356304 w 852"/>
              <a:gd name="T49" fmla="*/ 1106754 h 1157"/>
              <a:gd name="T50" fmla="*/ 317690 w 852"/>
              <a:gd name="T51" fmla="*/ 1189396 h 1157"/>
              <a:gd name="T52" fmla="*/ 0 w 852"/>
              <a:gd name="T53" fmla="*/ 1017630 h 1157"/>
              <a:gd name="T54" fmla="*/ 461616 w 852"/>
              <a:gd name="T55" fmla="*/ 1873218 h 1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52"/>
              <a:gd name="T85" fmla="*/ 0 h 1157"/>
              <a:gd name="T86" fmla="*/ 852 w 852"/>
              <a:gd name="T87" fmla="*/ 1157 h 1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52" h="1157">
                <a:moveTo>
                  <a:pt x="263" y="1156"/>
                </a:moveTo>
                <a:lnTo>
                  <a:pt x="851" y="1143"/>
                </a:lnTo>
                <a:lnTo>
                  <a:pt x="668" y="1032"/>
                </a:lnTo>
                <a:lnTo>
                  <a:pt x="703" y="958"/>
                </a:lnTo>
                <a:lnTo>
                  <a:pt x="733" y="882"/>
                </a:lnTo>
                <a:lnTo>
                  <a:pt x="758" y="804"/>
                </a:lnTo>
                <a:lnTo>
                  <a:pt x="775" y="723"/>
                </a:lnTo>
                <a:lnTo>
                  <a:pt x="790" y="642"/>
                </a:lnTo>
                <a:lnTo>
                  <a:pt x="798" y="561"/>
                </a:lnTo>
                <a:lnTo>
                  <a:pt x="801" y="478"/>
                </a:lnTo>
                <a:lnTo>
                  <a:pt x="798" y="395"/>
                </a:lnTo>
                <a:lnTo>
                  <a:pt x="789" y="314"/>
                </a:lnTo>
                <a:lnTo>
                  <a:pt x="775" y="233"/>
                </a:lnTo>
                <a:lnTo>
                  <a:pt x="756" y="153"/>
                </a:lnTo>
                <a:lnTo>
                  <a:pt x="730" y="75"/>
                </a:lnTo>
                <a:lnTo>
                  <a:pt x="701" y="0"/>
                </a:lnTo>
                <a:lnTo>
                  <a:pt x="545" y="296"/>
                </a:lnTo>
                <a:lnTo>
                  <a:pt x="208" y="291"/>
                </a:lnTo>
                <a:lnTo>
                  <a:pt x="222" y="345"/>
                </a:lnTo>
                <a:lnTo>
                  <a:pt x="231" y="402"/>
                </a:lnTo>
                <a:lnTo>
                  <a:pt x="235" y="459"/>
                </a:lnTo>
                <a:lnTo>
                  <a:pt x="234" y="514"/>
                </a:lnTo>
                <a:lnTo>
                  <a:pt x="229" y="571"/>
                </a:lnTo>
                <a:lnTo>
                  <a:pt x="217" y="627"/>
                </a:lnTo>
                <a:lnTo>
                  <a:pt x="203" y="683"/>
                </a:lnTo>
                <a:lnTo>
                  <a:pt x="181" y="734"/>
                </a:lnTo>
                <a:lnTo>
                  <a:pt x="0" y="628"/>
                </a:lnTo>
                <a:lnTo>
                  <a:pt x="263" y="1156"/>
                </a:lnTo>
              </a:path>
            </a:pathLst>
          </a:custGeom>
          <a:solidFill>
            <a:schemeClr val="accent3"/>
          </a:solidFill>
          <a:ln w="12700" cap="rnd">
            <a:noFill/>
            <a:round/>
            <a:headEnd/>
            <a:tailEnd/>
          </a:ln>
        </p:spPr>
        <p:txBody>
          <a:bodyPr/>
          <a:lstStyle/>
          <a:p>
            <a:pPr>
              <a:defRPr/>
            </a:pPr>
            <a:endParaRPr lang="en-GB" sz="1400" dirty="0">
              <a:solidFill>
                <a:schemeClr val="bg1"/>
              </a:solidFill>
            </a:endParaRPr>
          </a:p>
        </p:txBody>
      </p:sp>
      <p:sp>
        <p:nvSpPr>
          <p:cNvPr id="5" name="Freeform 3"/>
          <p:cNvSpPr>
            <a:spLocks/>
          </p:cNvSpPr>
          <p:nvPr/>
        </p:nvSpPr>
        <p:spPr bwMode="blackWhite">
          <a:xfrm>
            <a:off x="5221288" y="2070100"/>
            <a:ext cx="1797050" cy="1557338"/>
          </a:xfrm>
          <a:custGeom>
            <a:avLst/>
            <a:gdLst>
              <a:gd name="T0" fmla="*/ 2147483647 w 1109"/>
              <a:gd name="T1" fmla="*/ 2147483647 h 962"/>
              <a:gd name="T2" fmla="*/ 2147483647 w 1109"/>
              <a:gd name="T3" fmla="*/ 2147483647 h 962"/>
              <a:gd name="T4" fmla="*/ 2147483647 w 1109"/>
              <a:gd name="T5" fmla="*/ 2147483647 h 962"/>
              <a:gd name="T6" fmla="*/ 2147483647 w 1109"/>
              <a:gd name="T7" fmla="*/ 2147483647 h 962"/>
              <a:gd name="T8" fmla="*/ 2147483647 w 1109"/>
              <a:gd name="T9" fmla="*/ 2147483647 h 962"/>
              <a:gd name="T10" fmla="*/ 2147483647 w 1109"/>
              <a:gd name="T11" fmla="*/ 2147483647 h 962"/>
              <a:gd name="T12" fmla="*/ 2147483647 w 1109"/>
              <a:gd name="T13" fmla="*/ 2147483647 h 962"/>
              <a:gd name="T14" fmla="*/ 2147483647 w 1109"/>
              <a:gd name="T15" fmla="*/ 2147483647 h 962"/>
              <a:gd name="T16" fmla="*/ 2147483647 w 1109"/>
              <a:gd name="T17" fmla="*/ 2147483647 h 962"/>
              <a:gd name="T18" fmla="*/ 2147483647 w 1109"/>
              <a:gd name="T19" fmla="*/ 2147483647 h 962"/>
              <a:gd name="T20" fmla="*/ 2147483647 w 1109"/>
              <a:gd name="T21" fmla="*/ 2147483647 h 962"/>
              <a:gd name="T22" fmla="*/ 2147483647 w 1109"/>
              <a:gd name="T23" fmla="*/ 2147483647 h 962"/>
              <a:gd name="T24" fmla="*/ 2147483647 w 1109"/>
              <a:gd name="T25" fmla="*/ 2147483647 h 962"/>
              <a:gd name="T26" fmla="*/ 2147483647 w 1109"/>
              <a:gd name="T27" fmla="*/ 2147483647 h 962"/>
              <a:gd name="T28" fmla="*/ 2147483647 w 1109"/>
              <a:gd name="T29" fmla="*/ 2147483647 h 962"/>
              <a:gd name="T30" fmla="*/ 2147483647 w 1109"/>
              <a:gd name="T31" fmla="*/ 2147483647 h 962"/>
              <a:gd name="T32" fmla="*/ 2147483647 w 1109"/>
              <a:gd name="T33" fmla="*/ 2147483647 h 962"/>
              <a:gd name="T34" fmla="*/ 2147483647 w 1109"/>
              <a:gd name="T35" fmla="*/ 2147483647 h 962"/>
              <a:gd name="T36" fmla="*/ 2147483647 w 1109"/>
              <a:gd name="T37" fmla="*/ 2147483647 h 962"/>
              <a:gd name="T38" fmla="*/ 0 w 1109"/>
              <a:gd name="T39" fmla="*/ 0 h 962"/>
              <a:gd name="T40" fmla="*/ 2147483647 w 1109"/>
              <a:gd name="T41" fmla="*/ 2147483647 h 962"/>
              <a:gd name="T42" fmla="*/ 2147483647 w 1109"/>
              <a:gd name="T43" fmla="*/ 2147483647 h 962"/>
              <a:gd name="T44" fmla="*/ 2147483647 w 1109"/>
              <a:gd name="T45" fmla="*/ 2147483647 h 962"/>
              <a:gd name="T46" fmla="*/ 2147483647 w 1109"/>
              <a:gd name="T47" fmla="*/ 2147483647 h 962"/>
              <a:gd name="T48" fmla="*/ 2147483647 w 1109"/>
              <a:gd name="T49" fmla="*/ 2147483647 h 962"/>
              <a:gd name="T50" fmla="*/ 2147483647 w 1109"/>
              <a:gd name="T51" fmla="*/ 2147483647 h 962"/>
              <a:gd name="T52" fmla="*/ 2147483647 w 1109"/>
              <a:gd name="T53" fmla="*/ 2147483647 h 962"/>
              <a:gd name="T54" fmla="*/ 2147483647 w 1109"/>
              <a:gd name="T55" fmla="*/ 2147483647 h 962"/>
              <a:gd name="T56" fmla="*/ 2147483647 w 1109"/>
              <a:gd name="T57" fmla="*/ 2147483647 h 962"/>
              <a:gd name="T58" fmla="*/ 2147483647 w 1109"/>
              <a:gd name="T59" fmla="*/ 2147483647 h 962"/>
              <a:gd name="T60" fmla="*/ 2147483647 w 1109"/>
              <a:gd name="T61" fmla="*/ 2147483647 h 9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09"/>
              <a:gd name="T94" fmla="*/ 0 h 962"/>
              <a:gd name="T95" fmla="*/ 1109 w 1109"/>
              <a:gd name="T96" fmla="*/ 962 h 9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09" h="962">
                <a:moveTo>
                  <a:pt x="246" y="959"/>
                </a:moveTo>
                <a:lnTo>
                  <a:pt x="839" y="961"/>
                </a:lnTo>
                <a:lnTo>
                  <a:pt x="934" y="786"/>
                </a:lnTo>
                <a:lnTo>
                  <a:pt x="1023" y="611"/>
                </a:lnTo>
                <a:lnTo>
                  <a:pt x="1108" y="429"/>
                </a:lnTo>
                <a:lnTo>
                  <a:pt x="930" y="539"/>
                </a:lnTo>
                <a:lnTo>
                  <a:pt x="885" y="471"/>
                </a:lnTo>
                <a:lnTo>
                  <a:pt x="837" y="406"/>
                </a:lnTo>
                <a:lnTo>
                  <a:pt x="783" y="344"/>
                </a:lnTo>
                <a:lnTo>
                  <a:pt x="724" y="287"/>
                </a:lnTo>
                <a:lnTo>
                  <a:pt x="663" y="235"/>
                </a:lnTo>
                <a:lnTo>
                  <a:pt x="598" y="188"/>
                </a:lnTo>
                <a:lnTo>
                  <a:pt x="530" y="145"/>
                </a:lnTo>
                <a:lnTo>
                  <a:pt x="460" y="107"/>
                </a:lnTo>
                <a:lnTo>
                  <a:pt x="387" y="75"/>
                </a:lnTo>
                <a:lnTo>
                  <a:pt x="311" y="48"/>
                </a:lnTo>
                <a:lnTo>
                  <a:pt x="236" y="27"/>
                </a:lnTo>
                <a:lnTo>
                  <a:pt x="158" y="12"/>
                </a:lnTo>
                <a:lnTo>
                  <a:pt x="79" y="2"/>
                </a:lnTo>
                <a:lnTo>
                  <a:pt x="0" y="0"/>
                </a:lnTo>
                <a:lnTo>
                  <a:pt x="210" y="277"/>
                </a:lnTo>
                <a:lnTo>
                  <a:pt x="80" y="601"/>
                </a:lnTo>
                <a:lnTo>
                  <a:pt x="134" y="614"/>
                </a:lnTo>
                <a:lnTo>
                  <a:pt x="186" y="631"/>
                </a:lnTo>
                <a:lnTo>
                  <a:pt x="236" y="654"/>
                </a:lnTo>
                <a:lnTo>
                  <a:pt x="283" y="681"/>
                </a:lnTo>
                <a:lnTo>
                  <a:pt x="328" y="715"/>
                </a:lnTo>
                <a:lnTo>
                  <a:pt x="370" y="752"/>
                </a:lnTo>
                <a:lnTo>
                  <a:pt x="408" y="792"/>
                </a:lnTo>
                <a:lnTo>
                  <a:pt x="446" y="837"/>
                </a:lnTo>
                <a:lnTo>
                  <a:pt x="246" y="959"/>
                </a:lnTo>
              </a:path>
            </a:pathLst>
          </a:custGeom>
          <a:solidFill>
            <a:schemeClr val="accent2"/>
          </a:solidFill>
          <a:ln w="12700" cap="rnd">
            <a:noFill/>
            <a:round/>
            <a:headEnd/>
            <a:tailEnd/>
          </a:ln>
        </p:spPr>
        <p:txBody>
          <a:bodyPr/>
          <a:lstStyle/>
          <a:p>
            <a:endParaRPr lang="en-GB" sz="1400">
              <a:solidFill>
                <a:schemeClr val="bg1"/>
              </a:solidFill>
            </a:endParaRPr>
          </a:p>
        </p:txBody>
      </p:sp>
      <p:sp>
        <p:nvSpPr>
          <p:cNvPr id="6" name="Freeform 4"/>
          <p:cNvSpPr>
            <a:spLocks/>
          </p:cNvSpPr>
          <p:nvPr/>
        </p:nvSpPr>
        <p:spPr bwMode="blackWhite">
          <a:xfrm>
            <a:off x="1905000" y="1752600"/>
            <a:ext cx="3573463" cy="1779587"/>
          </a:xfrm>
          <a:custGeom>
            <a:avLst/>
            <a:gdLst>
              <a:gd name="T0" fmla="*/ 0 w 2206"/>
              <a:gd name="T1" fmla="*/ 2147483647 h 1099"/>
              <a:gd name="T2" fmla="*/ 2147483647 w 2206"/>
              <a:gd name="T3" fmla="*/ 2147483647 h 1099"/>
              <a:gd name="T4" fmla="*/ 2147483647 w 2206"/>
              <a:gd name="T5" fmla="*/ 2147483647 h 1099"/>
              <a:gd name="T6" fmla="*/ 2147483647 w 2206"/>
              <a:gd name="T7" fmla="*/ 2147483647 h 1099"/>
              <a:gd name="T8" fmla="*/ 2147483647 w 2206"/>
              <a:gd name="T9" fmla="*/ 2147483647 h 1099"/>
              <a:gd name="T10" fmla="*/ 2147483647 w 2206"/>
              <a:gd name="T11" fmla="*/ 2147483647 h 1099"/>
              <a:gd name="T12" fmla="*/ 2147483647 w 2206"/>
              <a:gd name="T13" fmla="*/ 2147483647 h 1099"/>
              <a:gd name="T14" fmla="*/ 2147483647 w 2206"/>
              <a:gd name="T15" fmla="*/ 2147483647 h 1099"/>
              <a:gd name="T16" fmla="*/ 2147483647 w 2206"/>
              <a:gd name="T17" fmla="*/ 2147483647 h 1099"/>
              <a:gd name="T18" fmla="*/ 2147483647 w 2206"/>
              <a:gd name="T19" fmla="*/ 2147483647 h 1099"/>
              <a:gd name="T20" fmla="*/ 2147483647 w 2206"/>
              <a:gd name="T21" fmla="*/ 2147483647 h 1099"/>
              <a:gd name="T22" fmla="*/ 2147483647 w 2206"/>
              <a:gd name="T23" fmla="*/ 2147483647 h 1099"/>
              <a:gd name="T24" fmla="*/ 2147483647 w 2206"/>
              <a:gd name="T25" fmla="*/ 2147483647 h 1099"/>
              <a:gd name="T26" fmla="*/ 2147483647 w 2206"/>
              <a:gd name="T27" fmla="*/ 2147483647 h 1099"/>
              <a:gd name="T28" fmla="*/ 2147483647 w 2206"/>
              <a:gd name="T29" fmla="*/ 0 h 1099"/>
              <a:gd name="T30" fmla="*/ 2147483647 w 2206"/>
              <a:gd name="T31" fmla="*/ 2147483647 h 1099"/>
              <a:gd name="T32" fmla="*/ 0 w 2206"/>
              <a:gd name="T33" fmla="*/ 2147483647 h 1099"/>
              <a:gd name="T34" fmla="*/ 0 w 2206"/>
              <a:gd name="T35" fmla="*/ 2147483647 h 109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6"/>
              <a:gd name="T55" fmla="*/ 0 h 1099"/>
              <a:gd name="T56" fmla="*/ 2206 w 2206"/>
              <a:gd name="T57" fmla="*/ 1099 h 109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6" h="1099">
                <a:moveTo>
                  <a:pt x="0" y="864"/>
                </a:moveTo>
                <a:lnTo>
                  <a:pt x="1339" y="864"/>
                </a:lnTo>
                <a:lnTo>
                  <a:pt x="1552" y="1098"/>
                </a:lnTo>
                <a:lnTo>
                  <a:pt x="1587" y="1045"/>
                </a:lnTo>
                <a:lnTo>
                  <a:pt x="1625" y="996"/>
                </a:lnTo>
                <a:lnTo>
                  <a:pt x="1666" y="948"/>
                </a:lnTo>
                <a:lnTo>
                  <a:pt x="1711" y="906"/>
                </a:lnTo>
                <a:lnTo>
                  <a:pt x="1754" y="872"/>
                </a:lnTo>
                <a:lnTo>
                  <a:pt x="1800" y="845"/>
                </a:lnTo>
                <a:lnTo>
                  <a:pt x="1850" y="822"/>
                </a:lnTo>
                <a:lnTo>
                  <a:pt x="1900" y="803"/>
                </a:lnTo>
                <a:lnTo>
                  <a:pt x="1953" y="790"/>
                </a:lnTo>
                <a:lnTo>
                  <a:pt x="1983" y="1013"/>
                </a:lnTo>
                <a:lnTo>
                  <a:pt x="2205" y="471"/>
                </a:lnTo>
                <a:lnTo>
                  <a:pt x="1872" y="0"/>
                </a:lnTo>
                <a:lnTo>
                  <a:pt x="1873" y="196"/>
                </a:lnTo>
                <a:lnTo>
                  <a:pt x="0" y="196"/>
                </a:lnTo>
                <a:lnTo>
                  <a:pt x="0" y="864"/>
                </a:lnTo>
              </a:path>
            </a:pathLst>
          </a:custGeom>
          <a:solidFill>
            <a:schemeClr val="accent1"/>
          </a:solidFill>
          <a:ln w="12700" cap="rnd">
            <a:noFill/>
            <a:round/>
            <a:headEnd/>
            <a:tailEnd/>
          </a:ln>
        </p:spPr>
        <p:txBody>
          <a:bodyPr/>
          <a:lstStyle/>
          <a:p>
            <a:endParaRPr lang="en-GB" sz="1400">
              <a:solidFill>
                <a:schemeClr val="bg1"/>
              </a:solidFill>
            </a:endParaRPr>
          </a:p>
        </p:txBody>
      </p:sp>
      <p:sp>
        <p:nvSpPr>
          <p:cNvPr id="7" name="Freeform 5"/>
          <p:cNvSpPr>
            <a:spLocks/>
          </p:cNvSpPr>
          <p:nvPr/>
        </p:nvSpPr>
        <p:spPr bwMode="blackWhite">
          <a:xfrm>
            <a:off x="4867275" y="4592638"/>
            <a:ext cx="1806575" cy="1716087"/>
          </a:xfrm>
          <a:custGeom>
            <a:avLst/>
            <a:gdLst>
              <a:gd name="T0" fmla="*/ 0 w 1115"/>
              <a:gd name="T1" fmla="*/ 857233 h 1059"/>
              <a:gd name="T2" fmla="*/ 489786 w 1115"/>
              <a:gd name="T3" fmla="*/ 1714467 h 1059"/>
              <a:gd name="T4" fmla="*/ 489786 w 1115"/>
              <a:gd name="T5" fmla="*/ 1320690 h 1059"/>
              <a:gd name="T6" fmla="*/ 619693 w 1115"/>
              <a:gd name="T7" fmla="*/ 1309347 h 1059"/>
              <a:gd name="T8" fmla="*/ 753111 w 1115"/>
              <a:gd name="T9" fmla="*/ 1288280 h 1059"/>
              <a:gd name="T10" fmla="*/ 881263 w 1115"/>
              <a:gd name="T11" fmla="*/ 1259112 h 1059"/>
              <a:gd name="T12" fmla="*/ 1005904 w 1115"/>
              <a:gd name="T13" fmla="*/ 1221841 h 1059"/>
              <a:gd name="T14" fmla="*/ 1128789 w 1115"/>
              <a:gd name="T15" fmla="*/ 1176467 h 1059"/>
              <a:gd name="T16" fmla="*/ 1249919 w 1115"/>
              <a:gd name="T17" fmla="*/ 1122992 h 1059"/>
              <a:gd name="T18" fmla="*/ 1365782 w 1115"/>
              <a:gd name="T19" fmla="*/ 1061413 h 1059"/>
              <a:gd name="T20" fmla="*/ 1479890 w 1115"/>
              <a:gd name="T21" fmla="*/ 993353 h 1059"/>
              <a:gd name="T22" fmla="*/ 1581709 w 1115"/>
              <a:gd name="T23" fmla="*/ 913950 h 1059"/>
              <a:gd name="T24" fmla="*/ 1687039 w 1115"/>
              <a:gd name="T25" fmla="*/ 831306 h 1059"/>
              <a:gd name="T26" fmla="*/ 1781836 w 1115"/>
              <a:gd name="T27" fmla="*/ 738938 h 1059"/>
              <a:gd name="T28" fmla="*/ 1874878 w 1115"/>
              <a:gd name="T29" fmla="*/ 640089 h 1059"/>
              <a:gd name="T30" fmla="*/ 1955631 w 1115"/>
              <a:gd name="T31" fmla="*/ 539619 h 1059"/>
              <a:gd name="T32" fmla="*/ 1362271 w 1115"/>
              <a:gd name="T33" fmla="*/ 570408 h 1059"/>
              <a:gd name="T34" fmla="*/ 1093679 w 1115"/>
              <a:gd name="T35" fmla="*/ 58337 h 1059"/>
              <a:gd name="T36" fmla="*/ 1037503 w 1115"/>
              <a:gd name="T37" fmla="*/ 111813 h 1059"/>
              <a:gd name="T38" fmla="*/ 977816 w 1115"/>
              <a:gd name="T39" fmla="*/ 158807 h 1059"/>
              <a:gd name="T40" fmla="*/ 905840 w 1115"/>
              <a:gd name="T41" fmla="*/ 207421 h 1059"/>
              <a:gd name="T42" fmla="*/ 828598 w 1115"/>
              <a:gd name="T43" fmla="*/ 254415 h 1059"/>
              <a:gd name="T44" fmla="*/ 746089 w 1115"/>
              <a:gd name="T45" fmla="*/ 288445 h 1059"/>
              <a:gd name="T46" fmla="*/ 665336 w 1115"/>
              <a:gd name="T47" fmla="*/ 319234 h 1059"/>
              <a:gd name="T48" fmla="*/ 579316 w 1115"/>
              <a:gd name="T49" fmla="*/ 341921 h 1059"/>
              <a:gd name="T50" fmla="*/ 489786 w 1115"/>
              <a:gd name="T51" fmla="*/ 356505 h 1059"/>
              <a:gd name="T52" fmla="*/ 489786 w 1115"/>
              <a:gd name="T53" fmla="*/ 0 h 1059"/>
              <a:gd name="T54" fmla="*/ 0 w 1115"/>
              <a:gd name="T55" fmla="*/ 857233 h 10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15"/>
              <a:gd name="T85" fmla="*/ 0 h 1059"/>
              <a:gd name="T86" fmla="*/ 1115 w 1115"/>
              <a:gd name="T87" fmla="*/ 1059 h 105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15" h="1059">
                <a:moveTo>
                  <a:pt x="0" y="529"/>
                </a:moveTo>
                <a:lnTo>
                  <a:pt x="279" y="1058"/>
                </a:lnTo>
                <a:lnTo>
                  <a:pt x="279" y="815"/>
                </a:lnTo>
                <a:lnTo>
                  <a:pt x="353" y="808"/>
                </a:lnTo>
                <a:lnTo>
                  <a:pt x="429" y="795"/>
                </a:lnTo>
                <a:lnTo>
                  <a:pt x="502" y="777"/>
                </a:lnTo>
                <a:lnTo>
                  <a:pt x="573" y="754"/>
                </a:lnTo>
                <a:lnTo>
                  <a:pt x="643" y="726"/>
                </a:lnTo>
                <a:lnTo>
                  <a:pt x="712" y="693"/>
                </a:lnTo>
                <a:lnTo>
                  <a:pt x="778" y="655"/>
                </a:lnTo>
                <a:lnTo>
                  <a:pt x="843" y="613"/>
                </a:lnTo>
                <a:lnTo>
                  <a:pt x="901" y="564"/>
                </a:lnTo>
                <a:lnTo>
                  <a:pt x="961" y="513"/>
                </a:lnTo>
                <a:lnTo>
                  <a:pt x="1015" y="456"/>
                </a:lnTo>
                <a:lnTo>
                  <a:pt x="1068" y="395"/>
                </a:lnTo>
                <a:lnTo>
                  <a:pt x="1114" y="333"/>
                </a:lnTo>
                <a:lnTo>
                  <a:pt x="776" y="352"/>
                </a:lnTo>
                <a:lnTo>
                  <a:pt x="623" y="36"/>
                </a:lnTo>
                <a:lnTo>
                  <a:pt x="591" y="69"/>
                </a:lnTo>
                <a:lnTo>
                  <a:pt x="557" y="98"/>
                </a:lnTo>
                <a:lnTo>
                  <a:pt x="516" y="128"/>
                </a:lnTo>
                <a:lnTo>
                  <a:pt x="472" y="157"/>
                </a:lnTo>
                <a:lnTo>
                  <a:pt x="425" y="178"/>
                </a:lnTo>
                <a:lnTo>
                  <a:pt x="379" y="197"/>
                </a:lnTo>
                <a:lnTo>
                  <a:pt x="330" y="211"/>
                </a:lnTo>
                <a:lnTo>
                  <a:pt x="279" y="220"/>
                </a:lnTo>
                <a:lnTo>
                  <a:pt x="279" y="0"/>
                </a:lnTo>
                <a:lnTo>
                  <a:pt x="0" y="529"/>
                </a:lnTo>
              </a:path>
            </a:pathLst>
          </a:custGeom>
          <a:solidFill>
            <a:schemeClr val="accent4"/>
          </a:solidFill>
          <a:ln w="12700" cap="rnd">
            <a:noFill/>
            <a:round/>
            <a:headEnd/>
            <a:tailEnd/>
          </a:ln>
        </p:spPr>
        <p:txBody>
          <a:bodyPr/>
          <a:lstStyle/>
          <a:p>
            <a:pPr>
              <a:defRPr/>
            </a:pPr>
            <a:endParaRPr lang="en-GB" sz="1400" dirty="0">
              <a:solidFill>
                <a:schemeClr val="bg1"/>
              </a:solidFill>
            </a:endParaRPr>
          </a:p>
        </p:txBody>
      </p:sp>
      <p:sp>
        <p:nvSpPr>
          <p:cNvPr id="8" name="Freeform 6"/>
          <p:cNvSpPr>
            <a:spLocks/>
          </p:cNvSpPr>
          <p:nvPr/>
        </p:nvSpPr>
        <p:spPr bwMode="blackWhite">
          <a:xfrm>
            <a:off x="3332163" y="4378325"/>
            <a:ext cx="1719262" cy="1531938"/>
          </a:xfrm>
          <a:custGeom>
            <a:avLst/>
            <a:gdLst>
              <a:gd name="T0" fmla="*/ 2147483647 w 1061"/>
              <a:gd name="T1" fmla="*/ 0 h 946"/>
              <a:gd name="T2" fmla="*/ 0 w 1061"/>
              <a:gd name="T3" fmla="*/ 2147483647 h 946"/>
              <a:gd name="T4" fmla="*/ 2147483647 w 1061"/>
              <a:gd name="T5" fmla="*/ 2147483647 h 946"/>
              <a:gd name="T6" fmla="*/ 2147483647 w 1061"/>
              <a:gd name="T7" fmla="*/ 2147483647 h 946"/>
              <a:gd name="T8" fmla="*/ 2147483647 w 1061"/>
              <a:gd name="T9" fmla="*/ 2147483647 h 946"/>
              <a:gd name="T10" fmla="*/ 2147483647 w 1061"/>
              <a:gd name="T11" fmla="*/ 2147483647 h 946"/>
              <a:gd name="T12" fmla="*/ 2147483647 w 1061"/>
              <a:gd name="T13" fmla="*/ 2147483647 h 946"/>
              <a:gd name="T14" fmla="*/ 2147483647 w 1061"/>
              <a:gd name="T15" fmla="*/ 2147483647 h 946"/>
              <a:gd name="T16" fmla="*/ 2147483647 w 1061"/>
              <a:gd name="T17" fmla="*/ 2147483647 h 946"/>
              <a:gd name="T18" fmla="*/ 2147483647 w 1061"/>
              <a:gd name="T19" fmla="*/ 2147483647 h 946"/>
              <a:gd name="T20" fmla="*/ 2147483647 w 1061"/>
              <a:gd name="T21" fmla="*/ 2147483647 h 946"/>
              <a:gd name="T22" fmla="*/ 2147483647 w 1061"/>
              <a:gd name="T23" fmla="*/ 2147483647 h 946"/>
              <a:gd name="T24" fmla="*/ 2147483647 w 1061"/>
              <a:gd name="T25" fmla="*/ 2147483647 h 946"/>
              <a:gd name="T26" fmla="*/ 2147483647 w 1061"/>
              <a:gd name="T27" fmla="*/ 2147483647 h 946"/>
              <a:gd name="T28" fmla="*/ 2147483647 w 1061"/>
              <a:gd name="T29" fmla="*/ 2147483647 h 946"/>
              <a:gd name="T30" fmla="*/ 2147483647 w 1061"/>
              <a:gd name="T31" fmla="*/ 2147483647 h 946"/>
              <a:gd name="T32" fmla="*/ 2147483647 w 1061"/>
              <a:gd name="T33" fmla="*/ 2147483647 h 946"/>
              <a:gd name="T34" fmla="*/ 2147483647 w 1061"/>
              <a:gd name="T35" fmla="*/ 2147483647 h 946"/>
              <a:gd name="T36" fmla="*/ 2147483647 w 1061"/>
              <a:gd name="T37" fmla="*/ 2147483647 h 946"/>
              <a:gd name="T38" fmla="*/ 2147483647 w 1061"/>
              <a:gd name="T39" fmla="*/ 2147483647 h 946"/>
              <a:gd name="T40" fmla="*/ 2147483647 w 1061"/>
              <a:gd name="T41" fmla="*/ 2147483647 h 946"/>
              <a:gd name="T42" fmla="*/ 2147483647 w 1061"/>
              <a:gd name="T43" fmla="*/ 2147483647 h 946"/>
              <a:gd name="T44" fmla="*/ 2147483647 w 1061"/>
              <a:gd name="T45" fmla="*/ 2147483647 h 946"/>
              <a:gd name="T46" fmla="*/ 2147483647 w 1061"/>
              <a:gd name="T47" fmla="*/ 2147483647 h 946"/>
              <a:gd name="T48" fmla="*/ 2147483647 w 1061"/>
              <a:gd name="T49" fmla="*/ 2147483647 h 946"/>
              <a:gd name="T50" fmla="*/ 2147483647 w 1061"/>
              <a:gd name="T51" fmla="*/ 0 h 9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61"/>
              <a:gd name="T79" fmla="*/ 0 h 946"/>
              <a:gd name="T80" fmla="*/ 1061 w 1061"/>
              <a:gd name="T81" fmla="*/ 946 h 9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61" h="946">
                <a:moveTo>
                  <a:pt x="372" y="0"/>
                </a:moveTo>
                <a:lnTo>
                  <a:pt x="0" y="477"/>
                </a:lnTo>
                <a:lnTo>
                  <a:pt x="207" y="395"/>
                </a:lnTo>
                <a:lnTo>
                  <a:pt x="252" y="466"/>
                </a:lnTo>
                <a:lnTo>
                  <a:pt x="302" y="531"/>
                </a:lnTo>
                <a:lnTo>
                  <a:pt x="354" y="592"/>
                </a:lnTo>
                <a:lnTo>
                  <a:pt x="410" y="649"/>
                </a:lnTo>
                <a:lnTo>
                  <a:pt x="471" y="703"/>
                </a:lnTo>
                <a:lnTo>
                  <a:pt x="535" y="751"/>
                </a:lnTo>
                <a:lnTo>
                  <a:pt x="602" y="795"/>
                </a:lnTo>
                <a:lnTo>
                  <a:pt x="670" y="833"/>
                </a:lnTo>
                <a:lnTo>
                  <a:pt x="745" y="867"/>
                </a:lnTo>
                <a:lnTo>
                  <a:pt x="818" y="894"/>
                </a:lnTo>
                <a:lnTo>
                  <a:pt x="894" y="917"/>
                </a:lnTo>
                <a:lnTo>
                  <a:pt x="970" y="934"/>
                </a:lnTo>
                <a:lnTo>
                  <a:pt x="1048" y="945"/>
                </a:lnTo>
                <a:lnTo>
                  <a:pt x="896" y="669"/>
                </a:lnTo>
                <a:lnTo>
                  <a:pt x="1060" y="347"/>
                </a:lnTo>
                <a:lnTo>
                  <a:pt x="1004" y="334"/>
                </a:lnTo>
                <a:lnTo>
                  <a:pt x="951" y="315"/>
                </a:lnTo>
                <a:lnTo>
                  <a:pt x="898" y="290"/>
                </a:lnTo>
                <a:lnTo>
                  <a:pt x="850" y="260"/>
                </a:lnTo>
                <a:lnTo>
                  <a:pt x="802" y="223"/>
                </a:lnTo>
                <a:lnTo>
                  <a:pt x="761" y="184"/>
                </a:lnTo>
                <a:lnTo>
                  <a:pt x="938" y="113"/>
                </a:lnTo>
                <a:lnTo>
                  <a:pt x="372" y="0"/>
                </a:lnTo>
              </a:path>
            </a:pathLst>
          </a:custGeom>
          <a:solidFill>
            <a:schemeClr val="accent5"/>
          </a:solidFill>
          <a:ln w="12700" cap="rnd">
            <a:noFill/>
            <a:round/>
            <a:headEnd/>
            <a:tailEnd/>
          </a:ln>
        </p:spPr>
        <p:txBody>
          <a:bodyPr/>
          <a:lstStyle/>
          <a:p>
            <a:pPr>
              <a:defRPr/>
            </a:pPr>
            <a:endParaRPr lang="en-GB" sz="1400" dirty="0">
              <a:solidFill>
                <a:schemeClr val="tx2"/>
              </a:solidFill>
            </a:endParaRPr>
          </a:p>
        </p:txBody>
      </p:sp>
      <p:sp>
        <p:nvSpPr>
          <p:cNvPr id="9" name="Freeform 7"/>
          <p:cNvSpPr>
            <a:spLocks/>
          </p:cNvSpPr>
          <p:nvPr/>
        </p:nvSpPr>
        <p:spPr bwMode="blackWhite">
          <a:xfrm>
            <a:off x="3115340" y="3065463"/>
            <a:ext cx="1531273" cy="1709737"/>
          </a:xfrm>
          <a:custGeom>
            <a:avLst/>
            <a:gdLst>
              <a:gd name="T0" fmla="*/ 2147483647 w 866"/>
              <a:gd name="T1" fmla="*/ 0 h 1055"/>
              <a:gd name="T2" fmla="*/ 0 w 866"/>
              <a:gd name="T3" fmla="*/ 2147483647 h 1055"/>
              <a:gd name="T4" fmla="*/ 2147483647 w 866"/>
              <a:gd name="T5" fmla="*/ 2147483647 h 1055"/>
              <a:gd name="T6" fmla="*/ 2147483647 w 866"/>
              <a:gd name="T7" fmla="*/ 2147483647 h 1055"/>
              <a:gd name="T8" fmla="*/ 2147483647 w 866"/>
              <a:gd name="T9" fmla="*/ 2147483647 h 1055"/>
              <a:gd name="T10" fmla="*/ 2147483647 w 866"/>
              <a:gd name="T11" fmla="*/ 2147483647 h 1055"/>
              <a:gd name="T12" fmla="*/ 2147483647 w 866"/>
              <a:gd name="T13" fmla="*/ 2147483647 h 1055"/>
              <a:gd name="T14" fmla="*/ 2147483647 w 866"/>
              <a:gd name="T15" fmla="*/ 2147483647 h 1055"/>
              <a:gd name="T16" fmla="*/ 2147483647 w 866"/>
              <a:gd name="T17" fmla="*/ 2147483647 h 1055"/>
              <a:gd name="T18" fmla="*/ 2147483647 w 866"/>
              <a:gd name="T19" fmla="*/ 2147483647 h 1055"/>
              <a:gd name="T20" fmla="*/ 2147483647 w 866"/>
              <a:gd name="T21" fmla="*/ 2147483647 h 1055"/>
              <a:gd name="T22" fmla="*/ 2147483647 w 866"/>
              <a:gd name="T23" fmla="*/ 2147483647 h 1055"/>
              <a:gd name="T24" fmla="*/ 2147483647 w 866"/>
              <a:gd name="T25" fmla="*/ 2147483647 h 1055"/>
              <a:gd name="T26" fmla="*/ 2147483647 w 866"/>
              <a:gd name="T27" fmla="*/ 2147483647 h 1055"/>
              <a:gd name="T28" fmla="*/ 2147483647 w 866"/>
              <a:gd name="T29" fmla="*/ 2147483647 h 1055"/>
              <a:gd name="T30" fmla="*/ 2147483647 w 866"/>
              <a:gd name="T31" fmla="*/ 2147483647 h 1055"/>
              <a:gd name="T32" fmla="*/ 2147483647 w 866"/>
              <a:gd name="T33" fmla="*/ 2147483647 h 1055"/>
              <a:gd name="T34" fmla="*/ 2147483647 w 866"/>
              <a:gd name="T35" fmla="*/ 2147483647 h 1055"/>
              <a:gd name="T36" fmla="*/ 2147483647 w 866"/>
              <a:gd name="T37" fmla="*/ 2147483647 h 1055"/>
              <a:gd name="T38" fmla="*/ 2147483647 w 866"/>
              <a:gd name="T39" fmla="*/ 2147483647 h 1055"/>
              <a:gd name="T40" fmla="*/ 2147483647 w 866"/>
              <a:gd name="T41" fmla="*/ 2147483647 h 1055"/>
              <a:gd name="T42" fmla="*/ 2147483647 w 866"/>
              <a:gd name="T43" fmla="*/ 2147483647 h 1055"/>
              <a:gd name="T44" fmla="*/ 2147483647 w 866"/>
              <a:gd name="T45" fmla="*/ 2147483647 h 1055"/>
              <a:gd name="T46" fmla="*/ 2147483647 w 866"/>
              <a:gd name="T47" fmla="*/ 2147483647 h 1055"/>
              <a:gd name="T48" fmla="*/ 2147483647 w 866"/>
              <a:gd name="T49" fmla="*/ 2147483647 h 1055"/>
              <a:gd name="T50" fmla="*/ 2147483647 w 866"/>
              <a:gd name="T51" fmla="*/ 0 h 10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6"/>
              <a:gd name="T79" fmla="*/ 0 h 1055"/>
              <a:gd name="T80" fmla="*/ 866 w 866"/>
              <a:gd name="T81" fmla="*/ 1055 h 105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6" h="1055">
                <a:moveTo>
                  <a:pt x="571" y="0"/>
                </a:moveTo>
                <a:lnTo>
                  <a:pt x="0" y="1"/>
                </a:lnTo>
                <a:lnTo>
                  <a:pt x="178" y="111"/>
                </a:lnTo>
                <a:lnTo>
                  <a:pt x="153" y="187"/>
                </a:lnTo>
                <a:lnTo>
                  <a:pt x="130" y="264"/>
                </a:lnTo>
                <a:lnTo>
                  <a:pt x="113" y="343"/>
                </a:lnTo>
                <a:lnTo>
                  <a:pt x="100" y="423"/>
                </a:lnTo>
                <a:lnTo>
                  <a:pt x="94" y="504"/>
                </a:lnTo>
                <a:lnTo>
                  <a:pt x="93" y="583"/>
                </a:lnTo>
                <a:lnTo>
                  <a:pt x="95" y="664"/>
                </a:lnTo>
                <a:lnTo>
                  <a:pt x="104" y="744"/>
                </a:lnTo>
                <a:lnTo>
                  <a:pt x="118" y="824"/>
                </a:lnTo>
                <a:lnTo>
                  <a:pt x="136" y="903"/>
                </a:lnTo>
                <a:lnTo>
                  <a:pt x="159" y="979"/>
                </a:lnTo>
                <a:lnTo>
                  <a:pt x="189" y="1054"/>
                </a:lnTo>
                <a:lnTo>
                  <a:pt x="412" y="766"/>
                </a:lnTo>
                <a:lnTo>
                  <a:pt x="702" y="816"/>
                </a:lnTo>
                <a:lnTo>
                  <a:pt x="681" y="760"/>
                </a:lnTo>
                <a:lnTo>
                  <a:pt x="666" y="705"/>
                </a:lnTo>
                <a:lnTo>
                  <a:pt x="658" y="647"/>
                </a:lnTo>
                <a:lnTo>
                  <a:pt x="652" y="588"/>
                </a:lnTo>
                <a:lnTo>
                  <a:pt x="652" y="529"/>
                </a:lnTo>
                <a:lnTo>
                  <a:pt x="660" y="470"/>
                </a:lnTo>
                <a:lnTo>
                  <a:pt x="672" y="413"/>
                </a:lnTo>
                <a:lnTo>
                  <a:pt x="865" y="531"/>
                </a:lnTo>
                <a:lnTo>
                  <a:pt x="571" y="0"/>
                </a:lnTo>
              </a:path>
            </a:pathLst>
          </a:custGeom>
          <a:solidFill>
            <a:schemeClr val="accent6"/>
          </a:solidFill>
          <a:ln w="57150" cap="rnd">
            <a:solidFill>
              <a:schemeClr val="bg1"/>
            </a:solidFill>
            <a:round/>
            <a:headEnd/>
            <a:tailEnd/>
          </a:ln>
        </p:spPr>
        <p:txBody>
          <a:bodyPr/>
          <a:lstStyle/>
          <a:p>
            <a:pPr>
              <a:defRPr/>
            </a:pPr>
            <a:endParaRPr lang="en-GB" sz="1400" dirty="0">
              <a:solidFill>
                <a:schemeClr val="bg1"/>
              </a:solidFill>
            </a:endParaRPr>
          </a:p>
        </p:txBody>
      </p:sp>
      <p:sp>
        <p:nvSpPr>
          <p:cNvPr id="10" name="Rectangle 8"/>
          <p:cNvSpPr>
            <a:spLocks noChangeArrowheads="1"/>
          </p:cNvSpPr>
          <p:nvPr/>
        </p:nvSpPr>
        <p:spPr bwMode="blackWhite">
          <a:xfrm>
            <a:off x="2046288" y="2538413"/>
            <a:ext cx="3117850" cy="204787"/>
          </a:xfrm>
          <a:prstGeom prst="rect">
            <a:avLst/>
          </a:prstGeom>
          <a:noFill/>
          <a:ln w="9525">
            <a:noFill/>
            <a:miter lim="800000"/>
            <a:headEnd/>
            <a:tailEnd/>
          </a:ln>
        </p:spPr>
        <p:txBody>
          <a:bodyPr lIns="0" tIns="0" rIns="0" bIns="0" anchor="ctr">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One region is slightly larger</a:t>
            </a:r>
            <a:endParaRPr lang="en-GB" sz="1400" dirty="0">
              <a:solidFill>
                <a:schemeClr val="bg1"/>
              </a:solidFill>
            </a:endParaRPr>
          </a:p>
        </p:txBody>
      </p:sp>
      <p:sp>
        <p:nvSpPr>
          <p:cNvPr id="11" name="Rectangle 9"/>
          <p:cNvSpPr>
            <a:spLocks noChangeArrowheads="1"/>
          </p:cNvSpPr>
          <p:nvPr/>
        </p:nvSpPr>
        <p:spPr bwMode="blackWhite">
          <a:xfrm>
            <a:off x="5486400" y="2667000"/>
            <a:ext cx="1219200" cy="614014"/>
          </a:xfrm>
          <a:prstGeom prst="rect">
            <a:avLst/>
          </a:prstGeom>
          <a:noFill/>
          <a:ln w="9525">
            <a:noFill/>
            <a:miter lim="800000"/>
            <a:headEnd/>
            <a:tailEnd/>
          </a:ln>
        </p:spPr>
        <p:txBody>
          <a:bodyPr wrap="square"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Lower transportation costs</a:t>
            </a:r>
            <a:endParaRPr lang="en-GB" sz="1400" dirty="0">
              <a:solidFill>
                <a:schemeClr val="bg1"/>
              </a:solidFill>
            </a:endParaRPr>
          </a:p>
        </p:txBody>
      </p:sp>
      <p:sp>
        <p:nvSpPr>
          <p:cNvPr id="12" name="Rectangle 10"/>
          <p:cNvSpPr>
            <a:spLocks noChangeArrowheads="1"/>
          </p:cNvSpPr>
          <p:nvPr/>
        </p:nvSpPr>
        <p:spPr bwMode="blackWhite">
          <a:xfrm>
            <a:off x="6038850" y="3881786"/>
            <a:ext cx="1047750" cy="614014"/>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Increasing returns to scale</a:t>
            </a:r>
            <a:endParaRPr lang="en-GB" sz="1400" dirty="0">
              <a:solidFill>
                <a:schemeClr val="bg1"/>
              </a:solidFill>
            </a:endParaRPr>
          </a:p>
        </p:txBody>
      </p:sp>
      <p:sp>
        <p:nvSpPr>
          <p:cNvPr id="13" name="Rectangle 11"/>
          <p:cNvSpPr>
            <a:spLocks noChangeArrowheads="1"/>
          </p:cNvSpPr>
          <p:nvPr/>
        </p:nvSpPr>
        <p:spPr bwMode="blackWhite">
          <a:xfrm>
            <a:off x="5105400" y="5153257"/>
            <a:ext cx="1044575" cy="409343"/>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Larger initial production</a:t>
            </a:r>
            <a:endParaRPr lang="en-GB" sz="1400" dirty="0">
              <a:solidFill>
                <a:schemeClr val="bg1"/>
              </a:solidFill>
            </a:endParaRPr>
          </a:p>
        </p:txBody>
      </p:sp>
      <p:sp>
        <p:nvSpPr>
          <p:cNvPr id="14" name="Rectangle 12"/>
          <p:cNvSpPr>
            <a:spLocks noChangeArrowheads="1"/>
          </p:cNvSpPr>
          <p:nvPr/>
        </p:nvSpPr>
        <p:spPr bwMode="blackWhite">
          <a:xfrm>
            <a:off x="3808413" y="4962525"/>
            <a:ext cx="1044575" cy="204788"/>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tx2"/>
                </a:solidFill>
              </a:rPr>
              <a:t>More people</a:t>
            </a:r>
            <a:endParaRPr lang="en-GB" sz="1400" dirty="0">
              <a:solidFill>
                <a:schemeClr val="tx2"/>
              </a:solidFill>
            </a:endParaRPr>
          </a:p>
        </p:txBody>
      </p:sp>
      <p:sp>
        <p:nvSpPr>
          <p:cNvPr id="15" name="Rectangle 13"/>
          <p:cNvSpPr>
            <a:spLocks noChangeArrowheads="1"/>
          </p:cNvSpPr>
          <p:nvPr/>
        </p:nvSpPr>
        <p:spPr bwMode="blackWhite">
          <a:xfrm>
            <a:off x="3298825" y="3352800"/>
            <a:ext cx="1044575" cy="818686"/>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tx2"/>
                </a:solidFill>
              </a:rPr>
              <a:t>More production closer together</a:t>
            </a:r>
            <a:endParaRPr lang="en-GB" sz="1400" dirty="0">
              <a:solidFill>
                <a:schemeClr val="tx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How does NEG differ from Neo-Classical and Endogenous Growth Theories?</a:t>
            </a:r>
            <a:endParaRPr lang="en-US" sz="3600" dirty="0"/>
          </a:p>
        </p:txBody>
      </p:sp>
      <p:sp>
        <p:nvSpPr>
          <p:cNvPr id="3" name="Content Placeholder 2"/>
          <p:cNvSpPr>
            <a:spLocks noGrp="1"/>
          </p:cNvSpPr>
          <p:nvPr>
            <p:ph idx="1"/>
          </p:nvPr>
        </p:nvSpPr>
        <p:spPr/>
        <p:txBody>
          <a:bodyPr/>
          <a:lstStyle/>
          <a:p>
            <a:pPr lvl="1">
              <a:buFont typeface="Arial" pitchFamily="34" charset="0"/>
              <a:buChar char="•"/>
              <a:defRPr/>
            </a:pPr>
            <a:r>
              <a:rPr lang="en-US" dirty="0" smtClean="0"/>
              <a:t>Takes scale into account</a:t>
            </a:r>
            <a:br>
              <a:rPr lang="en-US" dirty="0" smtClean="0"/>
            </a:br>
            <a:endParaRPr lang="en-US" dirty="0" smtClean="0"/>
          </a:p>
          <a:p>
            <a:pPr lvl="1">
              <a:buFont typeface="Arial" pitchFamily="34" charset="0"/>
              <a:buChar char="•"/>
              <a:defRPr/>
            </a:pPr>
            <a:r>
              <a:rPr lang="en-US" dirty="0" smtClean="0"/>
              <a:t>External increasing returns to scale incentivizes agglomeration </a:t>
            </a:r>
            <a:br>
              <a:rPr lang="en-US" dirty="0" smtClean="0"/>
            </a:br>
            <a:endParaRPr lang="en-US" dirty="0" smtClean="0"/>
          </a:p>
          <a:p>
            <a:pPr lvl="1">
              <a:buFont typeface="Arial" pitchFamily="34" charset="0"/>
              <a:buChar char="•"/>
              <a:defRPr/>
            </a:pPr>
            <a:r>
              <a:rPr lang="en-US" dirty="0" smtClean="0"/>
              <a:t>Agglomeration captures, via scale effects, how small initial differences cause large growth differentials over time</a:t>
            </a:r>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Data</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latin typeface="Garamond" pitchFamily="18" charset="0"/>
              </a:rPr>
              <a:t>We obtained data on 3,079 counties from 1998 to 2007</a:t>
            </a:r>
            <a:endParaRPr lang="en-US" dirty="0"/>
          </a:p>
        </p:txBody>
      </p:sp>
      <p:graphicFrame>
        <p:nvGraphicFramePr>
          <p:cNvPr id="4" name="Table 3"/>
          <p:cNvGraphicFramePr>
            <a:graphicFrameLocks noGrp="1"/>
          </p:cNvGraphicFramePr>
          <p:nvPr/>
        </p:nvGraphicFramePr>
        <p:xfrm>
          <a:off x="457200" y="1600200"/>
          <a:ext cx="8229600" cy="4251960"/>
        </p:xfrm>
        <a:graphic>
          <a:graphicData uri="http://schemas.openxmlformats.org/drawingml/2006/table">
            <a:tbl>
              <a:tblPr firstRow="1" bandRow="1">
                <a:tableStyleId>{21E4AEA4-8DFA-4A89-87EB-49C32662AFE0}</a:tableStyleId>
              </a:tblPr>
              <a:tblGrid>
                <a:gridCol w="2743200"/>
                <a:gridCol w="2743200"/>
                <a:gridCol w="2743200"/>
              </a:tblGrid>
              <a:tr h="457200">
                <a:tc>
                  <a:txBody>
                    <a:bodyPr/>
                    <a:lstStyle/>
                    <a:p>
                      <a:r>
                        <a:rPr lang="en-US" sz="1400" dirty="0" smtClean="0"/>
                        <a:t>Variable</a:t>
                      </a:r>
                      <a:endParaRPr lang="en-US" sz="1400" dirty="0"/>
                    </a:p>
                  </a:txBody>
                  <a:tcPr/>
                </a:tc>
                <a:tc>
                  <a:txBody>
                    <a:bodyPr/>
                    <a:lstStyle/>
                    <a:p>
                      <a:r>
                        <a:rPr lang="en-US" sz="1400" dirty="0" smtClean="0"/>
                        <a:t>Source</a:t>
                      </a:r>
                      <a:endParaRPr lang="en-US" sz="1400" dirty="0"/>
                    </a:p>
                  </a:txBody>
                  <a:tcPr/>
                </a:tc>
                <a:tc>
                  <a:txBody>
                    <a:bodyPr/>
                    <a:lstStyle/>
                    <a:p>
                      <a:r>
                        <a:rPr lang="en-US" sz="1400" dirty="0" smtClean="0"/>
                        <a:t>Year(s)</a:t>
                      </a:r>
                      <a:endParaRPr lang="en-US" sz="14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Annualized Per Capita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Personal Income Growth</a:t>
                      </a:r>
                    </a:p>
                  </a:txBody>
                  <a:tcPr/>
                </a:tc>
                <a:tc>
                  <a:txBody>
                    <a:bodyPr/>
                    <a:lstStyle/>
                    <a:p>
                      <a:r>
                        <a:rPr lang="en-US" sz="1100" dirty="0" smtClean="0"/>
                        <a:t>Bureau of Economic Analysis</a:t>
                      </a:r>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1998-2007</a:t>
                      </a:r>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Log of Initial Income</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txBody>
                  <a:tcPr/>
                </a:tc>
                <a:tc>
                  <a:txBody>
                    <a:bodyPr/>
                    <a:lstStyle/>
                    <a:p>
                      <a:r>
                        <a:rPr lang="en-US" sz="1100" dirty="0" smtClean="0"/>
                        <a:t>1998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Infrastructure</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a:t>
                      </a:r>
                      <a:endParaRPr lang="en-US" sz="1100" dirty="0" smtClean="0">
                        <a:latin typeface="Franklin Gothic Book" pitchFamily="34" charset="0"/>
                      </a:endParaRPr>
                    </a:p>
                  </a:txBody>
                  <a:tcPr/>
                </a:tc>
                <a:tc>
                  <a:txBody>
                    <a:bodyPr/>
                    <a:lstStyle/>
                    <a:p>
                      <a:r>
                        <a:rPr lang="en-US" sz="1100" dirty="0" smtClean="0"/>
                        <a:t>2008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Education Rates</a:t>
                      </a:r>
                      <a:endParaRPr lang="en-US" sz="1100" dirty="0" smtClean="0">
                        <a:latin typeface="Franklin Gothic Book" pitchFamily="34" charset="0"/>
                      </a:endParaRPr>
                    </a:p>
                  </a:txBody>
                  <a:tcPr/>
                </a:tc>
                <a:tc>
                  <a:txBody>
                    <a:bodyPr/>
                    <a:lstStyle/>
                    <a:p>
                      <a:r>
                        <a:rPr lang="en-US" sz="1100" dirty="0" smtClean="0"/>
                        <a:t>U.S. Census</a:t>
                      </a:r>
                      <a:endParaRPr lang="en-US" sz="1100" dirty="0"/>
                    </a:p>
                  </a:txBody>
                  <a:tcPr/>
                </a:tc>
                <a:tc>
                  <a:txBody>
                    <a:bodyPr/>
                    <a:lstStyle/>
                    <a:p>
                      <a:r>
                        <a:rPr lang="en-US" sz="1100" dirty="0" smtClean="0"/>
                        <a:t>2000</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Innovation Index</a:t>
                      </a:r>
                      <a:endParaRPr lang="en-US" sz="1100" dirty="0" smtClean="0">
                        <a:latin typeface="Franklin Gothic Book" pitchFamily="34" charset="0"/>
                      </a:endParaRPr>
                    </a:p>
                  </a:txBody>
                  <a:tcPr/>
                </a:tc>
                <a:tc>
                  <a:txBody>
                    <a:bodyPr/>
                    <a:lstStyle/>
                    <a:p>
                      <a:r>
                        <a:rPr lang="en-US" sz="1100" dirty="0" smtClean="0"/>
                        <a:t>Economic Development Administration</a:t>
                      </a:r>
                      <a:endParaRPr lang="en-US" sz="1100" dirty="0"/>
                    </a:p>
                  </a:txBody>
                  <a:tcPr/>
                </a:tc>
                <a:tc>
                  <a:txBody>
                    <a:bodyPr/>
                    <a:lstStyle/>
                    <a:p>
                      <a:r>
                        <a:rPr lang="en-US" sz="1100" dirty="0" smtClean="0"/>
                        <a:t>2008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Employment Rate </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U.S. Census</a:t>
                      </a:r>
                    </a:p>
                  </a:txBody>
                  <a:tcPr/>
                </a:tc>
                <a:tc>
                  <a:txBody>
                    <a:bodyPr/>
                    <a:lstStyle/>
                    <a:p>
                      <a:r>
                        <a:rPr lang="en-US" sz="1100" dirty="0" smtClean="0"/>
                        <a:t>2000</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Employment Specialization </a:t>
                      </a:r>
                      <a:endParaRPr lang="en-US" sz="1100" dirty="0" smtClean="0">
                        <a:latin typeface="Franklin Gothic Book" pitchFamily="34" charset="0"/>
                      </a:endParaRPr>
                    </a:p>
                  </a:txBody>
                  <a:tcPr/>
                </a:tc>
                <a:tc>
                  <a:txBody>
                    <a:bodyPr/>
                    <a:lstStyle/>
                    <a:p>
                      <a:r>
                        <a:rPr lang="en-US" sz="1100" dirty="0" smtClean="0"/>
                        <a:t>Census of Employment and Wages</a:t>
                      </a:r>
                      <a:endParaRPr lang="en-US" sz="1100" dirty="0"/>
                    </a:p>
                  </a:txBody>
                  <a:tcPr/>
                </a:tc>
                <a:tc>
                  <a:txBody>
                    <a:bodyPr/>
                    <a:lstStyle/>
                    <a:p>
                      <a:r>
                        <a:rPr lang="en-US" sz="1100" dirty="0" smtClean="0"/>
                        <a:t>1998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Distance to Markets</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txBody>
                  <a:tcPr/>
                </a:tc>
                <a:tc>
                  <a:txBody>
                    <a:bodyPr/>
                    <a:lstStyle/>
                    <a:p>
                      <a:r>
                        <a:rPr lang="en-US" sz="1100" dirty="0" smtClean="0"/>
                        <a:t>2008</a:t>
                      </a:r>
                    </a:p>
                    <a:p>
                      <a:endParaRPr lang="en-US" sz="1100" dirty="0" smtClean="0"/>
                    </a:p>
                    <a:p>
                      <a:r>
                        <a:rPr lang="en-US" sz="1100" dirty="0" smtClean="0"/>
                        <a:t>1998</a:t>
                      </a:r>
                      <a:endParaRPr lang="en-US" sz="1100" dirty="0"/>
                    </a:p>
                  </a:txBody>
                  <a:tcPr/>
                </a:tc>
              </a:tr>
            </a:tbl>
          </a:graphicData>
        </a:graphic>
      </p:graphicFrame>
      <p:pic>
        <p:nvPicPr>
          <p:cNvPr id="5"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solidFill>
                  <a:srgbClr val="C00000"/>
                </a:solidFill>
              </a:rPr>
              <a:t>The </a:t>
            </a:r>
            <a:r>
              <a:rPr lang="en-US" dirty="0" smtClean="0">
                <a:solidFill>
                  <a:srgbClr val="C00000"/>
                </a:solidFill>
              </a:rPr>
              <a:t>Regression Model</a:t>
            </a:r>
            <a:endParaRPr lang="en-US" dirty="0">
              <a:solidFill>
                <a:srgbClr val="C00000"/>
              </a:solidFill>
            </a:endParaRPr>
          </a:p>
        </p:txBody>
      </p:sp>
      <p:sp>
        <p:nvSpPr>
          <p:cNvPr id="3" name="Subtitle 2"/>
          <p:cNvSpPr>
            <a:spLocks noGrp="1"/>
          </p:cNvSpPr>
          <p:nvPr>
            <p:ph type="subTitle" idx="1"/>
          </p:nvPr>
        </p:nvSpPr>
        <p:spPr>
          <a:xfrm>
            <a:off x="762000" y="2362200"/>
            <a:ext cx="7467600" cy="2362200"/>
          </a:xfrm>
        </p:spPr>
        <p:txBody>
          <a:bodyPr>
            <a:normAutofit/>
          </a:bodyPr>
          <a:lstStyle/>
          <a:p>
            <a:pPr>
              <a:lnSpc>
                <a:spcPct val="150000"/>
              </a:lnSpc>
            </a:pPr>
            <a:r>
              <a:rPr lang="en-US" sz="2000" b="1" dirty="0" smtClean="0">
                <a:solidFill>
                  <a:schemeClr val="tx1"/>
                </a:solidFill>
              </a:rPr>
              <a:t>Economic Growth = </a:t>
            </a:r>
            <a:r>
              <a:rPr lang="el-GR" sz="2000" b="1" dirty="0" smtClean="0">
                <a:solidFill>
                  <a:schemeClr val="tx1"/>
                </a:solidFill>
              </a:rPr>
              <a:t>β</a:t>
            </a:r>
            <a:r>
              <a:rPr lang="en-US" sz="2000" b="1" baseline="-25000" dirty="0" smtClean="0">
                <a:solidFill>
                  <a:schemeClr val="tx1"/>
                </a:solidFill>
              </a:rPr>
              <a:t>0</a:t>
            </a:r>
            <a:r>
              <a:rPr lang="en-US" sz="2000" b="1" dirty="0" smtClean="0">
                <a:solidFill>
                  <a:schemeClr val="tx1"/>
                </a:solidFill>
              </a:rPr>
              <a:t> + </a:t>
            </a:r>
            <a:r>
              <a:rPr lang="el-GR" sz="2000" b="1" dirty="0" smtClean="0">
                <a:solidFill>
                  <a:schemeClr val="tx1"/>
                </a:solidFill>
              </a:rPr>
              <a:t>β</a:t>
            </a:r>
            <a:r>
              <a:rPr lang="en-US" sz="2000" b="1" baseline="-25000" dirty="0" smtClean="0">
                <a:solidFill>
                  <a:schemeClr val="tx1"/>
                </a:solidFill>
              </a:rPr>
              <a:t>1</a:t>
            </a:r>
            <a:r>
              <a:rPr lang="en-US" sz="2000" b="1" dirty="0" smtClean="0">
                <a:solidFill>
                  <a:schemeClr val="tx1"/>
                </a:solidFill>
              </a:rPr>
              <a:t> Log of Initial Income + </a:t>
            </a:r>
            <a:r>
              <a:rPr lang="el-GR" sz="2000" b="1" dirty="0" smtClean="0">
                <a:solidFill>
                  <a:schemeClr val="tx1"/>
                </a:solidFill>
              </a:rPr>
              <a:t>β</a:t>
            </a:r>
            <a:r>
              <a:rPr lang="en-US" sz="2000" b="1" baseline="-25000" dirty="0" smtClean="0">
                <a:solidFill>
                  <a:schemeClr val="tx1"/>
                </a:solidFill>
              </a:rPr>
              <a:t>2</a:t>
            </a:r>
            <a:r>
              <a:rPr lang="en-US" sz="2000" b="1" dirty="0" smtClean="0">
                <a:solidFill>
                  <a:schemeClr val="tx1"/>
                </a:solidFill>
              </a:rPr>
              <a:t> Infrastructure</a:t>
            </a:r>
          </a:p>
          <a:p>
            <a:pPr>
              <a:lnSpc>
                <a:spcPct val="150000"/>
              </a:lnSpc>
            </a:pPr>
            <a:r>
              <a:rPr lang="en-US" sz="2000" b="1" dirty="0" smtClean="0">
                <a:solidFill>
                  <a:schemeClr val="tx1"/>
                </a:solidFill>
              </a:rPr>
              <a:t> + </a:t>
            </a:r>
            <a:r>
              <a:rPr lang="el-GR" sz="2000" b="1" dirty="0" smtClean="0">
                <a:solidFill>
                  <a:schemeClr val="tx1"/>
                </a:solidFill>
              </a:rPr>
              <a:t>β</a:t>
            </a:r>
            <a:r>
              <a:rPr lang="en-US" sz="2000" b="1" baseline="-25000" dirty="0" smtClean="0">
                <a:solidFill>
                  <a:schemeClr val="tx1"/>
                </a:solidFill>
              </a:rPr>
              <a:t>3</a:t>
            </a:r>
            <a:r>
              <a:rPr lang="en-US" sz="2000" b="1" dirty="0" smtClean="0">
                <a:solidFill>
                  <a:schemeClr val="tx1"/>
                </a:solidFill>
              </a:rPr>
              <a:t> Education Rates + </a:t>
            </a:r>
            <a:r>
              <a:rPr lang="el-GR" sz="2000" b="1" dirty="0" smtClean="0">
                <a:solidFill>
                  <a:schemeClr val="tx1"/>
                </a:solidFill>
              </a:rPr>
              <a:t>β</a:t>
            </a:r>
            <a:r>
              <a:rPr lang="en-US" sz="2000" b="1" baseline="-25000" dirty="0" smtClean="0">
                <a:solidFill>
                  <a:schemeClr val="tx1"/>
                </a:solidFill>
              </a:rPr>
              <a:t>4</a:t>
            </a:r>
            <a:r>
              <a:rPr lang="en-US" sz="2000" b="1" dirty="0" smtClean="0">
                <a:solidFill>
                  <a:schemeClr val="tx1"/>
                </a:solidFill>
              </a:rPr>
              <a:t> Innovation Index +</a:t>
            </a:r>
            <a:r>
              <a:rPr lang="el-GR" sz="2000" b="1" dirty="0" smtClean="0">
                <a:solidFill>
                  <a:schemeClr val="tx1"/>
                </a:solidFill>
              </a:rPr>
              <a:t> β</a:t>
            </a:r>
            <a:r>
              <a:rPr lang="en-US" sz="2000" b="1" baseline="-25000" dirty="0" smtClean="0">
                <a:solidFill>
                  <a:schemeClr val="tx1"/>
                </a:solidFill>
              </a:rPr>
              <a:t>5</a:t>
            </a:r>
            <a:r>
              <a:rPr lang="en-US" sz="2000" b="1" dirty="0" smtClean="0">
                <a:solidFill>
                  <a:schemeClr val="tx1"/>
                </a:solidFill>
              </a:rPr>
              <a:t> Employment Rate </a:t>
            </a:r>
          </a:p>
          <a:p>
            <a:pPr>
              <a:lnSpc>
                <a:spcPct val="150000"/>
              </a:lnSpc>
            </a:pPr>
            <a:r>
              <a:rPr lang="en-US" sz="2000" b="1" dirty="0" smtClean="0">
                <a:solidFill>
                  <a:schemeClr val="tx1"/>
                </a:solidFill>
              </a:rPr>
              <a:t>+ </a:t>
            </a:r>
            <a:r>
              <a:rPr lang="el-GR" sz="2000" b="1" dirty="0" smtClean="0">
                <a:solidFill>
                  <a:schemeClr val="tx1"/>
                </a:solidFill>
              </a:rPr>
              <a:t>β</a:t>
            </a:r>
            <a:r>
              <a:rPr lang="en-US" sz="2000" b="1" baseline="-25000" dirty="0" smtClean="0">
                <a:solidFill>
                  <a:schemeClr val="tx1"/>
                </a:solidFill>
              </a:rPr>
              <a:t>6</a:t>
            </a:r>
            <a:r>
              <a:rPr lang="en-US" sz="2000" b="1" dirty="0" smtClean="0">
                <a:solidFill>
                  <a:schemeClr val="tx1"/>
                </a:solidFill>
              </a:rPr>
              <a:t> Employment Specialization + </a:t>
            </a:r>
            <a:r>
              <a:rPr lang="el-GR" sz="2000" b="1" dirty="0" smtClean="0">
                <a:solidFill>
                  <a:schemeClr val="tx1"/>
                </a:solidFill>
              </a:rPr>
              <a:t>β</a:t>
            </a:r>
            <a:r>
              <a:rPr lang="en-US" sz="2000" b="1" baseline="-25000" dirty="0" smtClean="0">
                <a:solidFill>
                  <a:schemeClr val="tx1"/>
                </a:solidFill>
              </a:rPr>
              <a:t>7</a:t>
            </a:r>
            <a:r>
              <a:rPr lang="en-US" sz="2000" b="1" dirty="0" smtClean="0">
                <a:solidFill>
                  <a:schemeClr val="tx1"/>
                </a:solidFill>
              </a:rPr>
              <a:t> Distance to Markets + </a:t>
            </a:r>
            <a:r>
              <a:rPr lang="el-GR" sz="2000" b="1" dirty="0" smtClean="0">
                <a:solidFill>
                  <a:schemeClr val="tx1"/>
                </a:solidFill>
              </a:rPr>
              <a:t>ε</a:t>
            </a:r>
            <a:endParaRPr lang="en-US" sz="2000" b="1" dirty="0">
              <a:solidFill>
                <a:schemeClr val="tx1"/>
              </a:solidFill>
            </a:endParaRP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Summary Statistics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Per Capita Personal Income</a:t>
            </a:r>
            <a:endParaRPr lang="en-US" dirty="0"/>
          </a:p>
        </p:txBody>
      </p:sp>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6" name="Table 5"/>
          <p:cNvGraphicFramePr>
            <a:graphicFrameLocks noGrp="1"/>
          </p:cNvGraphicFramePr>
          <p:nvPr/>
        </p:nvGraphicFramePr>
        <p:xfrm>
          <a:off x="1371600" y="1752600"/>
          <a:ext cx="6656211" cy="3733800"/>
        </p:xfrm>
        <a:graphic>
          <a:graphicData uri="http://schemas.openxmlformats.org/drawingml/2006/table">
            <a:tbl>
              <a:tblPr firstRow="1" bandRow="1">
                <a:tableStyleId>{21E4AEA4-8DFA-4A89-87EB-49C32662AFE0}</a:tableStyleId>
              </a:tblPr>
              <a:tblGrid>
                <a:gridCol w="2168879"/>
                <a:gridCol w="1794933"/>
                <a:gridCol w="1570566"/>
                <a:gridCol w="1121833"/>
              </a:tblGrid>
              <a:tr h="1148862">
                <a:tc>
                  <a:txBody>
                    <a:bodyPr/>
                    <a:lstStyle/>
                    <a:p>
                      <a:pPr algn="l"/>
                      <a:r>
                        <a:rPr lang="en-US" dirty="0" smtClean="0"/>
                        <a:t>Variable</a:t>
                      </a:r>
                      <a:endParaRPr lang="en-US" dirty="0"/>
                    </a:p>
                  </a:txBody>
                  <a:tcPr anchor="ctr"/>
                </a:tc>
                <a:tc>
                  <a:txBody>
                    <a:bodyPr/>
                    <a:lstStyle/>
                    <a:p>
                      <a:pPr algn="ctr"/>
                      <a:r>
                        <a:rPr lang="en-US" dirty="0" smtClean="0"/>
                        <a:t>Highest</a:t>
                      </a:r>
                      <a:endParaRPr lang="en-US" dirty="0"/>
                    </a:p>
                  </a:txBody>
                  <a:tcPr anchor="ctr"/>
                </a:tc>
                <a:tc>
                  <a:txBody>
                    <a:bodyPr/>
                    <a:lstStyle/>
                    <a:p>
                      <a:pPr algn="ctr"/>
                      <a:r>
                        <a:rPr lang="en-US" dirty="0" smtClean="0"/>
                        <a:t>Lowest</a:t>
                      </a:r>
                      <a:endParaRPr lang="en-US" dirty="0"/>
                    </a:p>
                  </a:txBody>
                  <a:tcPr anchor="ctr"/>
                </a:tc>
                <a:tc>
                  <a:txBody>
                    <a:bodyPr/>
                    <a:lstStyle/>
                    <a:p>
                      <a:pPr algn="ctr"/>
                      <a:r>
                        <a:rPr lang="en-US" dirty="0" smtClean="0"/>
                        <a:t>Median</a:t>
                      </a:r>
                      <a:endParaRPr lang="en-US" dirty="0"/>
                    </a:p>
                  </a:txBody>
                  <a:tcPr anchor="ctr"/>
                </a:tc>
              </a:tr>
              <a:tr h="1436076">
                <a:tc>
                  <a:txBody>
                    <a:bodyPr/>
                    <a:lstStyle/>
                    <a:p>
                      <a:pPr algn="l"/>
                      <a:r>
                        <a:rPr lang="en-US" dirty="0" smtClean="0"/>
                        <a:t>Annualized</a:t>
                      </a:r>
                      <a:r>
                        <a:rPr lang="en-US" baseline="0" dirty="0" smtClean="0"/>
                        <a:t> Per Capita Personal Income Growth</a:t>
                      </a:r>
                    </a:p>
                  </a:txBody>
                  <a:tcPr anchor="ctr"/>
                </a:tc>
                <a:tc>
                  <a:txBody>
                    <a:bodyPr/>
                    <a:lstStyle/>
                    <a:p>
                      <a:pPr algn="ctr"/>
                      <a:r>
                        <a:rPr lang="en-US" dirty="0" smtClean="0"/>
                        <a:t>7.03% in Sublette, WY</a:t>
                      </a:r>
                      <a:endParaRPr lang="en-US" dirty="0"/>
                    </a:p>
                  </a:txBody>
                  <a:tcPr anchor="ctr"/>
                </a:tc>
                <a:tc>
                  <a:txBody>
                    <a:bodyPr/>
                    <a:lstStyle/>
                    <a:p>
                      <a:pPr algn="ctr"/>
                      <a:r>
                        <a:rPr lang="en-US" dirty="0" smtClean="0"/>
                        <a:t>-3.55% in Crowley, CO</a:t>
                      </a:r>
                      <a:endParaRPr lang="en-US" dirty="0"/>
                    </a:p>
                  </a:txBody>
                  <a:tcPr anchor="ctr"/>
                </a:tc>
                <a:tc>
                  <a:txBody>
                    <a:bodyPr/>
                    <a:lstStyle/>
                    <a:p>
                      <a:pPr algn="ctr"/>
                      <a:r>
                        <a:rPr lang="en-US" dirty="0" smtClean="0"/>
                        <a:t>1.03%</a:t>
                      </a:r>
                      <a:endParaRPr lang="en-US" dirty="0"/>
                    </a:p>
                  </a:txBody>
                  <a:tcPr anchor="ctr"/>
                </a:tc>
              </a:tr>
              <a:tr h="1148862">
                <a:tc>
                  <a:txBody>
                    <a:bodyPr/>
                    <a:lstStyle/>
                    <a:p>
                      <a:pPr algn="l"/>
                      <a:r>
                        <a:rPr lang="en-US" dirty="0" smtClean="0"/>
                        <a:t>Income</a:t>
                      </a:r>
                      <a:r>
                        <a:rPr lang="en-US" baseline="0" dirty="0" smtClean="0"/>
                        <a:t> in Initial Year (1998)</a:t>
                      </a:r>
                      <a:endParaRPr lang="en-US" dirty="0"/>
                    </a:p>
                  </a:txBody>
                  <a:tcPr anchor="ctr"/>
                </a:tc>
                <a:tc>
                  <a:txBody>
                    <a:bodyPr/>
                    <a:lstStyle/>
                    <a:p>
                      <a:pPr algn="ctr"/>
                      <a:r>
                        <a:rPr lang="en-US" dirty="0" smtClean="0"/>
                        <a:t>$76,450 in </a:t>
                      </a:r>
                    </a:p>
                    <a:p>
                      <a:pPr algn="ctr"/>
                      <a:r>
                        <a:rPr lang="en-US" dirty="0" smtClean="0"/>
                        <a:t>New York,</a:t>
                      </a:r>
                      <a:r>
                        <a:rPr lang="en-US" baseline="0" dirty="0" smtClean="0"/>
                        <a:t> NY</a:t>
                      </a:r>
                      <a:endParaRPr lang="en-US" dirty="0"/>
                    </a:p>
                  </a:txBody>
                  <a:tcPr anchor="ctr"/>
                </a:tc>
                <a:tc>
                  <a:txBody>
                    <a:bodyPr/>
                    <a:lstStyle/>
                    <a:p>
                      <a:pPr algn="ctr"/>
                      <a:r>
                        <a:rPr lang="en-US" dirty="0" smtClean="0"/>
                        <a:t>$7,756 in Loup, NE</a:t>
                      </a:r>
                      <a:endParaRPr lang="en-US" dirty="0"/>
                    </a:p>
                  </a:txBody>
                  <a:tcPr anchor="ctr"/>
                </a:tc>
                <a:tc>
                  <a:txBody>
                    <a:bodyPr/>
                    <a:lstStyle/>
                    <a:p>
                      <a:pPr algn="ctr"/>
                      <a:r>
                        <a:rPr lang="en-US" dirty="0" smtClean="0"/>
                        <a:t> $20,647</a:t>
                      </a:r>
                      <a:endParaRPr lang="en-US" dirty="0"/>
                    </a:p>
                  </a:txBody>
                  <a:tcPr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5844" name="Picture 4" descr="Z:\Maps\Map with PCPI\maps done with 3079 counties\1998.emf"/>
          <p:cNvPicPr>
            <a:picLocks noChangeAspect="1" noChangeArrowheads="1"/>
          </p:cNvPicPr>
          <p:nvPr/>
        </p:nvPicPr>
        <p:blipFill>
          <a:blip r:embed="rId4"/>
          <a:srcRect/>
          <a:stretch>
            <a:fillRect/>
          </a:stretch>
        </p:blipFill>
        <p:spPr bwMode="auto">
          <a:xfrm>
            <a:off x="914400" y="457200"/>
            <a:ext cx="7467600" cy="577041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6868" name="Picture 4" descr="Z:\Maps\Map with PCPI\maps done with 3079 counties\2007.emf"/>
          <p:cNvPicPr>
            <a:picLocks noChangeAspect="1" noChangeArrowheads="1"/>
          </p:cNvPicPr>
          <p:nvPr/>
        </p:nvPicPr>
        <p:blipFill>
          <a:blip r:embed="rId4"/>
          <a:srcRect/>
          <a:stretch>
            <a:fillRect/>
          </a:stretch>
        </p:blipFill>
        <p:spPr bwMode="auto">
          <a:xfrm>
            <a:off x="0" y="-304800"/>
            <a:ext cx="9144000" cy="706581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Garamond" pitchFamily="18" charset="0"/>
              </a:rPr>
              <a:t>What was our objective?</a:t>
            </a:r>
            <a:endParaRPr lang="en-US" dirty="0"/>
          </a:p>
        </p:txBody>
      </p:sp>
      <p:sp>
        <p:nvSpPr>
          <p:cNvPr id="3" name="Content Placeholder 2"/>
          <p:cNvSpPr>
            <a:spLocks noGrp="1"/>
          </p:cNvSpPr>
          <p:nvPr>
            <p:ph idx="1"/>
          </p:nvPr>
        </p:nvSpPr>
        <p:spPr/>
        <p:txBody>
          <a:bodyPr>
            <a:normAutofit/>
          </a:bodyPr>
          <a:lstStyle/>
          <a:p>
            <a:r>
              <a:rPr lang="en-US" sz="2800" dirty="0" smtClean="0"/>
              <a:t>To explore the factors driving differences in regional economic growth across the United States</a:t>
            </a:r>
          </a:p>
          <a:p>
            <a:endParaRPr lang="en-US" sz="2800" dirty="0" smtClean="0"/>
          </a:p>
          <a:p>
            <a:r>
              <a:rPr lang="en-US" sz="2800" dirty="0" smtClean="0"/>
              <a:t>To apply the analysis in “The Sources of Economic Growth in OECD Regions: A Parametric Analysis” (December 2008) on United States counties </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7892" name="Picture 4" descr="Z:\Maps\Map with PCPI\maps done with 3079 counties\totalpcpi.emf"/>
          <p:cNvPicPr>
            <a:picLocks noChangeAspect="1" noChangeArrowheads="1"/>
          </p:cNvPicPr>
          <p:nvPr/>
        </p:nvPicPr>
        <p:blipFill>
          <a:blip r:embed="rId4"/>
          <a:srcRect/>
          <a:stretch>
            <a:fillRect/>
          </a:stretch>
        </p:blipFill>
        <p:spPr bwMode="auto">
          <a:xfrm>
            <a:off x="0" y="-381000"/>
            <a:ext cx="9144000" cy="706581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Infrastructure</a:t>
            </a:r>
            <a:endParaRPr lang="en-US" sz="4800" dirty="0">
              <a:solidFill>
                <a:srgbClr val="C00000"/>
              </a:solidFill>
              <a:latin typeface="Garamond" pitchFamily="18" charset="0"/>
            </a:endParaRPr>
          </a:p>
        </p:txBody>
      </p:sp>
      <p:sp>
        <p:nvSpPr>
          <p:cNvPr id="4" name="TextBox 3"/>
          <p:cNvSpPr txBox="1"/>
          <p:nvPr/>
        </p:nvSpPr>
        <p:spPr>
          <a:xfrm>
            <a:off x="1143000" y="1600200"/>
            <a:ext cx="7696200" cy="2585323"/>
          </a:xfrm>
          <a:prstGeom prst="rect">
            <a:avLst/>
          </a:prstGeom>
          <a:noFill/>
        </p:spPr>
        <p:txBody>
          <a:bodyPr wrap="square" rtlCol="0">
            <a:spAutoFit/>
          </a:bodyPr>
          <a:lstStyle/>
          <a:p>
            <a:pPr>
              <a:buFont typeface="Arial" pitchFamily="34" charset="0"/>
              <a:buChar char="•"/>
            </a:pPr>
            <a:r>
              <a:rPr lang="en-US" sz="2400" dirty="0" smtClean="0"/>
              <a:t>A measure of Physical </a:t>
            </a:r>
            <a:r>
              <a:rPr lang="en-US" sz="2400" dirty="0" smtClean="0"/>
              <a:t>Capital</a:t>
            </a:r>
            <a:endParaRPr lang="en-US" sz="2400" dirty="0" smtClean="0"/>
          </a:p>
          <a:p>
            <a:pPr>
              <a:buFont typeface="Arial" pitchFamily="34" charset="0"/>
              <a:buChar char="•"/>
            </a:pPr>
            <a:endParaRPr lang="en-US" sz="2400" dirty="0" smtClean="0"/>
          </a:p>
          <a:p>
            <a:pPr lvl="1">
              <a:buFont typeface="Arial" pitchFamily="34" charset="0"/>
              <a:buChar char="•"/>
            </a:pPr>
            <a:r>
              <a:rPr lang="en-US" sz="2400" dirty="0" smtClean="0"/>
              <a:t>Mileage of major roads by county to its population</a:t>
            </a:r>
          </a:p>
          <a:p>
            <a:pPr lvl="1">
              <a:buFont typeface="Arial" pitchFamily="34" charset="0"/>
              <a:buChar char="•"/>
            </a:pPr>
            <a:endParaRPr lang="en-US" sz="2400" dirty="0" smtClean="0"/>
          </a:p>
          <a:p>
            <a:pPr lvl="1">
              <a:buFont typeface="Arial" pitchFamily="34" charset="0"/>
              <a:buChar char="•"/>
            </a:pPr>
            <a:r>
              <a:rPr lang="en-US" sz="2400" dirty="0" smtClean="0"/>
              <a:t>OECD used motorways density (total motorway kilometers in a region to its population)</a:t>
            </a:r>
          </a:p>
          <a:p>
            <a:pPr>
              <a:buFont typeface="Arial" pitchFamily="34" charset="0"/>
              <a:buChar char="•"/>
            </a:pPr>
            <a:endParaRPr lang="en-US" dirty="0" smtClean="0"/>
          </a:p>
        </p:txBody>
      </p:sp>
      <p:graphicFrame>
        <p:nvGraphicFramePr>
          <p:cNvPr id="5" name="Table 4"/>
          <p:cNvGraphicFramePr>
            <a:graphicFrameLocks noGrp="1"/>
          </p:cNvGraphicFramePr>
          <p:nvPr/>
        </p:nvGraphicFramePr>
        <p:xfrm>
          <a:off x="1524000" y="4191000"/>
          <a:ext cx="6019800" cy="1655135"/>
        </p:xfrm>
        <a:graphic>
          <a:graphicData uri="http://schemas.openxmlformats.org/drawingml/2006/table">
            <a:tbl>
              <a:tblPr firstRow="1" bandRow="1">
                <a:tableStyleId>{21E4AEA4-8DFA-4A89-87EB-49C32662AFE0}</a:tableStyleId>
              </a:tblPr>
              <a:tblGrid>
                <a:gridCol w="2006600"/>
                <a:gridCol w="2006600"/>
                <a:gridCol w="2006600"/>
              </a:tblGrid>
              <a:tr h="685800">
                <a:tc>
                  <a:txBody>
                    <a:bodyPr/>
                    <a:lstStyle/>
                    <a:p>
                      <a:pPr algn="ctr"/>
                      <a:r>
                        <a:rPr lang="en-US" dirty="0" smtClean="0"/>
                        <a:t>Highest</a:t>
                      </a:r>
                      <a:endParaRPr lang="en-US" dirty="0"/>
                    </a:p>
                  </a:txBody>
                  <a:tcPr/>
                </a:tc>
                <a:tc>
                  <a:txBody>
                    <a:bodyPr/>
                    <a:lstStyle/>
                    <a:p>
                      <a:pPr algn="ctr"/>
                      <a:r>
                        <a:rPr lang="en-US" dirty="0" smtClean="0"/>
                        <a:t>Lowest</a:t>
                      </a:r>
                      <a:endParaRPr lang="en-US" dirty="0"/>
                    </a:p>
                  </a:txBody>
                  <a:tcPr/>
                </a:tc>
                <a:tc>
                  <a:txBody>
                    <a:bodyPr/>
                    <a:lstStyle/>
                    <a:p>
                      <a:pPr algn="ctr"/>
                      <a:r>
                        <a:rPr lang="en-US" dirty="0" smtClean="0"/>
                        <a:t>Mean</a:t>
                      </a:r>
                      <a:endParaRPr lang="en-US" dirty="0"/>
                    </a:p>
                  </a:txBody>
                  <a:tcPr/>
                </a:tc>
              </a:tr>
              <a:tr h="969335">
                <a:tc>
                  <a:txBody>
                    <a:bodyPr/>
                    <a:lstStyle/>
                    <a:p>
                      <a:pPr algn="ctr"/>
                      <a:r>
                        <a:rPr lang="en-US" dirty="0" smtClean="0"/>
                        <a:t>4584.72 miles</a:t>
                      </a:r>
                      <a:endParaRPr lang="en-US" dirty="0"/>
                    </a:p>
                  </a:txBody>
                  <a:tcPr/>
                </a:tc>
                <a:tc>
                  <a:txBody>
                    <a:bodyPr/>
                    <a:lstStyle/>
                    <a:p>
                      <a:pPr algn="ctr"/>
                      <a:r>
                        <a:rPr lang="en-US" dirty="0" smtClean="0"/>
                        <a:t>32.13 miles</a:t>
                      </a:r>
                      <a:endParaRPr lang="en-US" dirty="0"/>
                    </a:p>
                  </a:txBody>
                  <a:tcPr/>
                </a:tc>
                <a:tc>
                  <a:txBody>
                    <a:bodyPr/>
                    <a:lstStyle/>
                    <a:p>
                      <a:pPr algn="ctr"/>
                      <a:r>
                        <a:rPr lang="en-US" dirty="0" smtClean="0"/>
                        <a:t>380.83 miles</a:t>
                      </a:r>
                      <a:endParaRPr lang="en-US"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133600" y="1066800"/>
            <a:ext cx="9031287" cy="563563"/>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09600" y="3048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Major Road Mileage by County</a:t>
            </a:r>
            <a:endParaRPr lang="en-US" sz="4800" dirty="0">
              <a:solidFill>
                <a:srgbClr val="C00000"/>
              </a:solidFill>
              <a:latin typeface="Garamond" pitchFamily="18" charset="0"/>
            </a:endParaRPr>
          </a:p>
        </p:txBody>
      </p:sp>
      <p:graphicFrame>
        <p:nvGraphicFramePr>
          <p:cNvPr id="6" name="Chart 5"/>
          <p:cNvGraphicFramePr/>
          <p:nvPr/>
        </p:nvGraphicFramePr>
        <p:xfrm>
          <a:off x="1524000" y="1447800"/>
          <a:ext cx="6248400" cy="4495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Education Rates</a:t>
            </a:r>
            <a:endParaRPr lang="en-US" dirty="0"/>
          </a:p>
        </p:txBody>
      </p:sp>
      <p:graphicFrame>
        <p:nvGraphicFramePr>
          <p:cNvPr id="5" name="Content Placeholder 4"/>
          <p:cNvGraphicFramePr>
            <a:graphicFrameLocks noGrp="1"/>
          </p:cNvGraphicFramePr>
          <p:nvPr>
            <p:ph idx="1"/>
          </p:nvPr>
        </p:nvGraphicFramePr>
        <p:xfrm>
          <a:off x="457200" y="1600200"/>
          <a:ext cx="8229600" cy="3657600"/>
        </p:xfrm>
        <a:graphic>
          <a:graphicData uri="http://schemas.openxmlformats.org/drawingml/2006/table">
            <a:tbl>
              <a:tblPr firstRow="1" bandRow="1">
                <a:tableStyleId>{21E4AEA4-8DFA-4A89-87EB-49C32662AFE0}</a:tableStyleId>
              </a:tblPr>
              <a:tblGrid>
                <a:gridCol w="3276600"/>
                <a:gridCol w="1905000"/>
                <a:gridCol w="1828800"/>
                <a:gridCol w="1219200"/>
              </a:tblGrid>
              <a:tr h="731520">
                <a:tc>
                  <a:txBody>
                    <a:bodyPr/>
                    <a:lstStyle/>
                    <a:p>
                      <a:r>
                        <a:rPr lang="en-US" dirty="0" smtClean="0"/>
                        <a:t>Variable</a:t>
                      </a:r>
                      <a:endParaRPr lang="en-US" dirty="0"/>
                    </a:p>
                  </a:txBody>
                  <a:tcPr anchor="ctr"/>
                </a:tc>
                <a:tc>
                  <a:txBody>
                    <a:bodyPr/>
                    <a:lstStyle/>
                    <a:p>
                      <a:pPr algn="ctr"/>
                      <a:r>
                        <a:rPr lang="en-US" dirty="0" smtClean="0"/>
                        <a:t>Highest</a:t>
                      </a:r>
                      <a:endParaRPr lang="en-US" dirty="0"/>
                    </a:p>
                  </a:txBody>
                  <a:tcPr anchor="ctr"/>
                </a:tc>
                <a:tc>
                  <a:txBody>
                    <a:bodyPr/>
                    <a:lstStyle/>
                    <a:p>
                      <a:pPr algn="ctr"/>
                      <a:r>
                        <a:rPr lang="en-US" dirty="0" smtClean="0"/>
                        <a:t>Lowest</a:t>
                      </a:r>
                      <a:endParaRPr lang="en-US" dirty="0"/>
                    </a:p>
                  </a:txBody>
                  <a:tcPr anchor="ctr"/>
                </a:tc>
                <a:tc>
                  <a:txBody>
                    <a:bodyPr/>
                    <a:lstStyle/>
                    <a:p>
                      <a:pPr algn="ctr"/>
                      <a:r>
                        <a:rPr lang="en-US" dirty="0" smtClean="0"/>
                        <a:t>Median</a:t>
                      </a:r>
                    </a:p>
                  </a:txBody>
                  <a:tcPr anchor="ctr"/>
                </a:tc>
              </a:tr>
              <a:tr h="731520">
                <a:tc>
                  <a:txBody>
                    <a:bodyPr/>
                    <a:lstStyle/>
                    <a:p>
                      <a:r>
                        <a:rPr lang="en-US" dirty="0" smtClean="0"/>
                        <a:t>Less than High School Diploma</a:t>
                      </a:r>
                      <a:endParaRPr lang="en-US" dirty="0"/>
                    </a:p>
                  </a:txBody>
                  <a:tcPr anchor="ctr"/>
                </a:tc>
                <a:tc>
                  <a:txBody>
                    <a:bodyPr/>
                    <a:lstStyle/>
                    <a:p>
                      <a:pPr algn="ctr"/>
                      <a:r>
                        <a:rPr lang="en-US" dirty="0" smtClean="0"/>
                        <a:t>62.5% in </a:t>
                      </a:r>
                    </a:p>
                    <a:p>
                      <a:pPr algn="ctr"/>
                      <a:r>
                        <a:rPr lang="en-US" dirty="0" smtClean="0"/>
                        <a:t>Starr, TX</a:t>
                      </a:r>
                      <a:endParaRPr lang="en-US" dirty="0"/>
                    </a:p>
                  </a:txBody>
                  <a:tcPr anchor="ctr"/>
                </a:tc>
                <a:tc>
                  <a:txBody>
                    <a:bodyPr/>
                    <a:lstStyle/>
                    <a:p>
                      <a:pPr algn="ctr"/>
                      <a:r>
                        <a:rPr lang="en-US" dirty="0" smtClean="0"/>
                        <a:t>4.4% in </a:t>
                      </a:r>
                    </a:p>
                    <a:p>
                      <a:pPr algn="ctr"/>
                      <a:r>
                        <a:rPr lang="en-US" dirty="0" smtClean="0"/>
                        <a:t>Douglas, CO</a:t>
                      </a:r>
                      <a:endParaRPr lang="en-US" dirty="0"/>
                    </a:p>
                  </a:txBody>
                  <a:tcPr anchor="ctr"/>
                </a:tc>
                <a:tc>
                  <a:txBody>
                    <a:bodyPr/>
                    <a:lstStyle/>
                    <a:p>
                      <a:pPr algn="ctr"/>
                      <a:r>
                        <a:rPr lang="en-US" dirty="0" smtClean="0"/>
                        <a:t>21.6%</a:t>
                      </a:r>
                      <a:endParaRPr lang="en-US" dirty="0"/>
                    </a:p>
                  </a:txBody>
                  <a:tcPr anchor="ctr"/>
                </a:tc>
              </a:tr>
              <a:tr h="731520">
                <a:tc>
                  <a:txBody>
                    <a:bodyPr/>
                    <a:lstStyle/>
                    <a:p>
                      <a:r>
                        <a:rPr lang="en-US" dirty="0" smtClean="0"/>
                        <a:t>High School Diploma</a:t>
                      </a:r>
                      <a:endParaRPr lang="en-US" dirty="0"/>
                    </a:p>
                  </a:txBody>
                  <a:tcPr anchor="ctr"/>
                </a:tc>
                <a:tc>
                  <a:txBody>
                    <a:bodyPr/>
                    <a:lstStyle/>
                    <a:p>
                      <a:pPr algn="ctr"/>
                      <a:r>
                        <a:rPr lang="en-US" dirty="0" smtClean="0"/>
                        <a:t>53.5% in </a:t>
                      </a:r>
                    </a:p>
                    <a:p>
                      <a:pPr algn="ctr"/>
                      <a:r>
                        <a:rPr lang="en-US" dirty="0" smtClean="0"/>
                        <a:t>Carroll, OH</a:t>
                      </a:r>
                      <a:endParaRPr lang="en-US" dirty="0"/>
                    </a:p>
                  </a:txBody>
                  <a:tcPr anchor="ctr"/>
                </a:tc>
                <a:tc>
                  <a:txBody>
                    <a:bodyPr/>
                    <a:lstStyle/>
                    <a:p>
                      <a:pPr algn="ctr"/>
                      <a:r>
                        <a:rPr lang="en-US" dirty="0" smtClean="0"/>
                        <a:t>12.4% in </a:t>
                      </a:r>
                    </a:p>
                    <a:p>
                      <a:pPr algn="ctr"/>
                      <a:r>
                        <a:rPr lang="en-US" dirty="0" smtClean="0"/>
                        <a:t>Arlington, VA</a:t>
                      </a:r>
                      <a:endParaRPr lang="en-US" dirty="0"/>
                    </a:p>
                  </a:txBody>
                  <a:tcPr anchor="ctr"/>
                </a:tc>
                <a:tc>
                  <a:txBody>
                    <a:bodyPr/>
                    <a:lstStyle/>
                    <a:p>
                      <a:pPr algn="ctr"/>
                      <a:r>
                        <a:rPr lang="en-US" dirty="0" smtClean="0"/>
                        <a:t>34.7%</a:t>
                      </a:r>
                      <a:endParaRPr lang="en-US" dirty="0"/>
                    </a:p>
                  </a:txBody>
                  <a:tcPr anchor="ctr"/>
                </a:tc>
              </a:tr>
              <a:tr h="731520">
                <a:tc>
                  <a:txBody>
                    <a:bodyPr/>
                    <a:lstStyle/>
                    <a:p>
                      <a:r>
                        <a:rPr lang="en-US" dirty="0" smtClean="0"/>
                        <a:t>More than High School</a:t>
                      </a:r>
                      <a:r>
                        <a:rPr lang="en-US" baseline="0" dirty="0" smtClean="0"/>
                        <a:t> </a:t>
                      </a:r>
                      <a:r>
                        <a:rPr lang="en-US" dirty="0" smtClean="0"/>
                        <a:t>Diploma</a:t>
                      </a:r>
                      <a:endParaRPr lang="en-US" dirty="0"/>
                    </a:p>
                  </a:txBody>
                  <a:tcPr anchor="ctr"/>
                </a:tc>
                <a:tc>
                  <a:txBody>
                    <a:bodyPr/>
                    <a:lstStyle/>
                    <a:p>
                      <a:pPr algn="ctr"/>
                      <a:r>
                        <a:rPr lang="en-US" dirty="0" smtClean="0"/>
                        <a:t>82.1% in </a:t>
                      </a:r>
                    </a:p>
                    <a:p>
                      <a:pPr algn="ctr"/>
                      <a:r>
                        <a:rPr lang="en-US" dirty="0" smtClean="0"/>
                        <a:t>Los Alamos, NM</a:t>
                      </a:r>
                      <a:endParaRPr lang="en-US" dirty="0"/>
                    </a:p>
                  </a:txBody>
                  <a:tcPr anchor="ctr"/>
                </a:tc>
                <a:tc>
                  <a:txBody>
                    <a:bodyPr/>
                    <a:lstStyle/>
                    <a:p>
                      <a:pPr algn="ctr"/>
                      <a:r>
                        <a:rPr lang="en-US" dirty="0" smtClean="0"/>
                        <a:t>17.2% in </a:t>
                      </a:r>
                    </a:p>
                    <a:p>
                      <a:pPr algn="ctr"/>
                      <a:r>
                        <a:rPr lang="en-US" dirty="0" smtClean="0"/>
                        <a:t>McDowell, WV</a:t>
                      </a:r>
                      <a:endParaRPr lang="en-US" dirty="0"/>
                    </a:p>
                  </a:txBody>
                  <a:tcPr anchor="ctr"/>
                </a:tc>
                <a:tc>
                  <a:txBody>
                    <a:bodyPr/>
                    <a:lstStyle/>
                    <a:p>
                      <a:pPr algn="ctr"/>
                      <a:r>
                        <a:rPr lang="en-US" dirty="0" smtClean="0"/>
                        <a:t>41.4%</a:t>
                      </a:r>
                      <a:endParaRPr lang="en-US" dirty="0"/>
                    </a:p>
                  </a:txBody>
                  <a:tcPr anchor="ctr"/>
                </a:tc>
              </a:tr>
              <a:tr h="731520">
                <a:tc>
                  <a:txBody>
                    <a:bodyPr/>
                    <a:lstStyle/>
                    <a:p>
                      <a:r>
                        <a:rPr lang="en-US" dirty="0" smtClean="0"/>
                        <a:t>Total</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r>
                        <a:rPr lang="en-US" dirty="0" smtClean="0"/>
                        <a:t>97.7%</a:t>
                      </a:r>
                      <a:endParaRPr lang="en-US" dirty="0"/>
                    </a:p>
                  </a:txBody>
                  <a:tcPr anchor="ctr"/>
                </a:tc>
              </a:tr>
            </a:tbl>
          </a:graphicData>
        </a:graphic>
      </p:graphicFrame>
      <p:pic>
        <p:nvPicPr>
          <p:cNvPr id="6"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Percent of population with more than a high school diploma</a:t>
            </a:r>
            <a:endParaRPr lang="en-US" dirty="0">
              <a:solidFill>
                <a:srgbClr val="C00000"/>
              </a:solidFill>
            </a:endParaRPr>
          </a:p>
        </p:txBody>
      </p:sp>
      <p:pic>
        <p:nvPicPr>
          <p:cNvPr id="4" name="Content Placeholder 3" descr="percentmorethanhs.wmf"/>
          <p:cNvPicPr>
            <a:picLocks noGrp="1" noChangeAspect="1"/>
          </p:cNvPicPr>
          <p:nvPr>
            <p:ph idx="1"/>
          </p:nvPr>
        </p:nvPicPr>
        <p:blipFill>
          <a:blip r:embed="rId2"/>
          <a:stretch>
            <a:fillRect/>
          </a:stretch>
        </p:blipFill>
        <p:spPr>
          <a:xfrm>
            <a:off x="1460400" y="1600200"/>
            <a:ext cx="6223199" cy="4525963"/>
          </a:xfrm>
        </p:spPr>
      </p:pic>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Employment Rate</a:t>
            </a:r>
            <a:endParaRPr lang="en-US" dirty="0">
              <a:solidFill>
                <a:srgbClr val="C00000"/>
              </a:solidFill>
              <a:latin typeface="Garamond" pitchFamily="18" charset="0"/>
            </a:endParaRPr>
          </a:p>
        </p:txBody>
      </p:sp>
      <p:graphicFrame>
        <p:nvGraphicFramePr>
          <p:cNvPr id="5" name="Content Placeholder 4"/>
          <p:cNvGraphicFramePr>
            <a:graphicFrameLocks noGrp="1"/>
          </p:cNvGraphicFramePr>
          <p:nvPr>
            <p:ph idx="1"/>
          </p:nvPr>
        </p:nvGraphicFramePr>
        <p:xfrm>
          <a:off x="457200" y="1600200"/>
          <a:ext cx="8229600" cy="3657600"/>
        </p:xfrm>
        <a:graphic>
          <a:graphicData uri="http://schemas.openxmlformats.org/drawingml/2006/table">
            <a:tbl>
              <a:tblPr firstRow="1" bandRow="1">
                <a:tableStyleId>{21E4AEA4-8DFA-4A89-87EB-49C32662AFE0}</a:tableStyleId>
              </a:tblPr>
              <a:tblGrid>
                <a:gridCol w="3352800"/>
                <a:gridCol w="1866900"/>
                <a:gridCol w="1714500"/>
                <a:gridCol w="1295400"/>
              </a:tblGrid>
              <a:tr h="914400">
                <a:tc>
                  <a:txBody>
                    <a:bodyPr/>
                    <a:lstStyle/>
                    <a:p>
                      <a:r>
                        <a:rPr lang="en-US" dirty="0" smtClean="0"/>
                        <a:t>Variable</a:t>
                      </a:r>
                      <a:endParaRPr lang="en-US" dirty="0"/>
                    </a:p>
                  </a:txBody>
                  <a:tcPr anchor="ctr"/>
                </a:tc>
                <a:tc>
                  <a:txBody>
                    <a:bodyPr/>
                    <a:lstStyle/>
                    <a:p>
                      <a:r>
                        <a:rPr lang="en-US" dirty="0" smtClean="0"/>
                        <a:t>Highest</a:t>
                      </a:r>
                      <a:endParaRPr lang="en-US" dirty="0"/>
                    </a:p>
                  </a:txBody>
                  <a:tcPr anchor="ctr"/>
                </a:tc>
                <a:tc>
                  <a:txBody>
                    <a:bodyPr/>
                    <a:lstStyle/>
                    <a:p>
                      <a:r>
                        <a:rPr lang="en-US" dirty="0" smtClean="0"/>
                        <a:t>Lowest</a:t>
                      </a:r>
                      <a:endParaRPr lang="en-US" dirty="0"/>
                    </a:p>
                  </a:txBody>
                  <a:tcPr anchor="ctr"/>
                </a:tc>
                <a:tc>
                  <a:txBody>
                    <a:bodyPr/>
                    <a:lstStyle/>
                    <a:p>
                      <a:r>
                        <a:rPr lang="en-US" dirty="0" smtClean="0"/>
                        <a:t>Median</a:t>
                      </a:r>
                    </a:p>
                  </a:txBody>
                  <a:tcPr anchor="ctr"/>
                </a:tc>
              </a:tr>
              <a:tr h="914400">
                <a:tc>
                  <a:txBody>
                    <a:bodyPr/>
                    <a:lstStyle/>
                    <a:p>
                      <a:r>
                        <a:rPr lang="en-US" dirty="0" smtClean="0"/>
                        <a:t>Youth Employment Rate </a:t>
                      </a:r>
                    </a:p>
                    <a:p>
                      <a:r>
                        <a:rPr lang="en-US" dirty="0" smtClean="0"/>
                        <a:t>(16 – 20 years</a:t>
                      </a:r>
                      <a:r>
                        <a:rPr lang="en-US" baseline="0" dirty="0" smtClean="0"/>
                        <a:t> old</a:t>
                      </a:r>
                      <a:r>
                        <a:rPr lang="en-US" dirty="0" smtClean="0"/>
                        <a:t> )</a:t>
                      </a:r>
                      <a:endParaRPr lang="en-US" dirty="0"/>
                    </a:p>
                  </a:txBody>
                  <a:tcPr anchor="ctr"/>
                </a:tc>
                <a:tc>
                  <a:txBody>
                    <a:bodyPr/>
                    <a:lstStyle/>
                    <a:p>
                      <a:pPr algn="ctr"/>
                      <a:r>
                        <a:rPr lang="en-US" dirty="0" smtClean="0"/>
                        <a:t>100% in </a:t>
                      </a:r>
                    </a:p>
                    <a:p>
                      <a:pPr algn="ctr"/>
                      <a:r>
                        <a:rPr lang="en-US" dirty="0" smtClean="0"/>
                        <a:t>Loving, TX</a:t>
                      </a:r>
                      <a:endParaRPr lang="en-US" dirty="0"/>
                    </a:p>
                  </a:txBody>
                  <a:tcPr anchor="ctr"/>
                </a:tc>
                <a:tc>
                  <a:txBody>
                    <a:bodyPr/>
                    <a:lstStyle/>
                    <a:p>
                      <a:pPr algn="ctr"/>
                      <a:r>
                        <a:rPr lang="en-US" dirty="0" smtClean="0"/>
                        <a:t>8.8% in Shannon, SD</a:t>
                      </a:r>
                      <a:endParaRPr lang="en-US" dirty="0"/>
                    </a:p>
                  </a:txBody>
                  <a:tcPr anchor="ctr"/>
                </a:tc>
                <a:tc>
                  <a:txBody>
                    <a:bodyPr/>
                    <a:lstStyle/>
                    <a:p>
                      <a:pPr algn="ctr"/>
                      <a:r>
                        <a:rPr lang="en-US" dirty="0" smtClean="0"/>
                        <a:t>46.2%</a:t>
                      </a:r>
                      <a:endParaRPr lang="en-US" dirty="0"/>
                    </a:p>
                  </a:txBody>
                  <a:tcPr anchor="ctr"/>
                </a:tc>
              </a:tr>
              <a:tr h="914400">
                <a:tc>
                  <a:txBody>
                    <a:bodyPr/>
                    <a:lstStyle/>
                    <a:p>
                      <a:r>
                        <a:rPr lang="en-US" dirty="0" smtClean="0"/>
                        <a:t>Working-</a:t>
                      </a:r>
                      <a:r>
                        <a:rPr lang="en-US" baseline="0" dirty="0" smtClean="0"/>
                        <a:t>A</a:t>
                      </a:r>
                      <a:r>
                        <a:rPr lang="en-US" dirty="0" smtClean="0"/>
                        <a:t>ge Employment Rate (21 – 65 years old) </a:t>
                      </a:r>
                      <a:endParaRPr lang="en-US" dirty="0"/>
                    </a:p>
                  </a:txBody>
                  <a:tcPr anchor="ctr"/>
                </a:tc>
                <a:tc>
                  <a:txBody>
                    <a:bodyPr/>
                    <a:lstStyle/>
                    <a:p>
                      <a:pPr algn="ctr"/>
                      <a:r>
                        <a:rPr lang="en-US" dirty="0" smtClean="0"/>
                        <a:t>88.4% in </a:t>
                      </a:r>
                    </a:p>
                    <a:p>
                      <a:pPr algn="ctr"/>
                      <a:r>
                        <a:rPr lang="en-US" dirty="0" smtClean="0"/>
                        <a:t>Stanley, SD</a:t>
                      </a:r>
                      <a:endParaRPr lang="en-US" dirty="0"/>
                    </a:p>
                  </a:txBody>
                  <a:tcPr anchor="ctr"/>
                </a:tc>
                <a:tc>
                  <a:txBody>
                    <a:bodyPr/>
                    <a:lstStyle/>
                    <a:p>
                      <a:pPr algn="ctr"/>
                      <a:r>
                        <a:rPr lang="en-US" dirty="0" smtClean="0"/>
                        <a:t>35.9% in McDowell, WV</a:t>
                      </a:r>
                      <a:endParaRPr lang="en-US" dirty="0"/>
                    </a:p>
                  </a:txBody>
                  <a:tcPr anchor="ctr"/>
                </a:tc>
                <a:tc>
                  <a:txBody>
                    <a:bodyPr/>
                    <a:lstStyle/>
                    <a:p>
                      <a:pPr algn="ctr"/>
                      <a:r>
                        <a:rPr lang="en-US" dirty="0" smtClean="0"/>
                        <a:t>73.1%</a:t>
                      </a:r>
                      <a:endParaRPr lang="en-US" dirty="0"/>
                    </a:p>
                  </a:txBody>
                  <a:tcPr anchor="ctr"/>
                </a:tc>
              </a:tr>
              <a:tr h="914400">
                <a:tc>
                  <a:txBody>
                    <a:bodyPr/>
                    <a:lstStyle/>
                    <a:p>
                      <a:r>
                        <a:rPr lang="en-US" dirty="0" smtClean="0"/>
                        <a:t>Total Employment Rate</a:t>
                      </a:r>
                      <a:endParaRPr lang="en-US" dirty="0"/>
                    </a:p>
                  </a:txBody>
                  <a:tcPr anchor="ctr"/>
                </a:tc>
                <a:tc>
                  <a:txBody>
                    <a:bodyPr/>
                    <a:lstStyle/>
                    <a:p>
                      <a:pPr algn="ctr"/>
                      <a:r>
                        <a:rPr lang="en-US" dirty="0" smtClean="0"/>
                        <a:t>86.7% in </a:t>
                      </a:r>
                    </a:p>
                    <a:p>
                      <a:pPr algn="ctr"/>
                      <a:r>
                        <a:rPr lang="en-US" dirty="0" smtClean="0"/>
                        <a:t>Stanley, SD</a:t>
                      </a:r>
                      <a:endParaRPr lang="en-US" dirty="0"/>
                    </a:p>
                  </a:txBody>
                  <a:tcPr anchor="ctr"/>
                </a:tc>
                <a:tc>
                  <a:txBody>
                    <a:bodyPr/>
                    <a:lstStyle/>
                    <a:p>
                      <a:pPr algn="ctr"/>
                      <a:r>
                        <a:rPr lang="en-US" dirty="0" smtClean="0"/>
                        <a:t>33.6% in McDowell, WV</a:t>
                      </a:r>
                      <a:endParaRPr lang="en-US" dirty="0"/>
                    </a:p>
                  </a:txBody>
                  <a:tcPr anchor="ctr"/>
                </a:tc>
                <a:tc>
                  <a:txBody>
                    <a:bodyPr/>
                    <a:lstStyle/>
                    <a:p>
                      <a:pPr algn="ctr"/>
                      <a:r>
                        <a:rPr lang="en-US" dirty="0" smtClean="0"/>
                        <a:t>69.9%</a:t>
                      </a:r>
                      <a:endParaRPr lang="en-US" dirty="0"/>
                    </a:p>
                  </a:txBody>
                  <a:tcPr anchor="ctr"/>
                </a:tc>
              </a:tr>
            </a:tbl>
          </a:graphicData>
        </a:graphic>
      </p:graphicFrame>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Total employment rate</a:t>
            </a:r>
            <a:endParaRPr lang="en-US" dirty="0">
              <a:solidFill>
                <a:srgbClr val="C00000"/>
              </a:solidFill>
            </a:endParaRPr>
          </a:p>
        </p:txBody>
      </p:sp>
      <p:pic>
        <p:nvPicPr>
          <p:cNvPr id="4" name="Content Placeholder 3" descr="totalemptrate.wmf"/>
          <p:cNvPicPr>
            <a:picLocks noGrp="1" noChangeAspect="1"/>
          </p:cNvPicPr>
          <p:nvPr>
            <p:ph idx="1"/>
          </p:nvPr>
        </p:nvPicPr>
        <p:blipFill>
          <a:blip r:embed="rId2"/>
          <a:stretch>
            <a:fillRect/>
          </a:stretch>
        </p:blipFill>
        <p:spPr>
          <a:xfrm>
            <a:off x="1460400" y="1600200"/>
            <a:ext cx="6223199" cy="4525963"/>
          </a:xfrm>
        </p:spPr>
      </p:pic>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notion of agglomeration</a:t>
            </a:r>
            <a:endParaRPr lang="en-US" noProof="0" dirty="0" smtClean="0"/>
          </a:p>
          <a:p>
            <a:pPr marL="1200150" lvl="2" indent="-285750">
              <a:spcBef>
                <a:spcPct val="20000"/>
              </a:spcBef>
              <a:buFont typeface="Arial" pitchFamily="34" charset="0"/>
              <a:buChar char="•"/>
              <a:defRPr/>
            </a:pPr>
            <a:r>
              <a:rPr lang="en-US" dirty="0" smtClean="0"/>
              <a:t>What is agglomeration?</a:t>
            </a:r>
          </a:p>
          <a:p>
            <a:pPr marL="2114550" lvl="4" indent="-285750">
              <a:spcBef>
                <a:spcPct val="20000"/>
              </a:spcBef>
              <a:buFont typeface="Arial" pitchFamily="34" charset="0"/>
              <a:buChar char="•"/>
              <a:defRPr/>
            </a:pPr>
            <a:r>
              <a:rPr lang="en-US" dirty="0" smtClean="0"/>
              <a:t>The close spatial concentration of industry</a:t>
            </a:r>
          </a:p>
          <a:p>
            <a:pPr marL="2114550" lvl="4" indent="-285750">
              <a:spcBef>
                <a:spcPct val="20000"/>
              </a:spcBef>
              <a:buFont typeface="Arial" pitchFamily="34" charset="0"/>
              <a:buChar char="•"/>
              <a:defRPr/>
            </a:pPr>
            <a:r>
              <a:rPr lang="en-US" dirty="0" smtClean="0"/>
              <a:t>A determinant of economic growth in NEG growth theory </a:t>
            </a:r>
          </a:p>
          <a:p>
            <a:pPr marL="1200150" lvl="2" indent="-285750">
              <a:spcBef>
                <a:spcPct val="20000"/>
              </a:spcBef>
              <a:buFont typeface="Arial" pitchFamily="34" charset="0"/>
              <a:buChar char="•"/>
              <a:defRPr/>
            </a:pPr>
            <a:r>
              <a:rPr lang="en-US" dirty="0" smtClean="0"/>
              <a:t>How is it modeled?</a:t>
            </a:r>
          </a:p>
          <a:p>
            <a:pPr marL="1657350" lvl="3" indent="-285750">
              <a:spcBef>
                <a:spcPct val="20000"/>
              </a:spcBef>
              <a:buFont typeface="Arial" pitchFamily="34" charset="0"/>
              <a:buChar char="•"/>
              <a:defRPr/>
            </a:pPr>
            <a:r>
              <a:rPr lang="en-US" dirty="0" smtClean="0"/>
              <a:t>	Specialization indices</a:t>
            </a:r>
          </a:p>
          <a:p>
            <a:pPr marL="2057400" lvl="4" indent="-228600">
              <a:spcBef>
                <a:spcPct val="20000"/>
              </a:spcBef>
              <a:buFont typeface="Arial" pitchFamily="34" charset="0"/>
              <a:buChar char="•"/>
              <a:defRPr/>
            </a:pPr>
            <a:r>
              <a:rPr lang="en-US" dirty="0" err="1" smtClean="0"/>
              <a:t>Herfindahl</a:t>
            </a:r>
            <a:r>
              <a:rPr lang="en-US" dirty="0" smtClean="0"/>
              <a:t> Index</a:t>
            </a:r>
          </a:p>
          <a:p>
            <a:pPr marL="2057400" lvl="4" indent="-228600">
              <a:spcBef>
                <a:spcPct val="20000"/>
              </a:spcBef>
              <a:buFont typeface="Arial" pitchFamily="34" charset="0"/>
              <a:buChar char="•"/>
              <a:defRPr/>
            </a:pPr>
            <a:r>
              <a:rPr lang="en-US" dirty="0" err="1" smtClean="0"/>
              <a:t>Krugman</a:t>
            </a:r>
            <a:r>
              <a:rPr lang="en-US" dirty="0" smtClean="0"/>
              <a:t> Index</a:t>
            </a:r>
          </a:p>
          <a:p>
            <a:pPr marL="2114550" lvl="4" indent="-285750">
              <a:spcBef>
                <a:spcPct val="20000"/>
              </a:spcBef>
              <a:buFont typeface="Arial" pitchFamily="34" charset="0"/>
              <a:buChar char="•"/>
              <a:defRPr/>
            </a:pPr>
            <a:endParaRPr lang="en-US" dirty="0" smtClean="0"/>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Garamond" pitchFamily="18" charset="0"/>
              </a:rPr>
              <a:t>Agenda</a:t>
            </a:r>
            <a:endParaRPr lang="en-US" dirty="0"/>
          </a:p>
        </p:txBody>
      </p:sp>
      <p:sp>
        <p:nvSpPr>
          <p:cNvPr id="3" name="Content Placeholder 2"/>
          <p:cNvSpPr>
            <a:spLocks noGrp="1"/>
          </p:cNvSpPr>
          <p:nvPr>
            <p:ph idx="1"/>
          </p:nvPr>
        </p:nvSpPr>
        <p:spPr>
          <a:xfrm>
            <a:off x="1676400" y="1295400"/>
            <a:ext cx="8229600" cy="4525963"/>
          </a:xfrm>
        </p:spPr>
        <p:txBody>
          <a:bodyPr>
            <a:normAutofit fontScale="70000" lnSpcReduction="20000"/>
          </a:bodyPr>
          <a:lstStyle/>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Theory </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Data</a:t>
            </a:r>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Summary Statistics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Results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Findings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Recommendations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Questions</a:t>
            </a:r>
            <a:endParaRPr lang="en-US" dirty="0" smtClean="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Employment Specialization: </a:t>
            </a:r>
          </a:p>
          <a:p>
            <a:pPr algn="ctr"/>
            <a:r>
              <a:rPr lang="en-US" sz="4000" dirty="0" err="1" smtClean="0">
                <a:solidFill>
                  <a:srgbClr val="C00000"/>
                </a:solidFill>
                <a:latin typeface="Garamond" pitchFamily="18" charset="0"/>
              </a:rPr>
              <a:t>Herfindahl</a:t>
            </a:r>
            <a:r>
              <a:rPr lang="en-US" sz="4000" dirty="0" smtClean="0">
                <a:solidFill>
                  <a:srgbClr val="C00000"/>
                </a:solidFill>
                <a:latin typeface="Garamond" pitchFamily="18" charset="0"/>
              </a:rPr>
              <a:t> Index</a:t>
            </a:r>
            <a:endParaRPr lang="en-US" sz="40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b="1" baseline="30000" dirty="0" err="1" smtClean="0"/>
              <a:t>N</a:t>
            </a:r>
            <a:r>
              <a:rPr lang="en-US" b="1" dirty="0" err="1" smtClean="0"/>
              <a:t>Σ</a:t>
            </a:r>
            <a:r>
              <a:rPr lang="en-US" b="1" baseline="-25000" dirty="0" err="1" smtClean="0"/>
              <a:t>i</a:t>
            </a:r>
            <a:r>
              <a:rPr lang="en-US" b="1" baseline="-25000" dirty="0" smtClean="0"/>
              <a:t>=1</a:t>
            </a:r>
            <a:r>
              <a:rPr lang="en-US" b="1" dirty="0" smtClean="0"/>
              <a:t> </a:t>
            </a:r>
            <a:r>
              <a:rPr lang="en-US" b="1" dirty="0" smtClean="0"/>
              <a:t>s</a:t>
            </a:r>
            <a:r>
              <a:rPr lang="en-US" b="1" baseline="30000" dirty="0" smtClean="0"/>
              <a:t>2</a:t>
            </a:r>
            <a:r>
              <a:rPr lang="en-US" baseline="30000" dirty="0" smtClean="0"/>
              <a:t/>
            </a:r>
            <a:br>
              <a:rPr lang="en-US" baseline="30000" dirty="0" smtClean="0"/>
            </a:br>
            <a:endParaRPr lang="en-US" dirty="0" smtClean="0"/>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1.0 </a:t>
            </a:r>
            <a:br>
              <a:rPr lang="en-US" dirty="0" smtClean="0"/>
            </a:br>
            <a:endParaRPr lang="en-US" dirty="0" smtClean="0"/>
          </a:p>
          <a:p>
            <a:pPr marL="742950" lvl="1" indent="-285750">
              <a:spcBef>
                <a:spcPct val="20000"/>
              </a:spcBef>
              <a:buFont typeface="Arial" pitchFamily="34" charset="0"/>
              <a:buChar char="•"/>
              <a:defRPr/>
            </a:pPr>
            <a:r>
              <a:rPr lang="en-US" dirty="0" smtClean="0"/>
              <a:t>0 = industrial diversity (lots of firms) </a:t>
            </a:r>
            <a:br>
              <a:rPr lang="en-US" dirty="0" smtClean="0"/>
            </a:br>
            <a:endParaRPr lang="en-US" dirty="0" smtClean="0"/>
          </a:p>
          <a:p>
            <a:pPr marL="742950" lvl="1" indent="-285750">
              <a:spcBef>
                <a:spcPct val="20000"/>
              </a:spcBef>
              <a:buFont typeface="Arial" pitchFamily="34" charset="0"/>
              <a:buChar char="•"/>
              <a:defRPr/>
            </a:pPr>
            <a:r>
              <a:rPr lang="en-US" dirty="0" smtClean="0"/>
              <a:t>1 = lack of industrial diversity (one or few firms)</a:t>
            </a:r>
            <a:br>
              <a:rPr lang="en-US" dirty="0" smtClean="0"/>
            </a:br>
            <a:endParaRPr lang="en-US" dirty="0" smtClean="0"/>
          </a:p>
          <a:p>
            <a:pPr marL="342900" lvl="0" indent="-342900">
              <a:spcBef>
                <a:spcPct val="20000"/>
              </a:spcBef>
              <a:buFont typeface="Arial" pitchFamily="34" charset="0"/>
              <a:buChar char="•"/>
              <a:defRPr/>
            </a:pPr>
            <a:r>
              <a:rPr lang="en-US" dirty="0" smtClean="0"/>
              <a:t>Is an absolute measure;  Does not take neighbors into account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err="1" smtClean="0">
                <a:solidFill>
                  <a:srgbClr val="C00000"/>
                </a:solidFill>
                <a:latin typeface="Garamond" pitchFamily="18" charset="0"/>
              </a:rPr>
              <a:t>Herfindahl</a:t>
            </a:r>
            <a:r>
              <a:rPr lang="en-US" sz="4000" dirty="0" smtClean="0">
                <a:solidFill>
                  <a:srgbClr val="C00000"/>
                </a:solidFill>
                <a:latin typeface="Garamond" pitchFamily="18" charset="0"/>
              </a:rPr>
              <a:t> Index: Absolute Measure</a:t>
            </a:r>
            <a:endParaRPr lang="en-US" sz="4000" dirty="0">
              <a:solidFill>
                <a:srgbClr val="C00000"/>
              </a:solidFill>
              <a:latin typeface="Garamond" pitchFamily="18" charset="0"/>
            </a:endParaRPr>
          </a:p>
        </p:txBody>
      </p:sp>
      <p:pic>
        <p:nvPicPr>
          <p:cNvPr id="5" name="Picture 4"/>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1447800" y="1143000"/>
            <a:ext cx="6553200" cy="476596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Employment Specialization: </a:t>
            </a:r>
          </a:p>
          <a:p>
            <a:pPr algn="ctr"/>
            <a:r>
              <a:rPr lang="en-US" sz="4000" dirty="0" err="1" smtClean="0">
                <a:solidFill>
                  <a:srgbClr val="C00000"/>
                </a:solidFill>
                <a:latin typeface="Garamond" pitchFamily="18" charset="0"/>
              </a:rPr>
              <a:t>Krugman</a:t>
            </a:r>
            <a:r>
              <a:rPr lang="en-US" sz="4000" dirty="0" smtClean="0">
                <a:solidFill>
                  <a:srgbClr val="C00000"/>
                </a:solidFill>
                <a:latin typeface="Garamond" pitchFamily="18" charset="0"/>
              </a:rPr>
              <a:t> Index</a:t>
            </a:r>
            <a:endParaRPr lang="en-US" sz="4000" dirty="0">
              <a:solidFill>
                <a:srgbClr val="C00000"/>
              </a:solidFill>
              <a:latin typeface="Garamond" pitchFamily="18" charset="0"/>
            </a:endParaRPr>
          </a:p>
        </p:txBody>
      </p:sp>
      <p:sp>
        <p:nvSpPr>
          <p:cNvPr id="4" name="Content Placeholder 2"/>
          <p:cNvSpPr txBox="1">
            <a:spLocks/>
          </p:cNvSpPr>
          <p:nvPr/>
        </p:nvSpPr>
        <p:spPr>
          <a:xfrm>
            <a:off x="457200" y="17526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KI = ∑</a:t>
            </a:r>
            <a:r>
              <a:rPr kumimoji="0" lang="en-US" b="1"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1" i="0" u="none" strike="noStrike" kern="1200" cap="none" spc="0" normalizeH="0" baseline="0" noProof="0" dirty="0" err="1" smtClean="0">
                <a:ln>
                  <a:noFill/>
                </a:ln>
                <a:solidFill>
                  <a:schemeClr val="tx1"/>
                </a:solidFill>
                <a:effectLst/>
                <a:uLnTx/>
                <a:uFillTx/>
                <a:latin typeface="+mn-lt"/>
                <a:ea typeface="+mn-ea"/>
                <a:cs typeface="+mn-cs"/>
              </a:rPr>
              <a:t>|a</a:t>
            </a:r>
            <a:r>
              <a:rPr kumimoji="0" lang="en-US" b="1"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1" i="0" u="none" strike="noStrike" kern="1200" cap="none" spc="0" normalizeH="0" baseline="0" noProof="0" dirty="0" err="1" smtClean="0">
                <a:ln>
                  <a:noFill/>
                </a:ln>
                <a:solidFill>
                  <a:schemeClr val="tx1"/>
                </a:solidFill>
                <a:effectLst/>
                <a:uLnTx/>
                <a:uFillTx/>
                <a:latin typeface="+mn-lt"/>
                <a:ea typeface="+mn-ea"/>
                <a:cs typeface="+mn-cs"/>
              </a:rPr>
              <a:t>-b</a:t>
            </a:r>
            <a:r>
              <a:rPr kumimoji="0" lang="en-US" b="1"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1" i="0" u="none" strike="noStrike" kern="1200" cap="none" spc="0" normalizeH="0" baseline="0" noProof="0" dirty="0" smtClean="0">
                <a:ln>
                  <a:noFill/>
                </a:ln>
                <a:solidFill>
                  <a:schemeClr val="tx1"/>
                </a:solidFill>
                <a:effectLst/>
                <a:uLnTx/>
                <a:uFillTx/>
                <a:latin typeface="+mn-lt"/>
                <a:ea typeface="+mn-ea"/>
                <a:cs typeface="+mn-cs"/>
              </a:rPr>
              <a:t>|</a:t>
            </a:r>
          </a:p>
          <a:p>
            <a:pPr marL="342900" lvl="0" indent="-342900">
              <a:spcBef>
                <a:spcPct val="20000"/>
              </a:spcBef>
              <a:buFont typeface="Arial" pitchFamily="34" charset="0"/>
              <a:buChar char="•"/>
              <a:defRPr/>
            </a:pPr>
            <a:endParaRPr lang="en-US" dirty="0" smtClean="0"/>
          </a:p>
          <a:p>
            <a:pPr marL="342900" lvl="0" indent="-342900">
              <a:spcBef>
                <a:spcPct val="20000"/>
              </a:spcBef>
              <a:buFont typeface="Arial" pitchFamily="34" charset="0"/>
              <a:buChar char="•"/>
              <a:defRPr/>
            </a:pPr>
            <a:r>
              <a:rPr lang="en-US" dirty="0" smtClean="0"/>
              <a:t>Features</a:t>
            </a:r>
            <a:r>
              <a:rPr lang="en-US" dirty="0" smtClean="0"/>
              <a:t>:</a:t>
            </a:r>
          </a:p>
          <a:p>
            <a:pPr marL="742950" lvl="1" indent="-285750">
              <a:spcBef>
                <a:spcPct val="20000"/>
              </a:spcBef>
              <a:buFont typeface="Arial" pitchFamily="34" charset="0"/>
              <a:buChar char="•"/>
              <a:defRPr/>
            </a:pPr>
            <a:r>
              <a:rPr lang="en-US" dirty="0" smtClean="0"/>
              <a:t>Ranges from 0 to 2.0 </a:t>
            </a:r>
          </a:p>
          <a:p>
            <a:pPr marL="742950" lvl="1" indent="-285750">
              <a:spcBef>
                <a:spcPct val="20000"/>
              </a:spcBef>
              <a:buFont typeface="Arial" pitchFamily="34" charset="0"/>
              <a:buChar char="•"/>
              <a:defRPr/>
            </a:pPr>
            <a:r>
              <a:rPr lang="en-US" dirty="0" smtClean="0"/>
              <a:t>0 = county </a:t>
            </a:r>
            <a:r>
              <a:rPr lang="en-US" dirty="0" err="1" smtClean="0"/>
              <a:t>i</a:t>
            </a:r>
            <a:r>
              <a:rPr lang="en-US" dirty="0" smtClean="0"/>
              <a:t> has industrial composition identical to its comparison counties </a:t>
            </a:r>
          </a:p>
          <a:p>
            <a:pPr marL="742950" lvl="1" indent="-285750">
              <a:spcBef>
                <a:spcPct val="20000"/>
              </a:spcBef>
              <a:buFont typeface="Arial" pitchFamily="34" charset="0"/>
              <a:buChar char="•"/>
              <a:defRPr/>
            </a:pPr>
            <a:r>
              <a:rPr lang="en-US" dirty="0" smtClean="0"/>
              <a:t>2 = county </a:t>
            </a:r>
            <a:r>
              <a:rPr lang="en-US" dirty="0" err="1" smtClean="0"/>
              <a:t>i</a:t>
            </a:r>
            <a:r>
              <a:rPr lang="en-US" dirty="0" smtClean="0"/>
              <a:t> has industrial composition without any similarity (no common industries) to its comparison counties </a:t>
            </a:r>
          </a:p>
          <a:p>
            <a:pPr marL="742950" lvl="1" indent="-285750">
              <a:spcBef>
                <a:spcPct val="20000"/>
              </a:spcBef>
              <a:buFont typeface="Arial" pitchFamily="34" charset="0"/>
              <a:buChar char="•"/>
              <a:defRPr/>
            </a:pPr>
            <a:endParaRPr lang="en-US" dirty="0" smtClean="0"/>
          </a:p>
          <a:p>
            <a:pPr marL="342900" lvl="0" indent="-342900">
              <a:spcBef>
                <a:spcPct val="20000"/>
              </a:spcBef>
              <a:buFont typeface="Arial" pitchFamily="34" charset="0"/>
              <a:buChar char="•"/>
              <a:defRPr/>
            </a:pPr>
            <a:r>
              <a:rPr lang="en-US" dirty="0" smtClean="0"/>
              <a:t>Is a relative measure;  Compares to one’s neighbors.  It’s our choice!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err="1" smtClean="0">
                <a:solidFill>
                  <a:srgbClr val="C00000"/>
                </a:solidFill>
                <a:latin typeface="Garamond" pitchFamily="18" charset="0"/>
              </a:rPr>
              <a:t>Krugman</a:t>
            </a:r>
            <a:r>
              <a:rPr lang="en-US" sz="4000" dirty="0" smtClean="0">
                <a:solidFill>
                  <a:srgbClr val="C00000"/>
                </a:solidFill>
                <a:latin typeface="Garamond" pitchFamily="18" charset="0"/>
              </a:rPr>
              <a:t> Index: Relative Measure</a:t>
            </a:r>
            <a:endParaRPr lang="en-US" sz="4000" dirty="0">
              <a:solidFill>
                <a:srgbClr val="C00000"/>
              </a:solidFill>
              <a:latin typeface="Garamond" pitchFamily="18" charset="0"/>
            </a:endParaRPr>
          </a:p>
        </p:txBody>
      </p:sp>
      <p:pic>
        <p:nvPicPr>
          <p:cNvPr id="7" name="Picture 6"/>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1447800" y="1219200"/>
            <a:ext cx="6553200" cy="476596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[INSERT]</a:t>
            </a:r>
          </a:p>
          <a:p>
            <a:pPr algn="ctr"/>
            <a:endParaRPr lang="en-US" sz="3200" b="1" dirty="0" smtClean="0"/>
          </a:p>
          <a:p>
            <a:pPr algn="ctr"/>
            <a:endParaRPr lang="en-US" sz="32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Results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OLS Results</a:t>
            </a:r>
            <a:endParaRPr lang="en-US" dirty="0"/>
          </a:p>
        </p:txBody>
      </p:sp>
      <p:sp>
        <p:nvSpPr>
          <p:cNvPr id="3" name="Content Placeholder 2"/>
          <p:cNvSpPr>
            <a:spLocks noGrp="1"/>
          </p:cNvSpPr>
          <p:nvPr>
            <p:ph idx="1"/>
          </p:nvPr>
        </p:nvSpPr>
        <p:spPr>
          <a:xfrm>
            <a:off x="381000" y="1371600"/>
            <a:ext cx="8382000" cy="4525963"/>
          </a:xfrm>
        </p:spPr>
        <p:txBody>
          <a:bodyPr>
            <a:normAutofit/>
          </a:bodyPr>
          <a:lstStyle/>
          <a:p>
            <a:pPr algn="ctr">
              <a:buNone/>
            </a:pPr>
            <a:r>
              <a:rPr lang="en-US" sz="1600" dirty="0" smtClean="0"/>
              <a:t>Dependent variable: Annualized Per Capita Personal Income Growth</a:t>
            </a:r>
            <a:endParaRPr lang="en-US" sz="1600" dirty="0"/>
          </a:p>
        </p:txBody>
      </p:sp>
      <p:graphicFrame>
        <p:nvGraphicFramePr>
          <p:cNvPr id="4" name="Content Placeholder 5"/>
          <p:cNvGraphicFramePr>
            <a:graphicFrameLocks/>
          </p:cNvGraphicFramePr>
          <p:nvPr/>
        </p:nvGraphicFramePr>
        <p:xfrm>
          <a:off x="304800" y="1828800"/>
          <a:ext cx="8534400" cy="4114792"/>
        </p:xfrm>
        <a:graphic>
          <a:graphicData uri="http://schemas.openxmlformats.org/drawingml/2006/table">
            <a:tbl>
              <a:tblPr firstRow="1" bandRow="1">
                <a:tableStyleId>{21E4AEA4-8DFA-4A89-87EB-49C32662AFE0}</a:tableStyleId>
              </a:tblPr>
              <a:tblGrid>
                <a:gridCol w="1219200"/>
                <a:gridCol w="1219200"/>
                <a:gridCol w="1219200"/>
                <a:gridCol w="1219200"/>
                <a:gridCol w="1219200"/>
                <a:gridCol w="1219200"/>
                <a:gridCol w="1219200"/>
              </a:tblGrid>
              <a:tr h="187036">
                <a:tc>
                  <a:txBody>
                    <a:bodyPr/>
                    <a:lstStyle/>
                    <a:p>
                      <a:pPr algn="ctr" fontAlgn="b"/>
                      <a:r>
                        <a:rPr lang="en-US" sz="1000" u="none" strike="noStrike" dirty="0"/>
                        <a:t> </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 </a:t>
                      </a:r>
                      <a:r>
                        <a:rPr lang="en-US" sz="1000" u="none" strike="noStrike" baseline="0" dirty="0" smtClean="0"/>
                        <a:t> </a:t>
                      </a:r>
                      <a:r>
                        <a:rPr lang="en-US" sz="1000" u="none" strike="noStrike" dirty="0" smtClean="0"/>
                        <a:t>1</a:t>
                      </a:r>
                      <a:endParaRPr lang="en-US" sz="1000" b="0" i="0" u="none" strike="noStrike" dirty="0">
                        <a:latin typeface="Verdana"/>
                      </a:endParaRPr>
                    </a:p>
                  </a:txBody>
                  <a:tcPr marL="12700" marR="12700" marT="12700" marB="0" anchor="b"/>
                </a:tc>
                <a:tc>
                  <a:txBody>
                    <a:bodyPr/>
                    <a:lstStyle/>
                    <a:p>
                      <a:pPr algn="ctr" fontAlgn="b"/>
                      <a:r>
                        <a:rPr lang="en-US" sz="1000" u="none" strike="noStrike" dirty="0"/>
                        <a:t>2</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3</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4</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5</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6</a:t>
                      </a:r>
                      <a:endParaRPr lang="en-US" sz="1000" b="0" i="0" u="none" strike="noStrike" dirty="0" smtClean="0">
                        <a:latin typeface="Verdana"/>
                      </a:endParaRPr>
                    </a:p>
                  </a:txBody>
                  <a:tcPr marL="12700" marR="12700" marT="12700" marB="0" anchor="b"/>
                </a:tc>
              </a:tr>
              <a:tr h="18703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u="none" strike="noStrike" dirty="0" smtClean="0"/>
                        <a:t>Constant</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.0447189</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.0584573</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.1205336</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.026781</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0.0259636</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0.076408</a:t>
                      </a:r>
                      <a:endParaRPr lang="en-US" sz="1000" b="0" i="0" u="none" strike="noStrike" dirty="0" smtClean="0">
                        <a:latin typeface="Verdana"/>
                      </a:endParaRPr>
                    </a:p>
                  </a:txBody>
                  <a:tcPr marL="12700" marR="12700" marT="12700" marB="0" anchor="b"/>
                </a:tc>
              </a:tr>
              <a:tr h="187036">
                <a:tc>
                  <a:txBody>
                    <a:bodyPr/>
                    <a:lstStyle/>
                    <a:p>
                      <a:pPr algn="l" fontAlgn="b"/>
                      <a:endParaRPr lang="en-US" sz="1000" b="0" i="0" u="none" strike="noStrike" dirty="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(.008105)</a:t>
                      </a:r>
                      <a:endParaRPr lang="en-US" sz="1000" b="0" i="0" u="none" strike="noStrike" dirty="0" smtClean="0">
                        <a:latin typeface="Verdana"/>
                      </a:endParaRPr>
                    </a:p>
                  </a:txBody>
                  <a:tcPr marL="12700" marR="12700" marT="12700" marB="0" anchor="b"/>
                </a:tc>
                <a:tc>
                  <a:txBody>
                    <a:bodyPr/>
                    <a:lstStyle/>
                    <a:p>
                      <a:pPr algn="ctr" fontAlgn="b"/>
                      <a:r>
                        <a:rPr lang="en-US" sz="1000" u="none" strike="noStrike" dirty="0" smtClean="0"/>
                        <a:t>(.0084161)</a:t>
                      </a:r>
                      <a:endParaRPr lang="en-US" sz="1000" b="0" i="0" u="none" strike="noStrike" dirty="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(.0096707)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(.0092717)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(0.0094317)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(0.011069)</a:t>
                      </a:r>
                      <a:endParaRPr lang="en-US" sz="1000" b="0" i="0" u="none" strike="noStrike" dirty="0" smtClean="0">
                        <a:latin typeface="Verdana"/>
                      </a:endParaRPr>
                    </a:p>
                  </a:txBody>
                  <a:tcPr marL="12700" marR="12700" marT="12700" marB="0" anchor="b"/>
                </a:tc>
              </a:tr>
              <a:tr h="187036">
                <a:tc>
                  <a:txBody>
                    <a:bodyPr/>
                    <a:lstStyle/>
                    <a:p>
                      <a:pPr algn="l" fontAlgn="b"/>
                      <a:r>
                        <a:rPr lang="en-US" sz="1000" u="none" strike="noStrike" dirty="0"/>
                        <a:t>Initial </a:t>
                      </a:r>
                      <a:r>
                        <a:rPr lang="en-US" sz="1000" u="none" strike="noStrike" dirty="0" smtClean="0"/>
                        <a:t>Income</a:t>
                      </a:r>
                      <a:endParaRPr lang="en-US" sz="1000" b="0" i="0" u="none" strike="noStrike" dirty="0">
                        <a:latin typeface="Verdana"/>
                      </a:endParaRPr>
                    </a:p>
                  </a:txBody>
                  <a:tcPr marL="12700" marR="12700" marT="12700" marB="0" anchor="b"/>
                </a:tc>
                <a:tc>
                  <a:txBody>
                    <a:bodyPr/>
                    <a:lstStyle/>
                    <a:p>
                      <a:pPr algn="ctr" fontAlgn="b"/>
                      <a:r>
                        <a:rPr lang="en-US" sz="1000" u="none" strike="noStrike"/>
                        <a:t>-.00336</a:t>
                      </a:r>
                      <a:endParaRPr lang="en-US" sz="1000" b="0" i="0" u="none" strike="noStrike">
                        <a:latin typeface="Verdana"/>
                      </a:endParaRPr>
                    </a:p>
                  </a:txBody>
                  <a:tcPr marL="12700" marR="12700" marT="12700" marB="0" anchor="b"/>
                </a:tc>
                <a:tc>
                  <a:txBody>
                    <a:bodyPr/>
                    <a:lstStyle/>
                    <a:p>
                      <a:pPr algn="ctr" fontAlgn="b"/>
                      <a:r>
                        <a:rPr lang="en-US" sz="1000" u="none" strike="noStrike"/>
                        <a:t>0.0026</a:t>
                      </a:r>
                      <a:endParaRPr lang="en-US" sz="1000" b="0" i="0" u="none" strike="noStrike">
                        <a:latin typeface="Verdana"/>
                      </a:endParaRPr>
                    </a:p>
                  </a:txBody>
                  <a:tcPr marL="12700" marR="12700" marT="12700" marB="0" anchor="b"/>
                </a:tc>
                <a:tc>
                  <a:txBody>
                    <a:bodyPr/>
                    <a:lstStyle/>
                    <a:p>
                      <a:pPr algn="ctr" fontAlgn="b"/>
                      <a:r>
                        <a:rPr lang="en-US" sz="1000" u="none" strike="noStrike"/>
                        <a:t>-.0109003</a:t>
                      </a:r>
                      <a:endParaRPr lang="en-US" sz="1000" b="0" i="0" u="none" strike="noStrike">
                        <a:latin typeface="Verdana"/>
                      </a:endParaRPr>
                    </a:p>
                  </a:txBody>
                  <a:tcPr marL="12700" marR="12700" marT="12700" marB="0" anchor="b"/>
                </a:tc>
                <a:tc>
                  <a:txBody>
                    <a:bodyPr/>
                    <a:lstStyle/>
                    <a:p>
                      <a:pPr algn="ctr" fontAlgn="b"/>
                      <a:r>
                        <a:rPr lang="en-US" sz="1000" u="none" strike="noStrike"/>
                        <a:t>-.0007123 </a:t>
                      </a:r>
                      <a:endParaRPr lang="en-US" sz="1000" b="0" i="0" u="none" strike="noStrike">
                        <a:latin typeface="Verdana"/>
                      </a:endParaRPr>
                    </a:p>
                  </a:txBody>
                  <a:tcPr marL="12700" marR="12700" marT="12700" marB="0" anchor="b"/>
                </a:tc>
                <a:tc>
                  <a:txBody>
                    <a:bodyPr/>
                    <a:lstStyle/>
                    <a:p>
                      <a:pPr algn="ctr" fontAlgn="b"/>
                      <a:r>
                        <a:rPr lang="en-US" sz="1000" u="none" strike="noStrike"/>
                        <a:t>-0.0016588</a:t>
                      </a:r>
                      <a:endParaRPr lang="en-US" sz="1000" b="0" i="0" u="none" strike="noStrike">
                        <a:latin typeface="Verdana"/>
                      </a:endParaRPr>
                    </a:p>
                  </a:txBody>
                  <a:tcPr marL="12700" marR="12700" marT="12700" marB="0" anchor="b"/>
                </a:tc>
                <a:tc>
                  <a:txBody>
                    <a:bodyPr/>
                    <a:lstStyle/>
                    <a:p>
                      <a:pPr algn="ctr" fontAlgn="b"/>
                      <a:r>
                        <a:rPr lang="en-US" sz="1000" u="none" strike="noStrike" dirty="0"/>
                        <a:t>-0.0068127</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dirty="0"/>
                        <a:t>(.0008151)</a:t>
                      </a:r>
                      <a:endParaRPr lang="en-US" sz="1000" b="0" i="0" u="none" strike="noStrike" dirty="0">
                        <a:latin typeface="Verdana"/>
                      </a:endParaRPr>
                    </a:p>
                  </a:txBody>
                  <a:tcPr marL="12700" marR="12700" marT="12700" marB="0" anchor="b"/>
                </a:tc>
                <a:tc>
                  <a:txBody>
                    <a:bodyPr/>
                    <a:lstStyle/>
                    <a:p>
                      <a:pPr algn="ctr" fontAlgn="b"/>
                      <a:r>
                        <a:rPr lang="en-US" sz="1000" u="none" strike="noStrike"/>
                        <a:t>(10.84)</a:t>
                      </a:r>
                      <a:endParaRPr lang="en-US" sz="1000" b="0" i="0" u="none" strike="noStrike">
                        <a:latin typeface="Verdana"/>
                      </a:endParaRPr>
                    </a:p>
                  </a:txBody>
                  <a:tcPr marL="12700" marR="12700" marT="12700" marB="0" anchor="b"/>
                </a:tc>
                <a:tc>
                  <a:txBody>
                    <a:bodyPr/>
                    <a:lstStyle/>
                    <a:p>
                      <a:pPr algn="ctr" fontAlgn="b"/>
                      <a:r>
                        <a:rPr lang="en-US" sz="1000" u="none" strike="noStrike"/>
                        <a:t>(.0010488)</a:t>
                      </a:r>
                      <a:endParaRPr lang="en-US" sz="1000" b="0" i="0" u="none" strike="noStrike">
                        <a:latin typeface="Verdana"/>
                      </a:endParaRPr>
                    </a:p>
                  </a:txBody>
                  <a:tcPr marL="12700" marR="12700" marT="12700" marB="0" anchor="b"/>
                </a:tc>
                <a:tc>
                  <a:txBody>
                    <a:bodyPr/>
                    <a:lstStyle/>
                    <a:p>
                      <a:pPr algn="ctr" fontAlgn="b"/>
                      <a:r>
                        <a:rPr lang="en-US" sz="1000" u="none" strike="noStrike"/>
                        <a:t>(.0010536)</a:t>
                      </a:r>
                      <a:endParaRPr lang="en-US" sz="1000" b="0" i="0" u="none" strike="noStrike">
                        <a:latin typeface="Verdana"/>
                      </a:endParaRPr>
                    </a:p>
                  </a:txBody>
                  <a:tcPr marL="12700" marR="12700" marT="12700" marB="0" anchor="b"/>
                </a:tc>
                <a:tc>
                  <a:txBody>
                    <a:bodyPr/>
                    <a:lstStyle/>
                    <a:p>
                      <a:pPr algn="ctr" fontAlgn="b"/>
                      <a:r>
                        <a:rPr lang="en-US" sz="1000" u="none" strike="noStrike"/>
                        <a:t>(0.0009249)</a:t>
                      </a:r>
                      <a:endParaRPr lang="en-US" sz="1000" b="0" i="0" u="none" strike="noStrike">
                        <a:latin typeface="Verdana"/>
                      </a:endParaRPr>
                    </a:p>
                  </a:txBody>
                  <a:tcPr marL="12700" marR="12700" marT="12700" marB="0" anchor="b"/>
                </a:tc>
                <a:tc>
                  <a:txBody>
                    <a:bodyPr/>
                    <a:lstStyle/>
                    <a:p>
                      <a:pPr algn="ctr" fontAlgn="b"/>
                      <a:r>
                        <a:rPr lang="en-US" sz="1000" u="none" strike="noStrike"/>
                        <a:t>(0.0011989)</a:t>
                      </a:r>
                      <a:endParaRPr lang="en-US" sz="1000" b="0" i="0" u="none" strike="noStrike">
                        <a:latin typeface="Verdana"/>
                      </a:endParaRPr>
                    </a:p>
                  </a:txBody>
                  <a:tcPr marL="12700" marR="12700" marT="12700" marB="0" anchor="b"/>
                </a:tc>
              </a:tr>
              <a:tr h="187036">
                <a:tc>
                  <a:txBody>
                    <a:bodyPr/>
                    <a:lstStyle/>
                    <a:p>
                      <a:pPr algn="l" fontAlgn="b"/>
                      <a:r>
                        <a:rPr lang="en-US" sz="1000" u="none" strike="noStrike"/>
                        <a:t>Highways</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2.67e-07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4.21e-07</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(7.79e-07)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(7.73e-07)</a:t>
                      </a:r>
                      <a:endParaRPr lang="en-US" sz="1000" b="0" i="0" u="none" strike="noStrike">
                        <a:latin typeface="Verdana"/>
                      </a:endParaRPr>
                    </a:p>
                  </a:txBody>
                  <a:tcPr marL="12700" marR="12700" marT="12700" marB="0" anchor="b"/>
                </a:tc>
              </a:tr>
              <a:tr h="187036">
                <a:tc>
                  <a:txBody>
                    <a:bodyPr/>
                    <a:lstStyle/>
                    <a:p>
                      <a:pPr algn="l" fontAlgn="b"/>
                      <a:r>
                        <a:rPr lang="en-US" sz="1000" u="none" strike="noStrike"/>
                        <a:t>Airports</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.0020899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.0011322</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(.0004307)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(.000428)</a:t>
                      </a:r>
                      <a:endParaRPr lang="en-US" sz="1000" b="0" i="0" u="none" strike="noStrike">
                        <a:latin typeface="Verdana"/>
                      </a:endParaRPr>
                    </a:p>
                  </a:txBody>
                  <a:tcPr marL="12700" marR="12700" marT="12700" marB="0" anchor="b"/>
                </a:tc>
              </a:tr>
              <a:tr h="187036">
                <a:tc gridSpan="2">
                  <a:txBody>
                    <a:bodyPr/>
                    <a:lstStyle/>
                    <a:p>
                      <a:pPr algn="l" fontAlgn="b"/>
                      <a:r>
                        <a:rPr lang="en-US" sz="1000" u="none" strike="noStrike" dirty="0"/>
                        <a:t>High school diploma</a:t>
                      </a:r>
                      <a:endParaRPr lang="en-US" sz="1000" b="0" i="0" u="none" strike="noStrike" dirty="0">
                        <a:latin typeface="Verdana"/>
                      </a:endParaRPr>
                    </a:p>
                  </a:txBody>
                  <a:tcPr marL="12700" marR="12700" marT="12700" marB="0" anchor="b"/>
                </a:tc>
                <a:tc hMerge="1">
                  <a:txBody>
                    <a:bodyPr/>
                    <a:lstStyle/>
                    <a:p>
                      <a:pPr algn="l"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-.0231712</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-.0102969</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(.0035923)</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(.0042081)</a:t>
                      </a:r>
                      <a:endParaRPr lang="en-US" sz="1000" b="0" i="0" u="none" strike="noStrike" dirty="0">
                        <a:latin typeface="Verdana"/>
                      </a:endParaRPr>
                    </a:p>
                  </a:txBody>
                  <a:tcPr marL="12700" marR="12700" marT="12700" marB="0" anchor="b"/>
                </a:tc>
              </a:tr>
              <a:tr h="187036">
                <a:tc gridSpan="2">
                  <a:txBody>
                    <a:bodyPr/>
                    <a:lstStyle/>
                    <a:p>
                      <a:pPr algn="l" fontAlgn="b"/>
                      <a:r>
                        <a:rPr lang="en-US" sz="1000" u="none" strike="noStrike"/>
                        <a:t>More than high school</a:t>
                      </a:r>
                      <a:endParaRPr lang="en-US" sz="1000" b="0" i="0" u="none" strike="noStrike">
                        <a:latin typeface="Verdana"/>
                      </a:endParaRPr>
                    </a:p>
                  </a:txBody>
                  <a:tcPr marL="12700" marR="12700" marT="12700" marB="0" anchor="b"/>
                </a:tc>
                <a:tc hMerge="1">
                  <a:txBody>
                    <a:bodyPr/>
                    <a:lstStyle/>
                    <a:p>
                      <a:endParaRPr lang="en-US"/>
                    </a:p>
                  </a:txBody>
                  <a:tcPr/>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.0169572</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.0222506</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r>
                        <a:rPr lang="en-US" sz="1000" u="none" strike="noStrike" dirty="0"/>
                        <a:t>(.0025776)</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(.0030055)</a:t>
                      </a:r>
                      <a:endParaRPr lang="en-US" sz="1000" b="0" i="0" u="none" strike="noStrike" dirty="0">
                        <a:latin typeface="Verdana"/>
                      </a:endParaRPr>
                    </a:p>
                  </a:txBody>
                  <a:tcPr marL="12700" marR="12700" marT="12700" marB="0" anchor="b"/>
                </a:tc>
              </a:tr>
              <a:tr h="187036">
                <a:tc gridSpan="2">
                  <a:txBody>
                    <a:bodyPr/>
                    <a:lstStyle/>
                    <a:p>
                      <a:pPr algn="l" fontAlgn="b"/>
                      <a:r>
                        <a:rPr lang="en-US" sz="1000" u="none" strike="noStrike" dirty="0" smtClean="0"/>
                        <a:t>Employment </a:t>
                      </a:r>
                      <a:r>
                        <a:rPr lang="en-US" sz="1000" u="none" strike="noStrike" dirty="0"/>
                        <a:t>R</a:t>
                      </a:r>
                      <a:r>
                        <a:rPr lang="en-US" sz="1000" u="none" strike="noStrike" dirty="0" smtClean="0"/>
                        <a:t>ate</a:t>
                      </a:r>
                      <a:endParaRPr lang="en-US" sz="1000" b="0" i="0" u="none" strike="noStrike" dirty="0">
                        <a:latin typeface="Verdana"/>
                      </a:endParaRPr>
                    </a:p>
                  </a:txBody>
                  <a:tcPr marL="12700" marR="12700" marT="12700" marB="0" anchor="b"/>
                </a:tc>
                <a:tc hMerge="1">
                  <a:txBody>
                    <a:bodyPr/>
                    <a:lstStyle/>
                    <a:p>
                      <a:endParaRPr lang="en-US"/>
                    </a:p>
                  </a:txBody>
                  <a:tcPr/>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-.0121145</a:t>
                      </a:r>
                      <a:endParaRPr lang="en-US" sz="1000" b="0" i="0" u="none" strike="noStrike" dirty="0">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l" fontAlgn="b"/>
                      <a:r>
                        <a:rPr lang="en-US" sz="1000" u="none" strike="noStrike" dirty="0"/>
                        <a:t> </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(.0030641)</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err="1"/>
                        <a:t>Krugman</a:t>
                      </a:r>
                      <a:r>
                        <a:rPr lang="en-US" sz="1000" u="none" strike="noStrike" dirty="0"/>
                        <a:t> </a:t>
                      </a:r>
                      <a:r>
                        <a:rPr lang="en-US" sz="1000" u="none" strike="noStrike" dirty="0" smtClean="0"/>
                        <a:t>Index</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0.0022827</a:t>
                      </a:r>
                      <a:endParaRPr lang="en-US" sz="1000" b="0" i="0" u="none" strike="noStrike">
                        <a:latin typeface="Verdana"/>
                      </a:endParaRPr>
                    </a:p>
                  </a:txBody>
                  <a:tcPr marL="12700" marR="12700" marT="12700" marB="0" anchor="b"/>
                </a:tc>
                <a:tc>
                  <a:txBody>
                    <a:bodyPr/>
                    <a:lstStyle/>
                    <a:p>
                      <a:pPr algn="ctr" fontAlgn="b"/>
                      <a:r>
                        <a:rPr lang="en-US" sz="1000" u="none" strike="noStrike"/>
                        <a:t>.0032505</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(0.0005908)</a:t>
                      </a:r>
                      <a:endParaRPr lang="en-US" sz="1000" b="0" i="0" u="none" strike="noStrike">
                        <a:latin typeface="Verdana"/>
                      </a:endParaRPr>
                    </a:p>
                  </a:txBody>
                  <a:tcPr marL="12700" marR="12700" marT="12700" marB="0" anchor="b"/>
                </a:tc>
                <a:tc>
                  <a:txBody>
                    <a:bodyPr/>
                    <a:lstStyle/>
                    <a:p>
                      <a:pPr algn="ctr" fontAlgn="b"/>
                      <a:r>
                        <a:rPr lang="en-US" sz="1000" u="none" strike="noStrike"/>
                        <a:t>(.0006539)</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smtClean="0"/>
                        <a:t>Distance</a:t>
                      </a:r>
                      <a:r>
                        <a:rPr lang="en-US" sz="1000" u="none" strike="noStrike" baseline="0" dirty="0" smtClean="0"/>
                        <a:t> to Markets</a:t>
                      </a:r>
                      <a:endParaRPr lang="en-US" sz="1000" b="0" i="0" u="none" strike="noStrike" dirty="0">
                        <a:latin typeface="Franklin Gothic Book" pitchFamily="34" charset="0"/>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a:t> </a:t>
                      </a:r>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R-Squared</a:t>
                      </a:r>
                      <a:endParaRPr lang="en-US" sz="1000" b="0" i="0" u="none" strike="noStrike">
                        <a:latin typeface="Verdana"/>
                      </a:endParaRPr>
                    </a:p>
                  </a:txBody>
                  <a:tcPr marL="12700" marR="12700" marT="12700" marB="0" anchor="b"/>
                </a:tc>
                <a:tc>
                  <a:txBody>
                    <a:bodyPr/>
                    <a:lstStyle/>
                    <a:p>
                      <a:pPr algn="ctr" fontAlgn="b"/>
                      <a:r>
                        <a:rPr lang="en-US" sz="1000" u="none" strike="noStrike"/>
                        <a:t>0.0897</a:t>
                      </a:r>
                      <a:endParaRPr lang="en-US" sz="1000" b="0" i="0" u="none" strike="noStrike">
                        <a:latin typeface="Verdana"/>
                      </a:endParaRPr>
                    </a:p>
                  </a:txBody>
                  <a:tcPr marL="12700" marR="12700" marT="12700" marB="0" anchor="b"/>
                </a:tc>
                <a:tc>
                  <a:txBody>
                    <a:bodyPr/>
                    <a:lstStyle/>
                    <a:p>
                      <a:pPr algn="ctr" fontAlgn="b"/>
                      <a:r>
                        <a:rPr lang="en-US" sz="1000" u="none" strike="noStrike"/>
                        <a:t>0.0173</a:t>
                      </a:r>
                      <a:endParaRPr lang="en-US" sz="1000" b="0" i="0" u="none" strike="noStrike">
                        <a:latin typeface="Verdana"/>
                      </a:endParaRPr>
                    </a:p>
                  </a:txBody>
                  <a:tcPr marL="12700" marR="12700" marT="12700" marB="0" anchor="b"/>
                </a:tc>
                <a:tc>
                  <a:txBody>
                    <a:bodyPr/>
                    <a:lstStyle/>
                    <a:p>
                      <a:pPr algn="ctr" fontAlgn="b"/>
                      <a:r>
                        <a:rPr lang="en-US" sz="1000" u="none" strike="noStrike"/>
                        <a:t>0.0746</a:t>
                      </a:r>
                      <a:endParaRPr lang="en-US" sz="1000" b="0" i="0" u="none" strike="noStrike">
                        <a:latin typeface="Verdana"/>
                      </a:endParaRPr>
                    </a:p>
                  </a:txBody>
                  <a:tcPr marL="12700" marR="12700" marT="12700" marB="0" anchor="b"/>
                </a:tc>
                <a:tc>
                  <a:txBody>
                    <a:bodyPr/>
                    <a:lstStyle/>
                    <a:p>
                      <a:pPr algn="ctr" fontAlgn="b"/>
                      <a:r>
                        <a:rPr lang="en-US" sz="1000" u="none" strike="noStrike"/>
                        <a:t>0.0105</a:t>
                      </a:r>
                      <a:endParaRPr lang="en-US" sz="1000" b="0" i="0" u="none" strike="noStrike">
                        <a:latin typeface="Verdana"/>
                      </a:endParaRPr>
                    </a:p>
                  </a:txBody>
                  <a:tcPr marL="12700" marR="12700" marT="12700" marB="0" anchor="b"/>
                </a:tc>
                <a:tc>
                  <a:txBody>
                    <a:bodyPr/>
                    <a:lstStyle/>
                    <a:p>
                      <a:pPr algn="ctr" fontAlgn="b"/>
                      <a:r>
                        <a:rPr lang="en-US" sz="1000" u="none" strike="noStrike"/>
                        <a:t>0.0103</a:t>
                      </a:r>
                      <a:endParaRPr lang="en-US" sz="1000" b="0" i="0" u="none" strike="noStrike">
                        <a:latin typeface="Verdana"/>
                      </a:endParaRPr>
                    </a:p>
                  </a:txBody>
                  <a:tcPr marL="12700" marR="12700" marT="12700" marB="0" anchor="b"/>
                </a:tc>
                <a:tc>
                  <a:txBody>
                    <a:bodyPr/>
                    <a:lstStyle/>
                    <a:p>
                      <a:pPr algn="ctr" fontAlgn="b"/>
                      <a:r>
                        <a:rPr lang="en-US" sz="1000" u="none" strike="noStrike"/>
                        <a:t>0.0997</a:t>
                      </a:r>
                      <a:endParaRPr lang="en-US" sz="1000" b="0" i="0" u="none" strike="noStrike">
                        <a:latin typeface="Verdana"/>
                      </a:endParaRPr>
                    </a:p>
                  </a:txBody>
                  <a:tcPr marL="12700" marR="12700" marT="12700" marB="0" anchor="b"/>
                </a:tc>
              </a:tr>
              <a:tr h="187036">
                <a:tc>
                  <a:txBody>
                    <a:bodyPr/>
                    <a:lstStyle/>
                    <a:p>
                      <a:pPr algn="l" fontAlgn="b"/>
                      <a:r>
                        <a:rPr lang="en-US" sz="1000" u="none" strike="noStrike"/>
                        <a:t>F-Value</a:t>
                      </a:r>
                      <a:endParaRPr lang="en-US" sz="1000" b="0" i="0" u="none" strike="noStrike">
                        <a:latin typeface="Verdana"/>
                      </a:endParaRPr>
                    </a:p>
                  </a:txBody>
                  <a:tcPr marL="12700" marR="12700" marT="12700" marB="0" anchor="b"/>
                </a:tc>
                <a:tc>
                  <a:txBody>
                    <a:bodyPr/>
                    <a:lstStyle/>
                    <a:p>
                      <a:pPr algn="ctr" fontAlgn="b"/>
                      <a:r>
                        <a:rPr lang="en-US" sz="1000" u="none" strike="noStrike"/>
                        <a:t>17.00</a:t>
                      </a:r>
                      <a:endParaRPr lang="en-US" sz="1000" b="0" i="0" u="none" strike="noStrike">
                        <a:latin typeface="Verdana"/>
                      </a:endParaRPr>
                    </a:p>
                  </a:txBody>
                  <a:tcPr marL="12700" marR="12700" marT="12700" marB="0" anchor="b"/>
                </a:tc>
                <a:tc>
                  <a:txBody>
                    <a:bodyPr/>
                    <a:lstStyle/>
                    <a:p>
                      <a:pPr algn="ctr" fontAlgn="b"/>
                      <a:r>
                        <a:rPr lang="en-US" sz="1000" u="none" strike="noStrike"/>
                        <a:t>18.02</a:t>
                      </a:r>
                      <a:endParaRPr lang="en-US" sz="1000" b="0" i="0" u="none" strike="noStrike">
                        <a:latin typeface="Verdana"/>
                      </a:endParaRPr>
                    </a:p>
                  </a:txBody>
                  <a:tcPr marL="12700" marR="12700" marT="12700" marB="0" anchor="b"/>
                </a:tc>
                <a:tc>
                  <a:txBody>
                    <a:bodyPr/>
                    <a:lstStyle/>
                    <a:p>
                      <a:pPr algn="ctr" fontAlgn="b"/>
                      <a:r>
                        <a:rPr lang="en-US" sz="1000" u="none" strike="noStrike"/>
                        <a:t>82.59</a:t>
                      </a:r>
                      <a:endParaRPr lang="en-US" sz="1000" b="0" i="0" u="none" strike="noStrike">
                        <a:latin typeface="Verdana"/>
                      </a:endParaRPr>
                    </a:p>
                  </a:txBody>
                  <a:tcPr marL="12700" marR="12700" marT="12700" marB="0" anchor="b"/>
                </a:tc>
                <a:tc>
                  <a:txBody>
                    <a:bodyPr/>
                    <a:lstStyle/>
                    <a:p>
                      <a:pPr algn="ctr" fontAlgn="b"/>
                      <a:r>
                        <a:rPr lang="en-US" sz="1000" u="none" strike="noStrike"/>
                        <a:t>16.36</a:t>
                      </a:r>
                      <a:endParaRPr lang="en-US" sz="1000" b="0" i="0" u="none" strike="noStrike">
                        <a:latin typeface="Verdana"/>
                      </a:endParaRPr>
                    </a:p>
                  </a:txBody>
                  <a:tcPr marL="12700" marR="12700" marT="12700" marB="0" anchor="b"/>
                </a:tc>
                <a:tc>
                  <a:txBody>
                    <a:bodyPr/>
                    <a:lstStyle/>
                    <a:p>
                      <a:pPr algn="ctr" fontAlgn="b"/>
                      <a:r>
                        <a:rPr lang="en-US" sz="1000" u="none" strike="noStrike"/>
                        <a:t>16</a:t>
                      </a:r>
                      <a:endParaRPr lang="en-US" sz="1000" b="0" i="0" u="none" strike="noStrike">
                        <a:latin typeface="Verdana"/>
                      </a:endParaRPr>
                    </a:p>
                  </a:txBody>
                  <a:tcPr marL="12700" marR="12700" marT="12700" marB="0" anchor="b"/>
                </a:tc>
                <a:tc>
                  <a:txBody>
                    <a:bodyPr/>
                    <a:lstStyle/>
                    <a:p>
                      <a:pPr algn="ctr" fontAlgn="b"/>
                      <a:r>
                        <a:rPr lang="en-US" sz="1000" u="none" strike="noStrike"/>
                        <a:t>42.49</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a:t>(  3,  3075)</a:t>
                      </a:r>
                      <a:endParaRPr lang="en-US" sz="1000" b="0" i="0" u="none" strike="noStrike">
                        <a:latin typeface="Verdana"/>
                      </a:endParaRPr>
                    </a:p>
                  </a:txBody>
                  <a:tcPr marL="12700" marR="12700" marT="12700" marB="0" anchor="b"/>
                </a:tc>
                <a:tc>
                  <a:txBody>
                    <a:bodyPr/>
                    <a:lstStyle/>
                    <a:p>
                      <a:pPr algn="ctr" fontAlgn="b"/>
                      <a:r>
                        <a:rPr lang="en-US" sz="1000" u="none" strike="noStrike"/>
                        <a:t>(  3,  3075)</a:t>
                      </a:r>
                      <a:endParaRPr lang="en-US" sz="1000" b="0" i="0" u="none" strike="noStrike">
                        <a:latin typeface="Verdana"/>
                      </a:endParaRPr>
                    </a:p>
                  </a:txBody>
                  <a:tcPr marL="12700" marR="12700" marT="12700" marB="0" anchor="b"/>
                </a:tc>
                <a:tc>
                  <a:txBody>
                    <a:bodyPr/>
                    <a:lstStyle/>
                    <a:p>
                      <a:pPr algn="ctr" fontAlgn="b"/>
                      <a:r>
                        <a:rPr lang="en-US" sz="1000" u="none" strike="noStrike"/>
                        <a:t>(  2,  3076)</a:t>
                      </a:r>
                      <a:endParaRPr lang="en-US" sz="1000" b="0" i="0" u="none" strike="noStrike">
                        <a:latin typeface="Verdana"/>
                      </a:endParaRPr>
                    </a:p>
                  </a:txBody>
                  <a:tcPr marL="12700" marR="12700" marT="12700" marB="0" anchor="b"/>
                </a:tc>
                <a:tc>
                  <a:txBody>
                    <a:bodyPr/>
                    <a:lstStyle/>
                    <a:p>
                      <a:pPr algn="ctr" fontAlgn="b"/>
                      <a:r>
                        <a:rPr lang="en-US" sz="1000" u="none" strike="noStrike"/>
                        <a:t>(  2,  3076)</a:t>
                      </a:r>
                      <a:endParaRPr lang="en-US" sz="1000" b="0" i="0" u="none" strike="noStrike">
                        <a:latin typeface="Verdana"/>
                      </a:endParaRPr>
                    </a:p>
                  </a:txBody>
                  <a:tcPr marL="12700" marR="12700" marT="12700" marB="0" anchor="b"/>
                </a:tc>
                <a:tc>
                  <a:txBody>
                    <a:bodyPr/>
                    <a:lstStyle/>
                    <a:p>
                      <a:pPr algn="ctr" fontAlgn="b"/>
                      <a:r>
                        <a:rPr lang="en-US" sz="1000" u="none" strike="noStrike" dirty="0"/>
                        <a:t>(  8,  3070)</a:t>
                      </a:r>
                      <a:endParaRPr lang="en-US" sz="1000" b="0" i="0" u="none" strike="noStrike" dirty="0">
                        <a:latin typeface="Verdana"/>
                      </a:endParaRPr>
                    </a:p>
                  </a:txBody>
                  <a:tcPr marL="12700" marR="12700" marT="12700" marB="0" anchor="b"/>
                </a:tc>
              </a:tr>
            </a:tbl>
          </a:graphicData>
        </a:graphic>
      </p:graphicFrame>
      <p:pic>
        <p:nvPicPr>
          <p:cNvPr id="5"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3124200" y="1371600"/>
            <a:ext cx="7315200" cy="2862322"/>
          </a:xfrm>
          <a:prstGeom prst="rect">
            <a:avLst/>
          </a:prstGeom>
          <a:noFill/>
        </p:spPr>
        <p:txBody>
          <a:bodyPr wrap="square" rtlCol="0">
            <a:spAutoFit/>
          </a:bodyPr>
          <a:lstStyle/>
          <a:p>
            <a:pPr>
              <a:buFont typeface="Arial" pitchFamily="34" charset="0"/>
              <a:buChar char="•"/>
            </a:pPr>
            <a:endParaRPr/>
          </a:p>
          <a:p>
            <a:pPr>
              <a:buFont typeface="Arial" pitchFamily="34" charset="0"/>
              <a:buChar char="•"/>
            </a:pPr>
            <a:endParaRPr lang="en-US" sz="2400" dirty="0" smtClean="0"/>
          </a:p>
          <a:p>
            <a:pPr>
              <a:buFont typeface="Arial" pitchFamily="34" charset="0"/>
              <a:buChar char="•"/>
            </a:pPr>
            <a:r>
              <a:rPr lang="en-US" sz="2400" dirty="0" smtClean="0"/>
              <a:t>Inverse Distance</a:t>
            </a:r>
          </a:p>
          <a:p>
            <a:pPr>
              <a:buFont typeface="Arial" pitchFamily="34" charset="0"/>
              <a:buChar char="•"/>
            </a:pPr>
            <a:endParaRPr lang="en-US" sz="2400" dirty="0" smtClean="0"/>
          </a:p>
          <a:p>
            <a:pPr>
              <a:buFont typeface="Arial" pitchFamily="34" charset="0"/>
              <a:buChar char="•"/>
            </a:pPr>
            <a:r>
              <a:rPr lang="en-US" sz="2400" dirty="0" smtClean="0"/>
              <a:t> K-Nearest Neighbor</a:t>
            </a:r>
          </a:p>
          <a:p>
            <a:pPr>
              <a:buFont typeface="Arial" pitchFamily="34" charset="0"/>
              <a:buChar char="•"/>
            </a:pPr>
            <a:endParaRPr lang="en-US" sz="2400" dirty="0" smtClean="0"/>
          </a:p>
          <a:p>
            <a:pPr>
              <a:buFont typeface="Arial" pitchFamily="34" charset="0"/>
              <a:buChar char="•"/>
            </a:pPr>
            <a:r>
              <a:rPr lang="en-US" sz="2400" dirty="0" smtClean="0"/>
              <a:t> Contiguity</a:t>
            </a:r>
          </a:p>
          <a:p>
            <a:pPr>
              <a:buFont typeface="Arial" pitchFamily="34" charset="0"/>
              <a:buChar char="•"/>
            </a:pP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Spatial Results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endParaRP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C00000"/>
                </a:solidFill>
                <a:latin typeface="Garamond" pitchFamily="18" charset="0"/>
              </a:rPr>
              <a:t>Theory</a:t>
            </a:r>
            <a:endParaRPr lang="en-US" sz="6000" dirty="0">
              <a:solidFill>
                <a:schemeClr val="accent2">
                  <a:lumMod val="75000"/>
                </a:schemeClr>
              </a:solidFill>
            </a:endParaRP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smtClean="0">
                <a:solidFill>
                  <a:srgbClr val="C00000"/>
                </a:solidFill>
                <a:latin typeface="Garamond" pitchFamily="18" charset="0"/>
              </a:rPr>
              <a:t>The Average County Has 5-6 Neighbors</a:t>
            </a:r>
            <a:endParaRPr lang="en-US" sz="40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endParaRPr/>
          </a:p>
          <a:p>
            <a:endParaRPr lang="en-US" dirty="0"/>
          </a:p>
        </p:txBody>
      </p:sp>
      <p:graphicFrame>
        <p:nvGraphicFramePr>
          <p:cNvPr id="7" name="Chart 6"/>
          <p:cNvGraphicFramePr/>
          <p:nvPr/>
        </p:nvGraphicFramePr>
        <p:xfrm>
          <a:off x="1524000" y="17526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endParaRP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362200"/>
            <a:ext cx="9677400" cy="2822575"/>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A County’s Growth Rate Depends On Its Neighbors’</a:t>
            </a:r>
            <a:endParaRPr lang="en-US" sz="40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endParaRP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76400" y="2133600"/>
            <a:ext cx="5487987" cy="3659187"/>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Conclusion</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Recommendations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Questions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latin typeface="Garamond" pitchFamily="18" charset="0"/>
              </a:rPr>
              <a:t>What theories explain economic growth?</a:t>
            </a:r>
            <a:endParaRPr lang="en-US" dirty="0"/>
          </a:p>
        </p:txBody>
      </p:sp>
      <p:sp>
        <p:nvSpPr>
          <p:cNvPr id="3" name="Content Placeholder 2"/>
          <p:cNvSpPr>
            <a:spLocks noGrp="1"/>
          </p:cNvSpPr>
          <p:nvPr>
            <p:ph idx="1"/>
          </p:nvPr>
        </p:nvSpPr>
        <p:spPr/>
        <p:txBody>
          <a:bodyPr>
            <a:normAutofit/>
          </a:bodyPr>
          <a:lstStyle/>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Neo-Classical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Endogenous Growth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New Economic Geography (NEG)</a:t>
            </a:r>
            <a:endParaRPr lang="en-US" dirty="0" smtClean="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rgbClr val="C00000"/>
                </a:solidFill>
                <a:latin typeface="Garamond" pitchFamily="18" charset="0"/>
              </a:rPr>
              <a:t>Neo-Classical Theory assumes exogenous technology </a:t>
            </a:r>
            <a:endParaRPr lang="en-US" sz="4000" dirty="0"/>
          </a:p>
        </p:txBody>
      </p:sp>
      <p:sp>
        <p:nvSpPr>
          <p:cNvPr id="3" name="Content Placeholder 2"/>
          <p:cNvSpPr>
            <a:spLocks noGrp="1"/>
          </p:cNvSpPr>
          <p:nvPr>
            <p:ph idx="1"/>
          </p:nvPr>
        </p:nvSpPr>
        <p:spPr/>
        <p:txBody>
          <a:bodyPr>
            <a:normAutofit fontScale="92500" lnSpcReduction="20000"/>
          </a:bodyPr>
          <a:lstStyle/>
          <a:p>
            <a:pPr>
              <a:buFont typeface="Arial"/>
              <a:buChar char="•"/>
            </a:pPr>
            <a:r>
              <a:rPr lang="en-US" sz="3500" dirty="0" smtClean="0"/>
              <a:t> Key assumptions</a:t>
            </a:r>
          </a:p>
          <a:p>
            <a:pPr lvl="1">
              <a:buFont typeface="Arial"/>
              <a:buChar char="•"/>
            </a:pPr>
            <a:r>
              <a:rPr lang="en-US" dirty="0" smtClean="0"/>
              <a:t> </a:t>
            </a:r>
            <a:r>
              <a:rPr lang="en-US" sz="3000" dirty="0" smtClean="0"/>
              <a:t>Capital is subject to diminishing returns</a:t>
            </a:r>
          </a:p>
          <a:p>
            <a:pPr lvl="1">
              <a:buFont typeface="Arial"/>
              <a:buChar char="•"/>
            </a:pPr>
            <a:r>
              <a:rPr lang="en-US" sz="3000" dirty="0" smtClean="0"/>
              <a:t> Perfect competition</a:t>
            </a:r>
          </a:p>
          <a:p>
            <a:pPr lvl="1">
              <a:buFont typeface="Arial"/>
              <a:buChar char="•"/>
            </a:pPr>
            <a:r>
              <a:rPr lang="en-US" sz="3000" dirty="0" smtClean="0"/>
              <a:t> An exogenously determined constant rate reflects the progress made in technology</a:t>
            </a:r>
          </a:p>
          <a:p>
            <a:pPr lvl="1">
              <a:buFont typeface="Arial"/>
              <a:buChar char="•"/>
            </a:pPr>
            <a:endParaRPr lang="en-US" dirty="0" smtClean="0"/>
          </a:p>
          <a:p>
            <a:pPr lvl="0"/>
            <a:r>
              <a:rPr lang="en-US" sz="3500" dirty="0" smtClean="0"/>
              <a:t>Key factors</a:t>
            </a:r>
          </a:p>
          <a:p>
            <a:pPr lvl="1">
              <a:buFont typeface="Arial" pitchFamily="34" charset="0"/>
              <a:buChar char="•"/>
            </a:pPr>
            <a:r>
              <a:rPr lang="en-US" sz="3000" dirty="0" smtClean="0"/>
              <a:t>Capital intensities</a:t>
            </a:r>
          </a:p>
          <a:p>
            <a:pPr lvl="1">
              <a:buFont typeface="Arial" pitchFamily="34" charset="0"/>
              <a:buChar char="•"/>
            </a:pPr>
            <a:r>
              <a:rPr lang="en-US" sz="3000" dirty="0" smtClean="0"/>
              <a:t>Human capital</a:t>
            </a:r>
          </a:p>
          <a:p>
            <a:pPr lvl="1">
              <a:buFont typeface="Arial" pitchFamily="34" charset="0"/>
              <a:buChar char="•"/>
            </a:pPr>
            <a:r>
              <a:rPr lang="en-US" sz="3000" dirty="0" smtClean="0"/>
              <a:t>Technology</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Neo-Classical Theory predicts convergence</a:t>
            </a:r>
            <a:endParaRPr lang="en-US" sz="3600" dirty="0">
              <a:solidFill>
                <a:srgbClr val="C00000"/>
              </a:solidFill>
              <a:latin typeface="Garamond" pitchFamily="18" charset="0"/>
            </a:endParaRPr>
          </a:p>
        </p:txBody>
      </p:sp>
      <p:sp>
        <p:nvSpPr>
          <p:cNvPr id="3" name="Content Placeholder 2"/>
          <p:cNvSpPr>
            <a:spLocks noGrp="1"/>
          </p:cNvSpPr>
          <p:nvPr>
            <p:ph idx="1"/>
          </p:nvPr>
        </p:nvSpPr>
        <p:spPr/>
        <p:txBody>
          <a:bodyPr>
            <a:normAutofit/>
          </a:bodyPr>
          <a:lstStyle/>
          <a:p>
            <a:pPr>
              <a:buFont typeface="Arial"/>
              <a:buChar char="•"/>
            </a:pPr>
            <a:r>
              <a:rPr lang="en-US" sz="2800" dirty="0" smtClean="0"/>
              <a:t> Long-run growth is the result of continuous technological progress</a:t>
            </a:r>
          </a:p>
          <a:p>
            <a:pPr>
              <a:buFont typeface="Arial"/>
              <a:buChar char="•"/>
            </a:pPr>
            <a:endParaRPr lang="en-US" sz="2800" dirty="0" smtClean="0"/>
          </a:p>
          <a:p>
            <a:pPr>
              <a:buFont typeface="Arial"/>
              <a:buChar char="•"/>
            </a:pPr>
            <a:r>
              <a:rPr lang="en-US" sz="2800" dirty="0" smtClean="0"/>
              <a:t> Key implication:  Conditional convergence</a:t>
            </a:r>
          </a:p>
          <a:p>
            <a:pPr lvl="1">
              <a:buFont typeface="Arial"/>
              <a:buChar char="•"/>
            </a:pPr>
            <a:endParaRPr lang="en-US" dirty="0" smtClean="0"/>
          </a:p>
          <a:p>
            <a:pPr>
              <a:buFont typeface="Arial"/>
              <a:buChar char="•"/>
            </a:pPr>
            <a:r>
              <a:rPr lang="en-US" sz="2800" dirty="0" smtClean="0"/>
              <a:t> Problems</a:t>
            </a:r>
          </a:p>
          <a:p>
            <a:pPr lvl="1">
              <a:buFont typeface="Arial"/>
              <a:buChar char="•"/>
            </a:pPr>
            <a:r>
              <a:rPr lang="en-US" dirty="0" smtClean="0"/>
              <a:t>Limited empirical evidence of convergence</a:t>
            </a:r>
          </a:p>
          <a:p>
            <a:pPr lvl="1">
              <a:buFont typeface="Arial"/>
              <a:buChar char="•"/>
            </a:pPr>
            <a:r>
              <a:rPr lang="en-US" dirty="0" smtClean="0"/>
              <a:t>No room to capture fluctuations in technology and innovation</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C00000"/>
                </a:solidFill>
                <a:latin typeface="Garamond" pitchFamily="18" charset="0"/>
              </a:rPr>
              <a:t>Endogenous Growth Theory assumes diminishing returns and endogenous technology</a:t>
            </a:r>
            <a:endParaRPr lang="en-US" sz="3200" dirty="0"/>
          </a:p>
        </p:txBody>
      </p:sp>
      <p:sp>
        <p:nvSpPr>
          <p:cNvPr id="3" name="Content Placeholder 2"/>
          <p:cNvSpPr>
            <a:spLocks noGrp="1"/>
          </p:cNvSpPr>
          <p:nvPr>
            <p:ph idx="1"/>
          </p:nvPr>
        </p:nvSpPr>
        <p:spPr/>
        <p:txBody>
          <a:bodyPr>
            <a:normAutofit/>
          </a:bodyPr>
          <a:lstStyle/>
          <a:p>
            <a:pPr>
              <a:buFont typeface="Arial"/>
              <a:buChar char="•"/>
            </a:pPr>
            <a:r>
              <a:rPr lang="en-US" dirty="0" smtClean="0"/>
              <a:t>Key assumptions</a:t>
            </a:r>
          </a:p>
          <a:p>
            <a:pPr lvl="1">
              <a:buFont typeface="Arial"/>
              <a:buChar char="•"/>
            </a:pPr>
            <a:r>
              <a:rPr lang="en-US" dirty="0" smtClean="0"/>
              <a:t>Capital is subject to diminishing returns</a:t>
            </a:r>
          </a:p>
          <a:p>
            <a:pPr lvl="1">
              <a:buFont typeface="Arial"/>
              <a:buChar char="•"/>
            </a:pPr>
            <a:r>
              <a:rPr lang="en-US" dirty="0" smtClean="0"/>
              <a:t>Sometimes imperfect competition</a:t>
            </a:r>
          </a:p>
          <a:p>
            <a:pPr lvl="0"/>
            <a:endParaRPr lang="en-US" dirty="0" smtClean="0"/>
          </a:p>
          <a:p>
            <a:pPr lvl="0"/>
            <a:r>
              <a:rPr lang="en-US" dirty="0" smtClean="0"/>
              <a:t>Key factors</a:t>
            </a:r>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a:t>
            </a:r>
            <a:endParaRPr lang="en-US" sz="1600" dirty="0" smtClean="0"/>
          </a:p>
          <a:p>
            <a:pPr lvl="1">
              <a:buFont typeface="Arial" pitchFamily="34" charset="0"/>
              <a:buChar char="•"/>
            </a:pPr>
            <a:r>
              <a:rPr lang="en-US" dirty="0" smtClean="0"/>
              <a:t>Technology (included in the model: endogenous)</a:t>
            </a:r>
            <a:endParaRPr lang="en-US" sz="1600" dirty="0" smtClean="0"/>
          </a:p>
          <a:p>
            <a:pPr lvl="0"/>
            <a:endParaRPr lang="en-US" dirty="0" smtClean="0"/>
          </a:p>
          <a:p>
            <a:pPr lvl="1">
              <a:buFont typeface="Arial" pitchFamily="34" charset="0"/>
              <a:buChar char="•"/>
            </a:pPr>
            <a:endParaRPr lang="en-US" dirty="0" smtClean="0"/>
          </a:p>
          <a:p>
            <a:endParaRPr lang="en-US" dirty="0"/>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solidFill>
                  <a:srgbClr val="C00000"/>
                </a:solidFill>
                <a:latin typeface="Garamond" pitchFamily="18" charset="0"/>
              </a:rPr>
              <a:t>Endogenous Growth Theory predicts that investment in human capital and R&amp;D produce growth</a:t>
            </a:r>
            <a:endParaRPr lang="en-US" sz="3000" dirty="0">
              <a:solidFill>
                <a:srgbClr val="C00000"/>
              </a:solidFill>
              <a:latin typeface="Garamond" pitchFamily="18" charset="0"/>
            </a:endParaRPr>
          </a:p>
        </p:txBody>
      </p:sp>
      <p:sp>
        <p:nvSpPr>
          <p:cNvPr id="3" name="Content Placeholder 2"/>
          <p:cNvSpPr>
            <a:spLocks noGrp="1"/>
          </p:cNvSpPr>
          <p:nvPr>
            <p:ph idx="1"/>
          </p:nvPr>
        </p:nvSpPr>
        <p:spPr>
          <a:xfrm>
            <a:off x="533400" y="3200400"/>
            <a:ext cx="8229600" cy="3306763"/>
          </a:xfrm>
        </p:spPr>
        <p:txBody>
          <a:bodyPr>
            <a:normAutofit/>
          </a:bodyPr>
          <a:lstStyle/>
          <a:p>
            <a:pPr eaLnBrk="0" fontAlgn="base" hangingPunct="0">
              <a:spcBef>
                <a:spcPct val="0"/>
              </a:spcBef>
              <a:spcAft>
                <a:spcPct val="0"/>
              </a:spcAft>
              <a:buFontTx/>
              <a:buChar char="•"/>
            </a:pPr>
            <a:r>
              <a:rPr lang="en-US" sz="2800" dirty="0" smtClean="0"/>
              <a:t>Key implication:  policies that embrace openness, competition, change, and innovation will promote growth</a:t>
            </a:r>
          </a:p>
          <a:p>
            <a:pPr lvl="0"/>
            <a:r>
              <a:rPr lang="en-US" sz="2800" dirty="0" smtClean="0"/>
              <a:t>Theory emphasizes that private investment in R&amp;D is the central source of technological progress</a:t>
            </a:r>
          </a:p>
          <a:p>
            <a:pPr lvl="0"/>
            <a:r>
              <a:rPr lang="en-US" sz="2800" dirty="0" smtClean="0"/>
              <a:t>No convergence is predicted</a:t>
            </a:r>
          </a:p>
        </p:txBody>
      </p:sp>
      <p:sp>
        <p:nvSpPr>
          <p:cNvPr id="4" name="Rectangle 3"/>
          <p:cNvSpPr/>
          <p:nvPr/>
        </p:nvSpPr>
        <p:spPr>
          <a:xfrm>
            <a:off x="457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Investment in human capital</a:t>
            </a:r>
            <a:endParaRPr lang="en-US" dirty="0"/>
          </a:p>
        </p:txBody>
      </p:sp>
      <p:sp>
        <p:nvSpPr>
          <p:cNvPr id="5" name="Rectangle 4"/>
          <p:cNvSpPr/>
          <p:nvPr/>
        </p:nvSpPr>
        <p:spPr>
          <a:xfrm>
            <a:off x="3505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New technology, more efficient production</a:t>
            </a:r>
            <a:endParaRPr lang="en-US" dirty="0"/>
          </a:p>
        </p:txBody>
      </p:sp>
      <p:sp>
        <p:nvSpPr>
          <p:cNvPr id="6" name="Rectangle 5"/>
          <p:cNvSpPr/>
          <p:nvPr/>
        </p:nvSpPr>
        <p:spPr>
          <a:xfrm>
            <a:off x="6553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Economic growth</a:t>
            </a:r>
            <a:endParaRPr lang="en-US" dirty="0"/>
          </a:p>
        </p:txBody>
      </p:sp>
      <p:cxnSp>
        <p:nvCxnSpPr>
          <p:cNvPr id="8" name="Straight Arrow Connector 7"/>
          <p:cNvCxnSpPr>
            <a:stCxn id="4" idx="3"/>
            <a:endCxn id="5" idx="1"/>
          </p:cNvCxnSpPr>
          <p:nvPr/>
        </p:nvCxnSpPr>
        <p:spPr>
          <a:xfrm>
            <a:off x="2590800" y="20574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Straight Arrow Connector 9"/>
          <p:cNvCxnSpPr/>
          <p:nvPr/>
        </p:nvCxnSpPr>
        <p:spPr>
          <a:xfrm>
            <a:off x="5638800" y="20574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1"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919</TotalTime>
  <Words>1869</Words>
  <Application>Microsoft Macintosh PowerPoint</Application>
  <PresentationFormat>On-screen Show (4:3)</PresentationFormat>
  <Paragraphs>432</Paragraphs>
  <Slides>47</Slides>
  <Notes>29</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  Economic Growth IN THE UNITED STATES OF AMERICA  A County-level Analysis </vt:lpstr>
      <vt:lpstr>What was our objective?</vt:lpstr>
      <vt:lpstr>Agenda</vt:lpstr>
      <vt:lpstr>Theory</vt:lpstr>
      <vt:lpstr>What theories explain economic growth?</vt:lpstr>
      <vt:lpstr>Neo-Classical Theory assumes exogenous technology </vt:lpstr>
      <vt:lpstr>Neo-Classical Theory predicts convergence</vt:lpstr>
      <vt:lpstr>Endogenous Growth Theory assumes diminishing returns and endogenous technology</vt:lpstr>
      <vt:lpstr>Endogenous Growth Theory predicts that investment in human capital and R&amp;D produce growth</vt:lpstr>
      <vt:lpstr>New Economic Geography: Why is manufacturing concentrated in a few regions?</vt:lpstr>
      <vt:lpstr>New Economic Geography predicts that the right mix of factors causes growth and differentiation between regions</vt:lpstr>
      <vt:lpstr>How does NEG differ from Neo-Classical and Endogenous Growth Theories?</vt:lpstr>
      <vt:lpstr>Slide 13</vt:lpstr>
      <vt:lpstr>We obtained data on 3,079 counties from 1998 to 2007</vt:lpstr>
      <vt:lpstr>The Regression Model</vt:lpstr>
      <vt:lpstr>Slide 16</vt:lpstr>
      <vt:lpstr>Per Capita Personal Income</vt:lpstr>
      <vt:lpstr>Slide 18</vt:lpstr>
      <vt:lpstr>Slide 19</vt:lpstr>
      <vt:lpstr>Slide 20</vt:lpstr>
      <vt:lpstr>Slide 21</vt:lpstr>
      <vt:lpstr>Slide 22</vt:lpstr>
      <vt:lpstr>Slide 23</vt:lpstr>
      <vt:lpstr>Education Rates</vt:lpstr>
      <vt:lpstr>Percent of population with more than a high school diploma</vt:lpstr>
      <vt:lpstr>Slide 26</vt:lpstr>
      <vt:lpstr>Employment Rate</vt:lpstr>
      <vt:lpstr>Total employment rate</vt:lpstr>
      <vt:lpstr>Slide 29</vt:lpstr>
      <vt:lpstr>Slide 30</vt:lpstr>
      <vt:lpstr>Slide 31</vt:lpstr>
      <vt:lpstr>Slide 32</vt:lpstr>
      <vt:lpstr>Slide 33</vt:lpstr>
      <vt:lpstr>Slide 34</vt:lpstr>
      <vt:lpstr>Slide 35</vt:lpstr>
      <vt:lpstr>OLS Results</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Harris Student</cp:lastModifiedBy>
  <cp:revision>145</cp:revision>
  <dcterms:created xsi:type="dcterms:W3CDTF">2009-12-02T14:32:40Z</dcterms:created>
  <dcterms:modified xsi:type="dcterms:W3CDTF">2009-12-03T00:05:28Z</dcterms:modified>
</cp:coreProperties>
</file>