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52.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41.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42.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notesSlides/notesSlide51.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notesSlides/notesSlide43.xml" ContentType="application/vnd.openxmlformats-officedocument.presentationml.notesSlide+xml"/>
  <Override PartName="/ppt/slides/slide10.xml" ContentType="application/vnd.openxmlformats-officedocument.presentationml.slide+xml"/>
  <Override PartName="/ppt/notesSlides/notesSlide45.xml" ContentType="application/vnd.openxmlformats-officedocument.presentationml.notesSlide+xml"/>
  <Override PartName="/ppt/slides/slide33.xml" ContentType="application/vnd.openxmlformats-officedocument.presentationml.slide+xml"/>
  <Override PartName="/ppt/notesSlides/notesSlide48.xml" ContentType="application/vnd.openxmlformats-officedocument.presentationml.notes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slides/slide53.xml" ContentType="application/vnd.openxmlformats-officedocument.presentationml.slide+xml"/>
  <Override PartName="/ppt/notesSlides/notesSlide24.xml" ContentType="application/vnd.openxmlformats-officedocument.presentationml.notesSlide+xml"/>
  <Override PartName="/ppt/notesSlides/notesSlide47.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53.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40.xml" ContentType="application/vnd.openxmlformats-officedocument.presentationml.notes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notesSlides/notesSlide50.xml" ContentType="application/vnd.openxmlformats-officedocument.presentationml.notes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notesSlides/notesSlide46.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Override PartName="/ppt/notesSlides/notesSlide49.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Default Extension="pdf" ContentType="application/pdf"/>
  <Default Extension="gif" ContentType="image/gif"/>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55"/>
  </p:notesMasterIdLst>
  <p:sldIdLst>
    <p:sldId id="257" r:id="rId2"/>
    <p:sldId id="259" r:id="rId3"/>
    <p:sldId id="258" r:id="rId4"/>
    <p:sldId id="353" r:id="rId5"/>
    <p:sldId id="332" r:id="rId6"/>
    <p:sldId id="354" r:id="rId7"/>
    <p:sldId id="319" r:id="rId8"/>
    <p:sldId id="355" r:id="rId9"/>
    <p:sldId id="363" r:id="rId10"/>
    <p:sldId id="364" r:id="rId11"/>
    <p:sldId id="365" r:id="rId12"/>
    <p:sldId id="263" r:id="rId13"/>
    <p:sldId id="333" r:id="rId14"/>
    <p:sldId id="277" r:id="rId15"/>
    <p:sldId id="278" r:id="rId16"/>
    <p:sldId id="279" r:id="rId17"/>
    <p:sldId id="264" r:id="rId18"/>
    <p:sldId id="361" r:id="rId19"/>
    <p:sldId id="362" r:id="rId20"/>
    <p:sldId id="334" r:id="rId21"/>
    <p:sldId id="267" r:id="rId22"/>
    <p:sldId id="335" r:id="rId23"/>
    <p:sldId id="366" r:id="rId24"/>
    <p:sldId id="367" r:id="rId25"/>
    <p:sldId id="368" r:id="rId26"/>
    <p:sldId id="369" r:id="rId27"/>
    <p:sldId id="370" r:id="rId28"/>
    <p:sldId id="371" r:id="rId29"/>
    <p:sldId id="372" r:id="rId30"/>
    <p:sldId id="373" r:id="rId31"/>
    <p:sldId id="271" r:id="rId32"/>
    <p:sldId id="272" r:id="rId33"/>
    <p:sldId id="345" r:id="rId34"/>
    <p:sldId id="342" r:id="rId35"/>
    <p:sldId id="343" r:id="rId36"/>
    <p:sldId id="344" r:id="rId37"/>
    <p:sldId id="346" r:id="rId38"/>
    <p:sldId id="347" r:id="rId39"/>
    <p:sldId id="348" r:id="rId40"/>
    <p:sldId id="349" r:id="rId41"/>
    <p:sldId id="356" r:id="rId42"/>
    <p:sldId id="357" r:id="rId43"/>
    <p:sldId id="358" r:id="rId44"/>
    <p:sldId id="359" r:id="rId45"/>
    <p:sldId id="360" r:id="rId46"/>
    <p:sldId id="273" r:id="rId47"/>
    <p:sldId id="336" r:id="rId48"/>
    <p:sldId id="352" r:id="rId49"/>
    <p:sldId id="350" r:id="rId50"/>
    <p:sldId id="351" r:id="rId51"/>
    <p:sldId id="274" r:id="rId52"/>
    <p:sldId id="275" r:id="rId53"/>
    <p:sldId id="276"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352" autoAdjust="0"/>
    <p:restoredTop sz="87279" autoAdjust="0"/>
  </p:normalViewPr>
  <p:slideViewPr>
    <p:cSldViewPr>
      <p:cViewPr>
        <p:scale>
          <a:sx n="90" d="100"/>
          <a:sy n="90" d="100"/>
        </p:scale>
        <p:origin x="-872"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60" Type="http://schemas.openxmlformats.org/officeDocument/2006/relationships/tableStyles" Target="tableStyles.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viewProps" Target="viewProps.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presProps" Target="presProps.xml"/><Relationship Id="rId59" Type="http://schemas.openxmlformats.org/officeDocument/2006/relationships/theme" Target="theme/theme1.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notesMaster" Target="notesMasters/notesMaster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printerSettings" Target="printerSettings/printerSettings1.bin"/><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4"/>
  <c:chart>
    <c:title>
      <c:tx>
        <c:rich>
          <a:bodyPr/>
          <a:lstStyle/>
          <a:p>
            <a:pPr>
              <a:defRPr/>
            </a:pPr>
            <a:r>
              <a:rPr lang="en-US"/>
              <a:t>Number</a:t>
            </a:r>
            <a:r>
              <a:rPr lang="en-US" baseline="0"/>
              <a:t>  of Contiguous Neighbors</a:t>
            </a:r>
            <a:endParaRPr lang="en-US"/>
          </a:p>
        </c:rich>
      </c:tx>
      <c:layout>
        <c:manualLayout>
          <c:xMode val="edge"/>
          <c:yMode val="edge"/>
          <c:x val="0.21350699912511"/>
          <c:y val="0.0324074074074075"/>
        </c:manualLayout>
      </c:layout>
    </c:title>
    <c:plotArea>
      <c:layout/>
      <c:barChart>
        <c:barDir val="col"/>
        <c:grouping val="clustered"/>
        <c:ser>
          <c:idx val="0"/>
          <c:order val="0"/>
          <c:val>
            <c:numRef>
              <c:f>Frequency!$B$2:$B$15</c:f>
              <c:numCache>
                <c:formatCode>General</c:formatCode>
                <c:ptCount val="14"/>
                <c:pt idx="0">
                  <c:v>4.0</c:v>
                </c:pt>
                <c:pt idx="1">
                  <c:v>14.0</c:v>
                </c:pt>
                <c:pt idx="2">
                  <c:v>30.0</c:v>
                </c:pt>
                <c:pt idx="3">
                  <c:v>93.0</c:v>
                </c:pt>
                <c:pt idx="4">
                  <c:v>288.0</c:v>
                </c:pt>
                <c:pt idx="5">
                  <c:v>620.0</c:v>
                </c:pt>
                <c:pt idx="6" formatCode="#,##0">
                  <c:v>1047.0</c:v>
                </c:pt>
                <c:pt idx="7">
                  <c:v>694.0</c:v>
                </c:pt>
                <c:pt idx="8">
                  <c:v>222.0</c:v>
                </c:pt>
                <c:pt idx="9">
                  <c:v>53.0</c:v>
                </c:pt>
                <c:pt idx="10">
                  <c:v>10.0</c:v>
                </c:pt>
                <c:pt idx="11">
                  <c:v>2.0</c:v>
                </c:pt>
                <c:pt idx="12">
                  <c:v>1.0</c:v>
                </c:pt>
                <c:pt idx="13">
                  <c:v>1.0</c:v>
                </c:pt>
              </c:numCache>
            </c:numRef>
          </c:val>
        </c:ser>
        <c:gapWidth val="0"/>
        <c:axId val="451915432"/>
        <c:axId val="478177576"/>
      </c:barChart>
      <c:catAx>
        <c:axId val="451915432"/>
        <c:scaling>
          <c:orientation val="minMax"/>
        </c:scaling>
        <c:axPos val="b"/>
        <c:title>
          <c:tx>
            <c:rich>
              <a:bodyPr/>
              <a:lstStyle/>
              <a:p>
                <a:pPr>
                  <a:defRPr/>
                </a:pPr>
                <a:r>
                  <a:rPr lang="en-US"/>
                  <a:t>Number</a:t>
                </a:r>
                <a:r>
                  <a:rPr lang="en-US" baseline="0"/>
                  <a:t> of Neighbors</a:t>
                </a:r>
                <a:endParaRPr lang="en-US"/>
              </a:p>
            </c:rich>
          </c:tx>
        </c:title>
        <c:majorTickMark val="none"/>
        <c:tickLblPos val="nextTo"/>
        <c:crossAx val="478177576"/>
        <c:crosses val="autoZero"/>
        <c:auto val="1"/>
        <c:lblAlgn val="ctr"/>
        <c:lblOffset val="100"/>
      </c:catAx>
      <c:valAx>
        <c:axId val="478177576"/>
        <c:scaling>
          <c:orientation val="minMax"/>
        </c:scaling>
        <c:axPos val="l"/>
        <c:title>
          <c:tx>
            <c:rich>
              <a:bodyPr/>
              <a:lstStyle/>
              <a:p>
                <a:pPr>
                  <a:defRPr/>
                </a:pPr>
                <a:r>
                  <a:rPr lang="en-US"/>
                  <a:t>Number</a:t>
                </a:r>
                <a:r>
                  <a:rPr lang="en-US" baseline="0"/>
                  <a:t> of Counties</a:t>
                </a:r>
                <a:endParaRPr lang="en-US"/>
              </a:p>
            </c:rich>
          </c:tx>
        </c:title>
        <c:numFmt formatCode="General" sourceLinked="1"/>
        <c:tickLblPos val="nextTo"/>
        <c:crossAx val="451915432"/>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12/2/09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solidFill>
                  <a:srgbClr val="FF0000"/>
                </a:solidFill>
              </a:rPr>
              <a:t>relatively</a:t>
            </a:r>
            <a:r>
              <a:rPr lang="en-GB" dirty="0" smtClean="0"/>
              <a:t> large non-rural population  will be an attractive place to produce because of the </a:t>
            </a:r>
            <a:r>
              <a:rPr lang="en-GB" u="sng" dirty="0" smtClean="0"/>
              <a:t>large local market</a:t>
            </a:r>
            <a:r>
              <a:rPr lang="en-GB" dirty="0" smtClean="0"/>
              <a:t> and because of the </a:t>
            </a:r>
            <a:r>
              <a:rPr lang="en-GB" u="sng" dirty="0" smtClean="0"/>
              <a:t>availability of goods and services produced there</a:t>
            </a:r>
            <a:r>
              <a:rPr lang="en-GB" u="none" baseline="0" dirty="0" smtClean="0"/>
              <a:t>, causing both more </a:t>
            </a:r>
            <a:r>
              <a:rPr lang="en-GB" u="none" baseline="0" dirty="0" err="1" smtClean="0"/>
              <a:t>labor</a:t>
            </a:r>
            <a:r>
              <a:rPr lang="en-GB" u="none" baseline="0" dirty="0" smtClean="0"/>
              <a:t> and production to locate there</a:t>
            </a:r>
            <a:r>
              <a:rPr lang="en-GB" u="sng" dirty="0" smtClean="0"/>
              <a:t/>
            </a:r>
            <a:br>
              <a:rPr lang="en-GB" u="sng" dirty="0" smtClean="0"/>
            </a:br>
            <a:endParaRPr lang="en-GB" u="sng"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Neo-Classical and Endogenous growth theories are only concerned with what happens at the margins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pPr>
              <a:buFontTx/>
              <a:buNone/>
            </a:pP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a:t>
            </a:r>
            <a:r>
              <a:rPr lang="en-US" baseline="0" dirty="0" err="1" smtClean="0"/>
              <a:t>GEDs</a:t>
            </a:r>
            <a:r>
              <a:rPr lang="en-US" baseline="0" dirty="0" smtClean="0"/>
              <a:t>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check the correlation coefficients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 = lots of industries</a:t>
            </a:r>
          </a:p>
          <a:p>
            <a:r>
              <a:rPr lang="en-US" dirty="0" smtClean="0"/>
              <a:t>1 =</a:t>
            </a:r>
            <a:r>
              <a:rPr lang="en-US" baseline="0" dirty="0" smtClean="0"/>
              <a:t> few industries</a:t>
            </a:r>
          </a:p>
          <a:p>
            <a:r>
              <a:rPr lang="en-US" baseline="0" dirty="0" smtClean="0"/>
              <a:t>Most counties are relatively industrially diverse; essentially no one is perfect, and several counties are dominated by a few industries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-Whether agglomeration economies can be fully captured by relative concentration measures, or whether the absolute size of economic clusters is best for understanding the effects of geographical concentration on economic growth is debatable.</a:t>
            </a:r>
            <a:r>
              <a:rPr kumimoji="0" lang="en-US" b="0" i="0" u="none" strike="noStrike" kern="1200" cap="none" spc="0" normalizeH="0" baseline="0" noProof="0" dirty="0" smtClean="0">
                <a:ln>
                  <a:noFill/>
                </a:ln>
                <a:solidFill>
                  <a:schemeClr val="tx1"/>
                </a:solidFill>
                <a:effectLst/>
                <a:uLnTx/>
                <a:uFillTx/>
                <a:latin typeface="+mn-lt"/>
                <a:ea typeface="+mn-ea"/>
                <a:cs typeface="+mn-cs"/>
              </a:rPr>
              <a:t>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a:t>
            </a:r>
            <a:r>
              <a:rPr lang="en-US" baseline="0" dirty="0" smtClean="0"/>
              <a:t> = identical</a:t>
            </a:r>
          </a:p>
          <a:p>
            <a:r>
              <a:rPr lang="en-US" baseline="0" dirty="0" smtClean="0"/>
              <a:t>2 = nothing in common</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sense of what the underlying data look like.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Insert industry</a:t>
            </a:r>
            <a:r>
              <a:rPr lang="en-US" baseline="0" dirty="0" smtClean="0"/>
              <a:t> names </a:t>
            </a:r>
            <a:r>
              <a:rPr lang="en-US" baseline="0" dirty="0" err="1" smtClean="0"/>
              <a:t>w</a:t>
            </a:r>
            <a:r>
              <a:rPr lang="en-US" baseline="0" dirty="0" smtClean="0"/>
              <a:t>/numbers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Number of counties with given total number of employees</a:t>
            </a:r>
            <a:r>
              <a:rPr lang="en-US" baseline="0" dirty="0" smtClean="0"/>
              <a:t> (across all industries).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Negative</a:t>
            </a:r>
            <a:r>
              <a:rPr lang="en-US" baseline="0" dirty="0" smtClean="0"/>
              <a:t> relationship. Evidence of convergence.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highways,</a:t>
            </a:r>
            <a:r>
              <a:rPr lang="en-US" baseline="0" dirty="0" smtClean="0"/>
              <a:t>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Percentages</a:t>
            </a:r>
            <a:r>
              <a:rPr lang="en-US" baseline="0" dirty="0" smtClean="0"/>
              <a:t> sum to one. Choose which two to include. Conduct a f-test on group of variables.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F-test on infrastructure variables</a:t>
            </a:r>
            <a:r>
              <a:rPr lang="en-US" baseline="0" dirty="0" smtClean="0"/>
              <a:t> to see if pair is significant. Do a correlation matrix. </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Correlated? Do a correlation matrix. Do an f-test.</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a:t>
            </a:r>
            <a:r>
              <a:rPr lang="en-US" dirty="0" err="1" smtClean="0"/>
              <a:t>favouring</a:t>
            </a:r>
            <a:r>
              <a:rPr lang="en-US" dirty="0" smtClean="0"/>
              <a:t> particular industries or firms are likely over time to slow growth to the disadvantage of the community</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12/2/09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image" Target="../media/image4.emf"/><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4" Type="http://schemas.openxmlformats.org/officeDocument/2006/relationships/image" Target="../media/image5.emf"/><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4" Type="http://schemas.openxmlformats.org/officeDocument/2006/relationships/image" Target="../media/image6.emf"/><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png"/><Relationship Id="rId5" Type="http://schemas.openxmlformats.org/officeDocument/2006/relationships/image" Target="../media/image7.emf"/></Relationships>
</file>

<file path=ppt/slides/_rels/slide19.xml.rels><?xml version="1.0" encoding="UTF-8" standalone="yes"?>
<Relationships xmlns="http://schemas.openxmlformats.org/package/2006/relationships"><Relationship Id="rId4" Type="http://schemas.openxmlformats.org/officeDocument/2006/relationships/image" Target="../media/image8.emf"/><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png"/><Relationship Id="rId5" Type="http://schemas.openxmlformats.org/officeDocument/2006/relationships/image" Target="../media/image9.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4" Type="http://schemas.openxmlformats.org/officeDocument/2006/relationships/image" Target="../media/image10.pdf"/><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png"/><Relationship Id="rId5"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4" Type="http://schemas.openxmlformats.org/officeDocument/2006/relationships/image" Target="../media/image12.pdf"/><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png"/><Relationship Id="rId5" Type="http://schemas.openxmlformats.org/officeDocument/2006/relationships/image" Target="../media/image13.png"/></Relationships>
</file>

<file path=ppt/slides/_rels/slide28.xml.rels><?xml version="1.0" encoding="UTF-8" standalone="yes"?>
<Relationships xmlns="http://schemas.openxmlformats.org/package/2006/relationships"><Relationship Id="rId4" Type="http://schemas.openxmlformats.org/officeDocument/2006/relationships/image" Target="../media/image14.pdf"/><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png"/><Relationship Id="rId5" Type="http://schemas.openxmlformats.org/officeDocument/2006/relationships/image" Target="../media/image15.png"/></Relationships>
</file>

<file path=ppt/slides/_rels/slide29.xml.rels><?xml version="1.0" encoding="UTF-8" standalone="yes"?>
<Relationships xmlns="http://schemas.openxmlformats.org/package/2006/relationships"><Relationship Id="rId4" Type="http://schemas.openxmlformats.org/officeDocument/2006/relationships/image" Target="../media/image16.pdf"/><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png"/><Relationship Id="rId5"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4" Type="http://schemas.openxmlformats.org/officeDocument/2006/relationships/image" Target="../media/image18.pdf"/><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2.png"/><Relationship Id="rId5" Type="http://schemas.openxmlformats.org/officeDocument/2006/relationships/image" Target="../media/image1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4" Type="http://schemas.openxmlformats.org/officeDocument/2006/relationships/image" Target="../media/image20.emf"/><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4" Type="http://schemas.openxmlformats.org/officeDocument/2006/relationships/image" Target="../media/image21.emf"/><Relationship Id="rId1" Type="http://schemas.openxmlformats.org/officeDocument/2006/relationships/slideLayout" Target="../slideLayouts/slideLayout7.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4" Type="http://schemas.openxmlformats.org/officeDocument/2006/relationships/image" Target="../media/image22.emf"/><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4" Type="http://schemas.openxmlformats.org/officeDocument/2006/relationships/image" Target="../media/image23.emf"/><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4" Type="http://schemas.openxmlformats.org/officeDocument/2006/relationships/image" Target="../media/image24.emf"/><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4" Type="http://schemas.openxmlformats.org/officeDocument/2006/relationships/image" Target="../media/image25.emf"/><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4" Type="http://schemas.openxmlformats.org/officeDocument/2006/relationships/image" Target="../media/image26.emf"/><Relationship Id="rId1" Type="http://schemas.openxmlformats.org/officeDocument/2006/relationships/slideLayout" Target="../slideLayouts/slideLayout7.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4" Type="http://schemas.openxmlformats.org/officeDocument/2006/relationships/image" Target="../media/image27.emf"/><Relationship Id="rId1" Type="http://schemas.openxmlformats.org/officeDocument/2006/relationships/slideLayout" Target="../slideLayouts/slideLayout7.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4" Type="http://schemas.openxmlformats.org/officeDocument/2006/relationships/image" Target="../media/image28.emf"/><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4" Type="http://schemas.openxmlformats.org/officeDocument/2006/relationships/image" Target="../media/image29.emf"/><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4" Type="http://schemas.openxmlformats.org/officeDocument/2006/relationships/image" Target="../media/image30.emf"/><Relationship Id="rId1" Type="http://schemas.openxmlformats.org/officeDocument/2006/relationships/slideLayout" Target="../slideLayouts/slideLayout7.xml"/><Relationship Id="rId2" Type="http://schemas.openxmlformats.org/officeDocument/2006/relationships/notesSlide" Target="../notesSlides/notesSlide4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4" Type="http://schemas.openxmlformats.org/officeDocument/2006/relationships/image" Target="../media/image31.emf"/><Relationship Id="rId1" Type="http://schemas.openxmlformats.org/officeDocument/2006/relationships/slideLayout" Target="../slideLayouts/slideLayout7.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4" Type="http://schemas.openxmlformats.org/officeDocument/2006/relationships/image" Target="../media/image32.emf"/><Relationship Id="rId1" Type="http://schemas.openxmlformats.org/officeDocument/2006/relationships/slideLayout" Target="../slideLayouts/slideLayout7.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4" Type="http://schemas.openxmlformats.org/officeDocument/2006/relationships/image" Target="../media/image33.emf"/><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4" Type="http://schemas.openxmlformats.org/officeDocument/2006/relationships/image" Target="../media/image34.gif"/><Relationship Id="rId1" Type="http://schemas.openxmlformats.org/officeDocument/2006/relationships/slideLayout" Target="../slideLayouts/slideLayout7.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4" Type="http://schemas.openxmlformats.org/officeDocument/2006/relationships/chart" Target="../charts/chart1.xml"/><Relationship Id="rId1" Type="http://schemas.openxmlformats.org/officeDocument/2006/relationships/slideLayout" Target="../slideLayouts/slideLayout7.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4" Type="http://schemas.openxmlformats.org/officeDocument/2006/relationships/image" Target="../media/image35.emf"/><Relationship Id="rId1" Type="http://schemas.openxmlformats.org/officeDocument/2006/relationships/slideLayout" Target="../slideLayouts/slideLayout7.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4" Type="http://schemas.openxmlformats.org/officeDocument/2006/relationships/image" Target="../media/image36.emf"/><Relationship Id="rId1" Type="http://schemas.openxmlformats.org/officeDocument/2006/relationships/slideLayout" Target="../slideLayouts/slideLayout7.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200329"/>
          </a:xfrm>
          <a:prstGeom prst="rect">
            <a:avLst/>
          </a:prstGeom>
          <a:noFill/>
        </p:spPr>
        <p:txBody>
          <a:bodyPr wrap="square" rtlCol="0">
            <a:spAutoFit/>
          </a:bodyPr>
          <a:lstStyle/>
          <a:p>
            <a:pPr algn="ctr"/>
            <a:r>
              <a:rPr lang="en-US" sz="3600" dirty="0" smtClean="0">
                <a:solidFill>
                  <a:srgbClr val="C00000"/>
                </a:solidFill>
                <a:latin typeface="Garamond" pitchFamily="18" charset="0"/>
              </a:rPr>
              <a:t>New Economic Geography predicts that the right mix of key factors causes growth</a:t>
            </a:r>
            <a:endParaRPr lang="en-US" sz="36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indent="-342900">
              <a:spcBef>
                <a:spcPct val="20000"/>
              </a:spcBef>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Rectangle 4"/>
          <p:cNvSpPr/>
          <p:nvPr/>
        </p:nvSpPr>
        <p:spPr>
          <a:xfrm>
            <a:off x="1143000" y="1981200"/>
            <a:ext cx="7239000" cy="4081118"/>
          </a:xfrm>
          <a:prstGeom prst="rect">
            <a:avLst/>
          </a:prstGeom>
        </p:spPr>
        <p:txBody>
          <a:bodyPr wrap="square">
            <a:spAutoFit/>
          </a:bodyPr>
          <a:lstStyle/>
          <a:p>
            <a:pPr marL="342900" lvl="0" indent="-342900">
              <a:spcBef>
                <a:spcPct val="20000"/>
              </a:spcBef>
              <a:buFont typeface="Arial" pitchFamily="34" charset="0"/>
              <a:buChar char="•"/>
              <a:defRPr/>
            </a:pPr>
            <a:r>
              <a:rPr lang="en-US" dirty="0" smtClean="0"/>
              <a:t>How does differentiation occur? </a:t>
            </a:r>
          </a:p>
          <a:p>
            <a:pPr marL="800100" lvl="1" indent="-342900">
              <a:spcBef>
                <a:spcPct val="20000"/>
              </a:spcBef>
              <a:buFont typeface="Arial" pitchFamily="34" charset="0"/>
              <a:buChar char="•"/>
              <a:defRPr/>
            </a:pPr>
            <a:r>
              <a:rPr lang="en-US" dirty="0" smtClean="0"/>
              <a:t>General NEG model answers</a:t>
            </a:r>
          </a:p>
          <a:p>
            <a:pPr marL="342900" lvl="0" indent="-342900" algn="ctr">
              <a:spcBef>
                <a:spcPct val="20000"/>
              </a:spcBef>
              <a:defRPr/>
            </a:pPr>
            <a:r>
              <a:rPr lang="en-GB" dirty="0" smtClean="0"/>
              <a:t>One region slightly larger</a:t>
            </a:r>
          </a:p>
          <a:p>
            <a:pPr algn="ctr"/>
            <a:r>
              <a:rPr lang="en-GB" dirty="0" smtClean="0"/>
              <a:t>+</a:t>
            </a:r>
          </a:p>
          <a:p>
            <a:pPr algn="ctr"/>
            <a:r>
              <a:rPr lang="en-GB" dirty="0" smtClean="0"/>
              <a:t>transportation costs </a:t>
            </a:r>
            <a:r>
              <a:rPr lang="en-GB" dirty="0" err="1" smtClean="0">
                <a:latin typeface="Wingdings"/>
                <a:ea typeface="Wingdings"/>
                <a:cs typeface="Wingdings"/>
              </a:rPr>
              <a:t></a:t>
            </a:r>
            <a:r>
              <a:rPr lang="en-GB" dirty="0" smtClean="0"/>
              <a:t> </a:t>
            </a:r>
          </a:p>
          <a:p>
            <a:pPr algn="ctr"/>
            <a:r>
              <a:rPr lang="en-GB" dirty="0" smtClean="0"/>
              <a:t>+ </a:t>
            </a:r>
          </a:p>
          <a:p>
            <a:pPr algn="ctr"/>
            <a:r>
              <a:rPr lang="en-GB" smtClean="0"/>
              <a:t>IRS</a:t>
            </a:r>
          </a:p>
          <a:p>
            <a:pPr algn="ctr"/>
            <a:r>
              <a:rPr lang="en-GB" dirty="0" smtClean="0"/>
              <a:t>+</a:t>
            </a:r>
          </a:p>
          <a:p>
            <a:pPr algn="ctr"/>
            <a:r>
              <a:rPr lang="en-GB" dirty="0" smtClean="0"/>
              <a:t>larger initial production</a:t>
            </a:r>
          </a:p>
          <a:p>
            <a:pPr algn="ctr"/>
            <a:r>
              <a:rPr lang="en-GB" dirty="0" smtClean="0"/>
              <a:t>=</a:t>
            </a:r>
          </a:p>
          <a:p>
            <a:pPr algn="ctr"/>
            <a:r>
              <a:rPr lang="en-GB" dirty="0" smtClean="0"/>
              <a:t>more people &amp; production spatially close together</a:t>
            </a:r>
          </a:p>
          <a:p>
            <a:pPr lvl="1"/>
            <a:endParaRPr lang="en-GB" dirty="0" smtClean="0"/>
          </a:p>
          <a:p>
            <a:pPr lvl="1"/>
            <a:r>
              <a:rPr lang="en-GB" dirty="0" smtClean="0"/>
              <a:t>This will allow the larger initial region to grow while the smaller initial region does not - or does so to a lesser degree and at a slower rate.</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How does NEG differ from Neo-Classical and Endogenous Growth Theories?</a:t>
            </a:r>
            <a:endParaRPr lang="en-US" sz="3200" dirty="0">
              <a:solidFill>
                <a:srgbClr val="C00000"/>
              </a:solidFill>
              <a:latin typeface="Garamond" pitchFamily="18" charset="0"/>
            </a:endParaRPr>
          </a:p>
        </p:txBody>
      </p:sp>
      <p:sp>
        <p:nvSpPr>
          <p:cNvPr id="4" name="Content Placeholder 2"/>
          <p:cNvSpPr txBox="1">
            <a:spLocks/>
          </p:cNvSpPr>
          <p:nvPr/>
        </p:nvSpPr>
        <p:spPr>
          <a:xfrm>
            <a:off x="533400" y="1981200"/>
            <a:ext cx="8229600" cy="4525963"/>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takes scale into account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defRPr/>
            </a:pPr>
            <a:r>
              <a:rPr lang="en-US" dirty="0" smtClean="0"/>
              <a:t>NEG models propose that external increasing returns to scale incentivize agglomeration </a:t>
            </a:r>
            <a:br>
              <a:rPr lang="en-US" dirty="0" smtClean="0"/>
            </a:br>
            <a:endParaRPr lang="en-US" dirty="0" smtClean="0"/>
          </a:p>
          <a:p>
            <a:pPr marL="742950" lvl="1" indent="-285750">
              <a:spcBef>
                <a:spcPct val="20000"/>
              </a:spcBef>
              <a:buFont typeface="Arial" pitchFamily="34" charset="0"/>
              <a:buChar char="•"/>
              <a:defRPr/>
            </a:pPr>
            <a:r>
              <a:rPr lang="en-US" dirty="0" smtClean="0"/>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We obtained data on 3,079 counties between 1998-2007</a:t>
            </a:r>
            <a:endParaRPr lang="en-US" sz="3200" dirty="0">
              <a:solidFill>
                <a:srgbClr val="C00000"/>
              </a:solidFill>
              <a:latin typeface="Garamond" pitchFamily="18" charset="0"/>
            </a:endParaRPr>
          </a:p>
        </p:txBody>
      </p:sp>
      <p:graphicFrame>
        <p:nvGraphicFramePr>
          <p:cNvPr id="5" name="Table 4"/>
          <p:cNvGraphicFramePr>
            <a:graphicFrameLocks noGrp="1"/>
          </p:cNvGraphicFramePr>
          <p:nvPr/>
        </p:nvGraphicFramePr>
        <p:xfrm>
          <a:off x="1447800" y="1447800"/>
          <a:ext cx="6400800" cy="4606781"/>
        </p:xfrm>
        <a:graphic>
          <a:graphicData uri="http://schemas.openxmlformats.org/drawingml/2006/table">
            <a:tbl>
              <a:tblPr firstRow="1" bandRow="1">
                <a:tableStyleId>{5C22544A-7EE6-4342-B048-85BDC9FD1C3A}</a:tableStyleId>
              </a:tblPr>
              <a:tblGrid>
                <a:gridCol w="2133600"/>
                <a:gridCol w="2133600"/>
                <a:gridCol w="2133600"/>
              </a:tblGrid>
              <a:tr h="304800">
                <a:tc>
                  <a:txBody>
                    <a:bodyPr/>
                    <a:lstStyle/>
                    <a:p>
                      <a:r>
                        <a:rPr lang="en-US" sz="1100" dirty="0" smtClean="0"/>
                        <a:t>Variable</a:t>
                      </a:r>
                      <a:endParaRPr lang="en-US" sz="1100" dirty="0"/>
                    </a:p>
                  </a:txBody>
                  <a:tcPr/>
                </a:tc>
                <a:tc>
                  <a:txBody>
                    <a:bodyPr/>
                    <a:lstStyle/>
                    <a:p>
                      <a:r>
                        <a:rPr lang="en-US" sz="1100" dirty="0" smtClean="0"/>
                        <a:t>Source</a:t>
                      </a:r>
                      <a:endParaRPr lang="en-US" sz="1100" dirty="0"/>
                    </a:p>
                  </a:txBody>
                  <a:tcPr/>
                </a:tc>
                <a:tc>
                  <a:txBody>
                    <a:bodyPr/>
                    <a:lstStyle/>
                    <a:p>
                      <a:r>
                        <a:rPr lang="en-US" sz="1100" dirty="0" smtClean="0"/>
                        <a:t>Year(s)</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personal income growth</a:t>
                      </a:r>
                    </a:p>
                    <a:p>
                      <a:endParaRPr lang="en-US" sz="1100" dirty="0"/>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p>
                      <a:endParaRPr lang="en-US" sz="1100" dirty="0"/>
                    </a:p>
                  </a:txBody>
                  <a:tcPr/>
                </a:tc>
              </a:tr>
              <a:tr h="4767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income in the initial year </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p>
                      <a:endParaRPr lang="en-US" sz="1100" dirty="0"/>
                    </a:p>
                  </a:txBody>
                  <a:tcPr/>
                </a:tc>
                <a:tc>
                  <a:txBody>
                    <a:bodyPr/>
                    <a:lstStyle/>
                    <a:p>
                      <a:r>
                        <a:rPr lang="en-US" sz="1100" dirty="0" smtClean="0"/>
                        <a:t>1998</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Physical capital/infrastructure</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p>
                      <a:endParaRPr lang="en-US" sz="1100" dirty="0"/>
                    </a:p>
                  </a:txBody>
                  <a:tcPr/>
                </a:tc>
                <a:tc>
                  <a:txBody>
                    <a:bodyPr/>
                    <a:lstStyle/>
                    <a:p>
                      <a:r>
                        <a:rPr lang="en-US" sz="1100" dirty="0" smtClean="0"/>
                        <a:t>2008</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Education rates</a:t>
                      </a:r>
                    </a:p>
                    <a:p>
                      <a:endParaRPr lang="en-US" sz="1100" dirty="0"/>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Innovation Index</a:t>
                      </a:r>
                    </a:p>
                    <a:p>
                      <a:endParaRPr lang="en-US" sz="1100" dirty="0"/>
                    </a:p>
                  </a:txBody>
                  <a:tcPr/>
                </a:tc>
                <a:tc>
                  <a:txBody>
                    <a:bodyPr/>
                    <a:lstStyle/>
                    <a:p>
                      <a:r>
                        <a:rPr lang="en-US" sz="1100" dirty="0" smtClean="0"/>
                        <a:t>Economic Development Administration</a:t>
                      </a:r>
                      <a:endParaRPr lang="en-US" sz="1100" dirty="0"/>
                    </a:p>
                  </a:txBody>
                  <a:tcPr/>
                </a:tc>
                <a:tc>
                  <a:txBody>
                    <a:bodyPr/>
                    <a:lstStyle/>
                    <a:p>
                      <a:r>
                        <a:rPr lang="en-US" sz="1100" dirty="0" smtClean="0"/>
                        <a:t>2008</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rate </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p>
                      <a:endParaRPr lang="en-US" sz="1100" dirty="0"/>
                    </a:p>
                  </a:txBody>
                  <a:tcPr/>
                </a:tc>
                <a:tc>
                  <a:txBody>
                    <a:bodyPr/>
                    <a:lstStyle/>
                    <a:p>
                      <a:r>
                        <a:rPr lang="en-US" sz="1100" dirty="0" smtClean="0"/>
                        <a:t>1998-2007</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specialization </a:t>
                      </a:r>
                    </a:p>
                    <a:p>
                      <a:endParaRPr lang="en-US" sz="1100" dirty="0"/>
                    </a:p>
                  </a:txBody>
                  <a:tcPr/>
                </a:tc>
                <a:tc>
                  <a:txBody>
                    <a:bodyPr/>
                    <a:lstStyle/>
                    <a:p>
                      <a:r>
                        <a:rPr lang="en-US" sz="1100" dirty="0" smtClean="0"/>
                        <a:t>Census of Employment and Wages</a:t>
                      </a:r>
                      <a:endParaRPr lang="en-US" sz="1100" dirty="0"/>
                    </a:p>
                  </a:txBody>
                  <a:tcPr/>
                </a:tc>
                <a:tc>
                  <a:txBody>
                    <a:bodyPr/>
                    <a:lstStyle/>
                    <a:p>
                      <a:r>
                        <a:rPr lang="en-US" sz="1100" dirty="0" smtClean="0"/>
                        <a:t>1998-2007</a:t>
                      </a:r>
                      <a:endParaRPr lang="en-US" sz="1100" dirty="0"/>
                    </a:p>
                  </a:txBody>
                  <a:tcPr/>
                </a:tc>
              </a:tr>
              <a:tr h="6157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Accessibility to Markets/Distance to Markets </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dirty="0" smtClean="0">
                        <a:latin typeface="Franklin Gothic Book" pitchFamily="34" charset="0"/>
                      </a:endParaRPr>
                    </a:p>
                    <a:p>
                      <a:endParaRPr lang="en-US" sz="1100" dirty="0"/>
                    </a:p>
                  </a:txBody>
                  <a:tcPr/>
                </a:tc>
                <a:tc>
                  <a:txBody>
                    <a:bodyPr/>
                    <a:lstStyle/>
                    <a:p>
                      <a:r>
                        <a:rPr lang="en-US" sz="1100" dirty="0" smtClean="0"/>
                        <a:t>2008</a:t>
                      </a:r>
                    </a:p>
                    <a:p>
                      <a:endParaRPr lang="en-US" sz="1100" dirty="0" smtClean="0"/>
                    </a:p>
                    <a:p>
                      <a:r>
                        <a:rPr lang="en-US" sz="1100" dirty="0" smtClean="0"/>
                        <a:t>1998</a:t>
                      </a:r>
                      <a:endParaRPr lang="en-US" sz="11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1676400"/>
            <a:ext cx="7772400" cy="3416320"/>
          </a:xfrm>
          <a:prstGeom prst="rect">
            <a:avLst/>
          </a:prstGeom>
          <a:noFill/>
        </p:spPr>
        <p:txBody>
          <a:bodyPr wrap="square" rtlCol="0">
            <a:spAutoFit/>
          </a:bodyPr>
          <a:lstStyle/>
          <a:p>
            <a:pPr>
              <a:buFont typeface="Arial"/>
              <a:buChar char="•"/>
            </a:pPr>
            <a:r>
              <a:rPr lang="en-US" dirty="0" smtClean="0"/>
              <a:t>Ranges from $8,579 in Loup County, NE to $132,728 in Teton County, WY</a:t>
            </a:r>
          </a:p>
          <a:p>
            <a:pPr>
              <a:buFont typeface="Arial"/>
              <a:buChar char="•"/>
            </a:pPr>
            <a:r>
              <a:rPr lang="en-US" dirty="0" smtClean="0"/>
              <a:t> Used to create three variables:</a:t>
            </a:r>
          </a:p>
          <a:p>
            <a:pPr lvl="1">
              <a:buFont typeface="Arial"/>
              <a:buChar char="•"/>
            </a:pPr>
            <a:r>
              <a:rPr lang="en-US" dirty="0" smtClean="0"/>
              <a:t> Dependent variable: annualized per capita personal income growth</a:t>
            </a:r>
            <a:br>
              <a:rPr lang="en-US" dirty="0" smtClean="0"/>
            </a:br>
            <a:r>
              <a:rPr lang="en-US" dirty="0" smtClean="0"/>
              <a:t>1/10 * </a:t>
            </a:r>
            <a:r>
              <a:rPr lang="en-US" dirty="0" err="1" smtClean="0"/>
              <a:t>ln(income</a:t>
            </a:r>
            <a:r>
              <a:rPr lang="en-US" dirty="0" smtClean="0"/>
              <a:t> in 2007) – </a:t>
            </a:r>
            <a:r>
              <a:rPr lang="en-US" dirty="0" err="1" smtClean="0"/>
              <a:t>ln(income</a:t>
            </a:r>
            <a:r>
              <a:rPr lang="en-US" dirty="0" smtClean="0"/>
              <a:t> in 1998)</a:t>
            </a:r>
          </a:p>
          <a:p>
            <a:pPr lvl="2">
              <a:buFont typeface="Arial"/>
              <a:buChar char="•"/>
            </a:pPr>
            <a:r>
              <a:rPr lang="en-US" dirty="0" smtClean="0"/>
              <a:t> Highest: 7% in Sublette, WY </a:t>
            </a:r>
          </a:p>
          <a:p>
            <a:pPr lvl="2">
              <a:buFont typeface="Arial"/>
              <a:buChar char="•"/>
            </a:pPr>
            <a:r>
              <a:rPr lang="en-US" dirty="0" smtClean="0"/>
              <a:t> Lowest: -3% in Crowley, CO</a:t>
            </a:r>
          </a:p>
          <a:p>
            <a:pPr lvl="2">
              <a:buFont typeface="Arial"/>
              <a:buChar char="•"/>
            </a:pPr>
            <a:r>
              <a:rPr lang="en-US" dirty="0" smtClean="0"/>
              <a:t> Mean: 1%</a:t>
            </a:r>
          </a:p>
          <a:p>
            <a:pPr lvl="1">
              <a:buFont typeface="Arial"/>
              <a:buChar char="•"/>
            </a:pPr>
            <a:r>
              <a:rPr lang="en-US" dirty="0" smtClean="0"/>
              <a:t> Independent variable: log of income in the initial year, 1998</a:t>
            </a:r>
          </a:p>
          <a:p>
            <a:pPr lvl="2">
              <a:buFont typeface="Arial"/>
              <a:buChar char="•"/>
            </a:pPr>
            <a:r>
              <a:rPr lang="en-US" dirty="0" smtClean="0"/>
              <a:t> Highest: $76,450 in New York, NY</a:t>
            </a:r>
          </a:p>
          <a:p>
            <a:pPr lvl="2">
              <a:buFont typeface="Arial"/>
              <a:buChar char="•"/>
            </a:pPr>
            <a:r>
              <a:rPr lang="en-US" dirty="0" smtClean="0"/>
              <a:t> Lowest: $7,756 in Loup, NE</a:t>
            </a:r>
          </a:p>
          <a:p>
            <a:pPr lvl="1">
              <a:buFont typeface="Arial"/>
              <a:buChar char="•"/>
            </a:pPr>
            <a:r>
              <a:rPr lang="en-US" dirty="0" smtClean="0"/>
              <a:t> Independent variable: per capita personal income in nearby counties, weighted by distance and other spatial measures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447800" y="1524000"/>
            <a:ext cx="7696200" cy="1477328"/>
          </a:xfrm>
          <a:prstGeom prst="rect">
            <a:avLst/>
          </a:prstGeom>
          <a:noFill/>
        </p:spPr>
        <p:txBody>
          <a:bodyPr wrap="square" rtlCol="0">
            <a:spAutoFit/>
          </a:bodyPr>
          <a:lstStyle/>
          <a:p>
            <a:pPr>
              <a:buFont typeface="Arial" pitchFamily="34" charset="0"/>
              <a:buChar char="•"/>
            </a:pPr>
            <a:r>
              <a:rPr lang="en-US" dirty="0" smtClean="0"/>
              <a:t>A measure of Physical Capital.</a:t>
            </a:r>
          </a:p>
          <a:p>
            <a:pPr>
              <a:buFont typeface="Arial" pitchFamily="34" charset="0"/>
              <a:buChar char="•"/>
            </a:pPr>
            <a:endParaRPr lang="en-US" dirty="0" smtClean="0"/>
          </a:p>
          <a:p>
            <a:pPr lvl="1">
              <a:buFont typeface="Arial" pitchFamily="34" charset="0"/>
              <a:buChar char="•"/>
            </a:pPr>
            <a:r>
              <a:rPr lang="en-US" dirty="0" smtClean="0"/>
              <a:t>Mileage of major roads by county</a:t>
            </a:r>
          </a:p>
          <a:p>
            <a:pPr>
              <a:buFont typeface="Arial" pitchFamily="34" charset="0"/>
              <a:buChar char="•"/>
            </a:pPr>
            <a:endParaRPr lang="en-US" dirty="0" smtClean="0"/>
          </a:p>
          <a:p>
            <a:pPr lvl="1">
              <a:buFont typeface="Arial" pitchFamily="34" charset="0"/>
              <a:buChar char="•"/>
            </a:pPr>
            <a:r>
              <a:rPr lang="en-US" dirty="0" smtClean="0"/>
              <a:t>Airports by county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pic>
        <p:nvPicPr>
          <p:cNvPr id="102402" name="Picture 2"/>
          <p:cNvPicPr>
            <a:picLocks noChangeAspect="1" noChangeArrowheads="1"/>
          </p:cNvPicPr>
          <p:nvPr/>
        </p:nvPicPr>
        <p:blipFill>
          <a:blip r:embed="rId4"/>
          <a:srcRect/>
          <a:stretch>
            <a:fillRect/>
          </a:stretch>
        </p:blipFill>
        <p:spPr bwMode="auto">
          <a:xfrm>
            <a:off x="2133600" y="1295400"/>
            <a:ext cx="5114925" cy="3743325"/>
          </a:xfrm>
          <a:prstGeom prst="rect">
            <a:avLst/>
          </a:prstGeom>
          <a:noFill/>
          <a:ln w="9525">
            <a:noFill/>
            <a:miter lim="800000"/>
            <a:headEnd/>
            <a:tailEnd/>
          </a:ln>
          <a:effectLst/>
        </p:spPr>
      </p:pic>
      <p:pic>
        <p:nvPicPr>
          <p:cNvPr id="11" name="Picture 3"/>
          <p:cNvPicPr>
            <a:picLocks noChangeAspect="1" noChangeArrowheads="1"/>
          </p:cNvPicPr>
          <p:nvPr/>
        </p:nvPicPr>
        <p:blipFill>
          <a:blip r:embed="rId5"/>
          <a:srcRect/>
          <a:stretch>
            <a:fillRect/>
          </a:stretch>
        </p:blipFill>
        <p:spPr bwMode="auto">
          <a:xfrm>
            <a:off x="2209800" y="5181600"/>
            <a:ext cx="8505119" cy="60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Number of airports by County</a:t>
            </a:r>
            <a:endParaRPr lang="en-US" sz="4800" dirty="0">
              <a:solidFill>
                <a:srgbClr val="C00000"/>
              </a:solidFill>
              <a:latin typeface="Garamond" pitchFamily="18" charset="0"/>
            </a:endParaRPr>
          </a:p>
        </p:txBody>
      </p:sp>
      <p:pic>
        <p:nvPicPr>
          <p:cNvPr id="9" name="Picture 5"/>
          <p:cNvPicPr>
            <a:picLocks noChangeAspect="1" noChangeArrowheads="1"/>
          </p:cNvPicPr>
          <p:nvPr/>
        </p:nvPicPr>
        <p:blipFill>
          <a:blip r:embed="rId4"/>
          <a:srcRect/>
          <a:stretch>
            <a:fillRect/>
          </a:stretch>
        </p:blipFill>
        <p:spPr bwMode="auto">
          <a:xfrm>
            <a:off x="2971800" y="4800600"/>
            <a:ext cx="6435726" cy="1107698"/>
          </a:xfrm>
          <a:prstGeom prst="rect">
            <a:avLst/>
          </a:prstGeom>
          <a:noFill/>
          <a:ln w="9525">
            <a:noFill/>
            <a:miter lim="800000"/>
            <a:headEnd/>
            <a:tailEnd/>
          </a:ln>
          <a:effectLst/>
        </p:spPr>
      </p:pic>
      <p:pic>
        <p:nvPicPr>
          <p:cNvPr id="104450" name="Picture 2"/>
          <p:cNvPicPr>
            <a:picLocks noChangeAspect="1" noChangeArrowheads="1"/>
          </p:cNvPicPr>
          <p:nvPr/>
        </p:nvPicPr>
        <p:blipFill>
          <a:blip r:embed="rId5"/>
          <a:srcRect/>
          <a:stretch>
            <a:fillRect/>
          </a:stretch>
        </p:blipFill>
        <p:spPr bwMode="auto">
          <a:xfrm>
            <a:off x="1981200" y="1066800"/>
            <a:ext cx="5114925" cy="3743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2209800"/>
            <a:ext cx="7086600" cy="3170099"/>
          </a:xfrm>
          <a:prstGeom prst="rect">
            <a:avLst/>
          </a:prstGeom>
          <a:noFill/>
        </p:spPr>
        <p:txBody>
          <a:bodyPr wrap="square" rtlCol="0">
            <a:spAutoFit/>
          </a:bodyPr>
          <a:lstStyle/>
          <a:p>
            <a:pPr>
              <a:buFont typeface="Arial" pitchFamily="34" charset="0"/>
              <a:buChar char="•"/>
            </a:pPr>
            <a:r>
              <a:rPr lang="en-US" sz="2000" dirty="0" smtClean="0"/>
              <a:t>To explore the </a:t>
            </a:r>
            <a:r>
              <a:rPr lang="en-US" sz="2000" dirty="0"/>
              <a:t>factors driving differences in regional economic growth across the United States. </a:t>
            </a: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t>To replicate the analysis in the  OECD paper, “The Sources of Economic Growth in OECD Regions: A Parametric Analysis,” (December 2008) for the U.S. case. </a:t>
            </a:r>
          </a:p>
          <a:p>
            <a:pPr>
              <a:buFont typeface="Arial" pitchFamily="34" charset="0"/>
              <a:buChar char="•"/>
            </a:pPr>
            <a:endParaRPr lang="en-US" sz="2000" dirty="0" smtClean="0"/>
          </a:p>
          <a:p>
            <a:endParaRPr lang="en-US" sz="2000" dirty="0" smtClean="0"/>
          </a:p>
          <a:p>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
        <p:nvSpPr>
          <p:cNvPr id="4" name="TextBox 3"/>
          <p:cNvSpPr txBox="1"/>
          <p:nvPr/>
        </p:nvSpPr>
        <p:spPr>
          <a:xfrm>
            <a:off x="685800" y="1600200"/>
            <a:ext cx="8153400" cy="4524315"/>
          </a:xfrm>
          <a:prstGeom prst="rect">
            <a:avLst/>
          </a:prstGeom>
          <a:noFill/>
        </p:spPr>
        <p:txBody>
          <a:bodyPr wrap="square" rtlCol="0">
            <a:spAutoFit/>
          </a:bodyPr>
          <a:lstStyle/>
          <a:p>
            <a:pPr>
              <a:buFont typeface="Arial"/>
              <a:buChar char="•"/>
            </a:pPr>
            <a:r>
              <a:rPr lang="en-US" dirty="0" smtClean="0"/>
              <a:t> Source: 2000 Census </a:t>
            </a:r>
          </a:p>
          <a:p>
            <a:pPr>
              <a:buFont typeface="Arial"/>
              <a:buChar char="•"/>
            </a:pPr>
            <a:r>
              <a:rPr lang="en-US" dirty="0" smtClean="0"/>
              <a:t> Percent of population with less than high school degree</a:t>
            </a:r>
          </a:p>
          <a:p>
            <a:pPr lvl="1">
              <a:buFont typeface="Arial"/>
              <a:buChar char="•"/>
            </a:pPr>
            <a:r>
              <a:rPr lang="en-US" dirty="0" smtClean="0"/>
              <a:t> Highest: 62.5% in Starr, TX</a:t>
            </a:r>
          </a:p>
          <a:p>
            <a:pPr lvl="1">
              <a:buFont typeface="Arial"/>
              <a:buChar char="•"/>
            </a:pPr>
            <a:r>
              <a:rPr lang="en-US" dirty="0" smtClean="0"/>
              <a:t> Lowest: 4.4% in Douglas, CO</a:t>
            </a:r>
          </a:p>
          <a:p>
            <a:pPr lvl="1">
              <a:buFont typeface="Arial"/>
              <a:buChar char="•"/>
            </a:pPr>
            <a:r>
              <a:rPr lang="en-US" dirty="0" smtClean="0"/>
              <a:t> Median: 21.6%</a:t>
            </a:r>
          </a:p>
          <a:p>
            <a:pPr>
              <a:buFont typeface="Arial"/>
              <a:buChar char="•"/>
            </a:pPr>
            <a:r>
              <a:rPr lang="en-US" dirty="0" smtClean="0"/>
              <a:t> Percent of population with a high school diploma</a:t>
            </a:r>
          </a:p>
          <a:p>
            <a:pPr lvl="1">
              <a:buFont typeface="Arial"/>
              <a:buChar char="•"/>
            </a:pPr>
            <a:r>
              <a:rPr lang="en-US" dirty="0" smtClean="0"/>
              <a:t> Highest: 53.5% in Carroll, OH</a:t>
            </a:r>
          </a:p>
          <a:p>
            <a:pPr lvl="1">
              <a:buFont typeface="Arial"/>
              <a:buChar char="•"/>
            </a:pPr>
            <a:r>
              <a:rPr lang="en-US" dirty="0" smtClean="0"/>
              <a:t> Lowest: 12.4% in Arlington, VA</a:t>
            </a:r>
          </a:p>
          <a:p>
            <a:pPr lvl="1">
              <a:buFont typeface="Arial"/>
              <a:buChar char="•"/>
            </a:pPr>
            <a:r>
              <a:rPr lang="en-US" dirty="0" smtClean="0"/>
              <a:t> Median: 34.7%</a:t>
            </a:r>
          </a:p>
          <a:p>
            <a:pPr>
              <a:buFont typeface="Arial"/>
              <a:buChar char="•"/>
            </a:pPr>
            <a:r>
              <a:rPr lang="en-US" dirty="0" smtClean="0"/>
              <a:t> Percent of population with more than a high school degree</a:t>
            </a:r>
          </a:p>
          <a:p>
            <a:pPr lvl="1">
              <a:buFont typeface="Arial"/>
              <a:buChar char="•"/>
            </a:pPr>
            <a:r>
              <a:rPr lang="en-US" dirty="0" smtClean="0"/>
              <a:t> Highest: 82.1% in Los Alamos, NM</a:t>
            </a:r>
          </a:p>
          <a:p>
            <a:pPr lvl="1">
              <a:buFont typeface="Arial"/>
              <a:buChar char="•"/>
            </a:pPr>
            <a:r>
              <a:rPr lang="en-US" dirty="0" smtClean="0"/>
              <a:t> Lowest: 17.2% in McDowell, WV</a:t>
            </a:r>
          </a:p>
          <a:p>
            <a:pPr lvl="1">
              <a:buFont typeface="Arial"/>
              <a:buChar char="•"/>
            </a:pPr>
            <a:r>
              <a:rPr lang="en-US" dirty="0" smtClean="0"/>
              <a:t> Median: 41.4%</a:t>
            </a:r>
          </a:p>
          <a:p>
            <a:pPr>
              <a:buFont typeface="Arial"/>
              <a:buChar char="•"/>
            </a:pPr>
            <a:r>
              <a:rPr lang="en-US" dirty="0" smtClean="0"/>
              <a:t> These three variables add up to 1</a:t>
            </a:r>
          </a:p>
          <a:p>
            <a:endParaRPr lang="en-US" dirty="0" smtClean="0"/>
          </a:p>
          <a:p>
            <a:r>
              <a:rPr lang="en-US" dirty="0" smtClean="0">
                <a:solidFill>
                  <a:srgbClr val="FF0000"/>
                </a:solidFill>
              </a:rPr>
              <a:t>(Capture above info in bar graph)</a:t>
            </a:r>
            <a:endParaRPr lang="en-US"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
        <p:nvSpPr>
          <p:cNvPr id="4" name="TextBox 3"/>
          <p:cNvSpPr txBox="1"/>
          <p:nvPr/>
        </p:nvSpPr>
        <p:spPr>
          <a:xfrm>
            <a:off x="228600" y="1600200"/>
            <a:ext cx="8610600" cy="4801314"/>
          </a:xfrm>
          <a:prstGeom prst="rect">
            <a:avLst/>
          </a:prstGeom>
          <a:noFill/>
        </p:spPr>
        <p:txBody>
          <a:bodyPr wrap="square" rtlCol="0">
            <a:spAutoFit/>
          </a:bodyPr>
          <a:lstStyle/>
          <a:p>
            <a:pPr>
              <a:buFont typeface="Arial"/>
              <a:buChar char="•"/>
            </a:pPr>
            <a:r>
              <a:rPr lang="en-US" dirty="0" smtClean="0"/>
              <a:t> Source: 2000 Census (for cross-section)</a:t>
            </a:r>
          </a:p>
          <a:p>
            <a:pPr>
              <a:buFont typeface="Arial"/>
              <a:buChar char="•"/>
            </a:pPr>
            <a:r>
              <a:rPr lang="en-US" dirty="0" smtClean="0"/>
              <a:t> Youth employment rate: population aged 16 – 20 that is working divided by total population 16 – 20</a:t>
            </a:r>
          </a:p>
          <a:p>
            <a:pPr lvl="1">
              <a:buFont typeface="Arial"/>
              <a:buChar char="•"/>
            </a:pPr>
            <a:r>
              <a:rPr lang="en-US" dirty="0" smtClean="0"/>
              <a:t> Highest: 100% in Loving, TX</a:t>
            </a:r>
          </a:p>
          <a:p>
            <a:pPr lvl="1">
              <a:buFont typeface="Arial"/>
              <a:buChar char="•"/>
            </a:pPr>
            <a:r>
              <a:rPr lang="en-US" dirty="0" smtClean="0"/>
              <a:t> Lowest: 8.78% in Shannon, SD</a:t>
            </a:r>
          </a:p>
          <a:p>
            <a:pPr lvl="1">
              <a:buFont typeface="Arial"/>
              <a:buChar char="•"/>
            </a:pPr>
            <a:r>
              <a:rPr lang="en-US" dirty="0" smtClean="0"/>
              <a:t> Median: 46.2% </a:t>
            </a:r>
          </a:p>
          <a:p>
            <a:pPr>
              <a:buFont typeface="Arial"/>
              <a:buChar char="•"/>
            </a:pPr>
            <a:r>
              <a:rPr lang="en-US" dirty="0" smtClean="0"/>
              <a:t> Working age employment rate: population aged 21 – 65 that is working divided by total population 21 – 65</a:t>
            </a:r>
          </a:p>
          <a:p>
            <a:pPr lvl="1">
              <a:buFont typeface="Arial"/>
              <a:buChar char="•"/>
            </a:pPr>
            <a:r>
              <a:rPr lang="en-US" dirty="0" smtClean="0"/>
              <a:t> Highest: 88.4% in Stanley, SD</a:t>
            </a:r>
          </a:p>
          <a:p>
            <a:pPr lvl="1">
              <a:buFont typeface="Arial"/>
              <a:buChar char="•"/>
            </a:pPr>
            <a:r>
              <a:rPr lang="en-US" dirty="0" smtClean="0"/>
              <a:t> Lowest:  35.9% in McDowell, WV</a:t>
            </a:r>
          </a:p>
          <a:p>
            <a:pPr lvl="1">
              <a:buFont typeface="Arial"/>
              <a:buChar char="•"/>
            </a:pPr>
            <a:r>
              <a:rPr lang="en-US" dirty="0" smtClean="0"/>
              <a:t> Median: 73%</a:t>
            </a:r>
          </a:p>
          <a:p>
            <a:pPr>
              <a:buFont typeface="Arial"/>
              <a:buChar char="•"/>
            </a:pPr>
            <a:r>
              <a:rPr lang="en-US" dirty="0" smtClean="0"/>
              <a:t> Total employment rate</a:t>
            </a:r>
          </a:p>
          <a:p>
            <a:pPr lvl="1">
              <a:buFont typeface="Arial"/>
              <a:buChar char="•"/>
            </a:pPr>
            <a:r>
              <a:rPr lang="en-US" dirty="0" smtClean="0"/>
              <a:t> Highest: 86.7% in Stanley, SD</a:t>
            </a:r>
          </a:p>
          <a:p>
            <a:pPr lvl="1">
              <a:buFont typeface="Arial"/>
              <a:buChar char="•"/>
            </a:pPr>
            <a:r>
              <a:rPr lang="en-US" dirty="0" smtClean="0"/>
              <a:t> Lowest: 33.6% in McDowell, WV</a:t>
            </a:r>
          </a:p>
          <a:p>
            <a:pPr lvl="1">
              <a:buFont typeface="Arial"/>
              <a:buChar char="•"/>
            </a:pPr>
            <a:r>
              <a:rPr lang="en-US" dirty="0" smtClean="0"/>
              <a:t> Median: 69.9%</a:t>
            </a:r>
          </a:p>
          <a:p>
            <a:pPr lvl="1">
              <a:buFont typeface="Arial"/>
              <a:buChar char="•"/>
            </a:pPr>
            <a:endParaRPr lang="en-US" dirty="0" smtClean="0"/>
          </a:p>
          <a:p>
            <a:pPr lvl="1"/>
            <a:r>
              <a:rPr lang="en-US" dirty="0" smtClean="0">
                <a:solidFill>
                  <a:srgbClr val="FF0000"/>
                </a:solidFill>
              </a:rPr>
              <a:t>(NEED BAR GRAPH!)</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notion of agglomeration</a:t>
            </a:r>
            <a:endParaRPr lang="en-US" noProof="0" dirty="0" smtClean="0"/>
          </a:p>
          <a:p>
            <a:pPr marL="1200150" lvl="2" indent="-285750">
              <a:spcBef>
                <a:spcPct val="20000"/>
              </a:spcBef>
              <a:buFont typeface="Arial" pitchFamily="34" charset="0"/>
              <a:buChar char="–"/>
              <a:defRPr/>
            </a:pPr>
            <a:r>
              <a:rPr lang="en-US" dirty="0" smtClean="0"/>
              <a:t>What is agglomeration?</a:t>
            </a:r>
          </a:p>
          <a:p>
            <a:pPr marL="2114550" lvl="4" indent="-285750">
              <a:spcBef>
                <a:spcPct val="20000"/>
              </a:spcBef>
              <a:defRPr/>
            </a:pPr>
            <a:r>
              <a:rPr lang="en-US" dirty="0" smtClean="0"/>
              <a:t>The close spatial concentration of industry</a:t>
            </a:r>
          </a:p>
          <a:p>
            <a:pPr marL="2114550" lvl="4" indent="-285750">
              <a:spcBef>
                <a:spcPct val="20000"/>
              </a:spcBef>
              <a:defRPr/>
            </a:pPr>
            <a:r>
              <a:rPr lang="en-US" dirty="0" smtClean="0"/>
              <a:t>A determinant of economic growth in NEG growth theory </a:t>
            </a:r>
          </a:p>
          <a:p>
            <a:pPr marL="1200150" lvl="2" indent="-285750">
              <a:spcBef>
                <a:spcPct val="20000"/>
              </a:spcBef>
              <a:buFont typeface="Arial" pitchFamily="34" charset="0"/>
              <a:buChar char="–"/>
              <a:defRPr/>
            </a:pPr>
            <a:r>
              <a:rPr lang="en-US" dirty="0" smtClean="0"/>
              <a:t>How is it modeled?</a:t>
            </a:r>
          </a:p>
          <a:p>
            <a:pPr marL="1657350" lvl="3" indent="-285750">
              <a:spcBef>
                <a:spcPct val="20000"/>
              </a:spcBef>
              <a:defRPr/>
            </a:pPr>
            <a:r>
              <a:rPr lang="en-US" dirty="0" smtClean="0"/>
              <a:t>	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2114550" lvl="4" indent="-285750">
              <a:spcBef>
                <a:spcPct val="20000"/>
              </a:spcBef>
              <a:buFont typeface="Arial" pitchFamily="34" charset="0"/>
              <a:buChar char="–"/>
              <a:defRPr/>
            </a:pPr>
            <a:endParaRPr lang="en-US" dirty="0" smtClean="0"/>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lgn="ctr">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aseline="30000" dirty="0" err="1" smtClean="0"/>
              <a:t>N</a:t>
            </a:r>
            <a:r>
              <a:rPr lang="en-US" dirty="0" err="1" smtClean="0"/>
              <a:t>Σ</a:t>
            </a:r>
            <a:r>
              <a:rPr lang="en-US" baseline="-25000" dirty="0" err="1" smtClean="0"/>
              <a:t>i</a:t>
            </a:r>
            <a:r>
              <a:rPr lang="en-US" baseline="-25000" dirty="0" smtClean="0"/>
              <a:t>=1</a:t>
            </a:r>
            <a:r>
              <a:rPr lang="en-US" dirty="0" smtClean="0"/>
              <a:t> s</a:t>
            </a:r>
            <a:r>
              <a:rPr lang="en-US" baseline="30000" dirty="0" smtClean="0"/>
              <a:t>2</a:t>
            </a:r>
            <a:br>
              <a:rPr lang="en-US" baseline="30000" dirty="0" smtClean="0"/>
            </a:br>
            <a:endParaRPr lang="en-US" dirty="0" smtClean="0"/>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1.0 </a:t>
            </a:r>
            <a:br>
              <a:rPr lang="en-US" dirty="0" smtClean="0"/>
            </a:br>
            <a:endParaRPr lang="en-US" dirty="0" smtClean="0"/>
          </a:p>
          <a:p>
            <a:pPr marL="742950" lvl="1" indent="-285750">
              <a:spcBef>
                <a:spcPct val="20000"/>
              </a:spcBef>
              <a:buFont typeface="Arial" pitchFamily="34" charset="0"/>
              <a:buChar char="–"/>
              <a:defRPr/>
            </a:pPr>
            <a:r>
              <a:rPr lang="en-US" dirty="0" smtClean="0"/>
              <a:t>0 = industrial diversity (lots of firms) </a:t>
            </a:r>
            <a:br>
              <a:rPr lang="en-US" dirty="0" smtClean="0"/>
            </a:br>
            <a:endParaRPr lang="en-US" dirty="0" smtClean="0"/>
          </a:p>
          <a:p>
            <a:pPr marL="742950" lvl="1" indent="-285750">
              <a:spcBef>
                <a:spcPct val="20000"/>
              </a:spcBef>
              <a:buFont typeface="Arial" pitchFamily="34" charset="0"/>
              <a:buChar char="–"/>
              <a:defRPr/>
            </a:pPr>
            <a:r>
              <a:rPr lang="en-US" dirty="0" smtClean="0"/>
              <a:t>1 = lack of industrial diversity (one or few firms)</a:t>
            </a:r>
            <a:br>
              <a:rPr lang="en-US" dirty="0" smtClean="0"/>
            </a:br>
            <a:endParaRPr lang="en-US" dirty="0" smtClean="0"/>
          </a:p>
          <a:p>
            <a:pPr marL="342900" lvl="0" indent="-342900">
              <a:spcBef>
                <a:spcPct val="20000"/>
              </a:spcBef>
              <a:buFont typeface="Arial" pitchFamily="34" charset="0"/>
              <a:buChar char="•"/>
              <a:defRPr/>
            </a:pPr>
            <a:r>
              <a:rPr lang="en-US" dirty="0" smtClean="0"/>
              <a:t>Is an absolute measure;  Does not take neighbors into account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5" name="Picture 4"/>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447800" y="1371600"/>
            <a:ext cx="6553200" cy="476596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lgn="ctr">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kumimoji="0" lang="en-US" b="0" i="0" strike="noStrike" kern="1200" cap="none" spc="0" normalizeH="0" baseline="0" noProof="0" dirty="0" smtClean="0">
              <a:ln>
                <a:noFill/>
              </a:ln>
              <a:solidFill>
                <a:schemeClr val="tx1"/>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lvl="2" indent="-228600">
              <a:spcBef>
                <a:spcPct val="20000"/>
              </a:spcBef>
              <a:buFont typeface="Arial" pitchFamily="34" charset="0"/>
              <a:buChar char="•"/>
              <a:defRPr/>
            </a:pPr>
            <a:r>
              <a:rPr lang="en-US" dirty="0" smtClean="0"/>
              <a:t>a = the share of industry </a:t>
            </a:r>
            <a:r>
              <a:rPr lang="en-US" dirty="0" err="1" smtClean="0"/>
              <a:t>j</a:t>
            </a:r>
            <a:r>
              <a:rPr lang="en-US" dirty="0" smtClean="0"/>
              <a:t> in county </a:t>
            </a:r>
            <a:r>
              <a:rPr lang="en-US" dirty="0" err="1" smtClean="0"/>
              <a:t>i’s</a:t>
            </a:r>
            <a:r>
              <a:rPr lang="en-US" dirty="0" smtClean="0"/>
              <a:t> total employment </a:t>
            </a:r>
          </a:p>
          <a:p>
            <a:pPr marL="1143000" lvl="2" indent="-228600">
              <a:spcBef>
                <a:spcPct val="20000"/>
              </a:spcBef>
              <a:buFont typeface="Arial" pitchFamily="34" charset="0"/>
              <a:buChar char="•"/>
              <a:defRPr/>
            </a:pPr>
            <a:r>
              <a:rPr lang="en-US" dirty="0" err="1" smtClean="0"/>
              <a:t>b</a:t>
            </a:r>
            <a:r>
              <a:rPr lang="en-US" dirty="0" smtClean="0"/>
              <a:t> = the share of the same industry in the employment of all other counties, -</a:t>
            </a:r>
            <a:r>
              <a:rPr lang="en-US" dirty="0" err="1" smtClean="0"/>
              <a:t>i</a:t>
            </a:r>
            <a:endParaRPr lang="en-US" dirty="0" smtClean="0"/>
          </a:p>
          <a:p>
            <a:pPr marL="1143000" lvl="2" indent="-228600">
              <a:spcBef>
                <a:spcPct val="20000"/>
              </a:spcBef>
              <a:buFont typeface="Arial" pitchFamily="34" charset="0"/>
              <a:buChar char="•"/>
              <a:defRPr/>
            </a:pPr>
            <a:r>
              <a:rPr lang="en-US" dirty="0" smtClean="0"/>
              <a:t>KI = the absolute values of the difference between these shares, summed over all industries </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342900" lvl="0" indent="-342900">
              <a:spcBef>
                <a:spcPct val="20000"/>
              </a:spcBef>
              <a:buFont typeface="Arial" pitchFamily="34" charset="0"/>
              <a:buChar char="•"/>
              <a:defRPr/>
            </a:pPr>
            <a:r>
              <a:rPr lang="en-US" dirty="0" smtClean="0"/>
              <a:t>Is a relative measure;  Compares to one’s neighbors.  It’s our choice!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7" name="Picture 6"/>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447800" y="1371600"/>
            <a:ext cx="6553200" cy="476596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4" name="Picture 3"/>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600200" y="1371600"/>
            <a:ext cx="6324600" cy="4599709"/>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4" name="Picture 3"/>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447800" y="1295400"/>
            <a:ext cx="6600825" cy="4800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81200" y="1371600"/>
            <a:ext cx="4800600" cy="38849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Data</a:t>
            </a: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Summary Statistics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Results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ea typeface="Calibri" pitchFamily="34" charset="0"/>
                <a:cs typeface="Times New Roman" pitchFamily="18" charset="0"/>
              </a:rPr>
              <a:t>F</a:t>
            </a:r>
            <a:r>
              <a:rPr kumimoji="0" lang="en-US" b="0" i="0" u="none" strike="noStrike" cap="none" normalizeH="0" baseline="0" dirty="0" smtClean="0">
                <a:ln>
                  <a:noFill/>
                </a:ln>
                <a:solidFill>
                  <a:schemeClr val="tx1"/>
                </a:solidFill>
                <a:effectLst/>
                <a:ea typeface="Calibri" pitchFamily="34" charset="0"/>
                <a:cs typeface="Times New Roman" pitchFamily="18" charset="0"/>
              </a:rPr>
              <a:t>indings/Conclusion</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research/Recommendations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4" name="Picture 3"/>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371600" y="1295400"/>
            <a:ext cx="6553200" cy="4765964"/>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Accessibility to Markets/Distance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[PENDING]</a:t>
            </a:r>
          </a:p>
          <a:p>
            <a:pPr algn="ctr"/>
            <a:endParaRPr lang="en-US" sz="3200" b="1" dirty="0" smtClean="0"/>
          </a:p>
          <a:p>
            <a:pPr algn="ctr"/>
            <a:endParaRPr lang="en-US" sz="3200" b="1"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7826" name="Picture 2"/>
          <p:cNvPicPr>
            <a:picLocks noChangeAspect="1" noChangeArrowheads="1"/>
          </p:cNvPicPr>
          <p:nvPr/>
        </p:nvPicPr>
        <p:blipFill>
          <a:blip r:embed="rId4" cstate="print"/>
          <a:srcRect/>
          <a:stretch>
            <a:fillRect/>
          </a:stretch>
        </p:blipFill>
        <p:spPr bwMode="auto">
          <a:xfrm>
            <a:off x="1295400" y="2590800"/>
            <a:ext cx="9677400" cy="2116137"/>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0898" name="Picture 2"/>
          <p:cNvPicPr>
            <a:picLocks noChangeAspect="1" noChangeArrowheads="1"/>
          </p:cNvPicPr>
          <p:nvPr/>
        </p:nvPicPr>
        <p:blipFill>
          <a:blip r:embed="rId4" cstate="print"/>
          <a:srcRect/>
          <a:stretch>
            <a:fillRect/>
          </a:stretch>
        </p:blipFill>
        <p:spPr bwMode="auto">
          <a:xfrm>
            <a:off x="1295400" y="2362200"/>
            <a:ext cx="9677400" cy="2116137"/>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9874" name="Picture 2"/>
          <p:cNvPicPr>
            <a:picLocks noChangeAspect="1" noChangeArrowheads="1"/>
          </p:cNvPicPr>
          <p:nvPr/>
        </p:nvPicPr>
        <p:blipFill>
          <a:blip r:embed="rId4" cstate="print"/>
          <a:srcRect/>
          <a:stretch>
            <a:fillRect/>
          </a:stretch>
        </p:blipFill>
        <p:spPr bwMode="auto">
          <a:xfrm>
            <a:off x="1066800" y="2057400"/>
            <a:ext cx="9677400" cy="254000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1922" name="Picture 2"/>
          <p:cNvPicPr>
            <a:picLocks noChangeAspect="1" noChangeArrowheads="1"/>
          </p:cNvPicPr>
          <p:nvPr/>
        </p:nvPicPr>
        <p:blipFill>
          <a:blip r:embed="rId4" cstate="print"/>
          <a:srcRect/>
          <a:stretch>
            <a:fillRect/>
          </a:stretch>
        </p:blipFill>
        <p:spPr bwMode="auto">
          <a:xfrm>
            <a:off x="1219200" y="2438400"/>
            <a:ext cx="9677400" cy="2116137"/>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2946" name="Picture 2"/>
          <p:cNvPicPr>
            <a:picLocks noChangeAspect="1" noChangeArrowheads="1"/>
          </p:cNvPicPr>
          <p:nvPr/>
        </p:nvPicPr>
        <p:blipFill>
          <a:blip r:embed="rId4" cstate="print"/>
          <a:srcRect/>
          <a:stretch>
            <a:fillRect/>
          </a:stretch>
        </p:blipFill>
        <p:spPr bwMode="auto">
          <a:xfrm>
            <a:off x="1371600" y="2362200"/>
            <a:ext cx="9677400" cy="2398713"/>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3970" name="Picture 2"/>
          <p:cNvPicPr>
            <a:picLocks noChangeAspect="1" noChangeArrowheads="1"/>
          </p:cNvPicPr>
          <p:nvPr/>
        </p:nvPicPr>
        <p:blipFill>
          <a:blip r:embed="rId4" cstate="print"/>
          <a:srcRect/>
          <a:stretch>
            <a:fillRect/>
          </a:stretch>
        </p:blipFill>
        <p:spPr bwMode="auto">
          <a:xfrm>
            <a:off x="1371600" y="1371600"/>
            <a:ext cx="9677400" cy="437515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4994" name="Picture 2"/>
          <p:cNvPicPr>
            <a:picLocks noChangeAspect="1" noChangeArrowheads="1"/>
          </p:cNvPicPr>
          <p:nvPr/>
        </p:nvPicPr>
        <p:blipFill>
          <a:blip r:embed="rId4" cstate="print"/>
          <a:srcRect/>
          <a:stretch>
            <a:fillRect/>
          </a:stretch>
        </p:blipFill>
        <p:spPr bwMode="auto">
          <a:xfrm>
            <a:off x="1143000" y="1373187"/>
            <a:ext cx="9677400" cy="4799013"/>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6018" name="Picture 2"/>
          <p:cNvPicPr>
            <a:picLocks noChangeAspect="1" noChangeArrowheads="1"/>
          </p:cNvPicPr>
          <p:nvPr/>
        </p:nvPicPr>
        <p:blipFill>
          <a:blip r:embed="rId4" cstate="print"/>
          <a:srcRect/>
          <a:stretch>
            <a:fillRect/>
          </a:stretch>
        </p:blipFill>
        <p:spPr bwMode="auto">
          <a:xfrm>
            <a:off x="1371600" y="1447800"/>
            <a:ext cx="9677400" cy="437515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838200"/>
            <a:ext cx="8153400" cy="1569660"/>
          </a:xfrm>
          <a:prstGeom prst="rect">
            <a:avLst/>
          </a:prstGeom>
          <a:noFill/>
        </p:spPr>
        <p:txBody>
          <a:bodyPr wrap="square" rtlCol="0">
            <a:spAutoFit/>
          </a:bodyPr>
          <a:lstStyle/>
          <a:p>
            <a:pPr algn="ctr"/>
            <a:r>
              <a:rPr lang="en-US" sz="4800" dirty="0" smtClean="0">
                <a:solidFill>
                  <a:srgbClr val="C00000"/>
                </a:solidFill>
                <a:latin typeface="Garamond" pitchFamily="18" charset="0"/>
              </a:rPr>
              <a:t>What theories explain economic growth?</a:t>
            </a:r>
          </a:p>
        </p:txBody>
      </p:sp>
      <p:sp>
        <p:nvSpPr>
          <p:cNvPr id="6146" name="Rectangle 2"/>
          <p:cNvSpPr>
            <a:spLocks noChangeArrowheads="1"/>
          </p:cNvSpPr>
          <p:nvPr/>
        </p:nvSpPr>
        <p:spPr bwMode="auto">
          <a:xfrm>
            <a:off x="1752600" y="3352800"/>
            <a:ext cx="6172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endParaRPr kumimoji="0" lang="en-US" b="0" i="0" u="none" strike="noStrike" cap="none" normalizeH="0" baseline="0" dirty="0" smtClean="0">
              <a:ln>
                <a:noFill/>
              </a:ln>
              <a:solidFill>
                <a:schemeClr val="tx1"/>
              </a:solidFill>
              <a:effectLst/>
            </a:endParaRPr>
          </a:p>
        </p:txBody>
      </p:sp>
      <p:sp>
        <p:nvSpPr>
          <p:cNvPr id="5" name="Rectangle 4"/>
          <p:cNvSpPr/>
          <p:nvPr/>
        </p:nvSpPr>
        <p:spPr>
          <a:xfrm>
            <a:off x="2286000" y="2590800"/>
            <a:ext cx="4572000" cy="1668918"/>
          </a:xfrm>
          <a:prstGeom prst="rect">
            <a:avLst/>
          </a:prstGeom>
        </p:spPr>
        <p:txBody>
          <a:bodyPr>
            <a:sp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New Economic Geography (NEG) </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7042" name="Picture 2"/>
          <p:cNvPicPr>
            <a:picLocks noChangeAspect="1" noChangeArrowheads="1"/>
          </p:cNvPicPr>
          <p:nvPr/>
        </p:nvPicPr>
        <p:blipFill>
          <a:blip r:embed="rId4" cstate="print"/>
          <a:srcRect/>
          <a:stretch>
            <a:fillRect/>
          </a:stretch>
        </p:blipFill>
        <p:spPr bwMode="auto">
          <a:xfrm>
            <a:off x="1447800" y="2362200"/>
            <a:ext cx="9677400" cy="2257425"/>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1378" name="Picture 2"/>
          <p:cNvPicPr>
            <a:picLocks noChangeAspect="1" noChangeArrowheads="1"/>
          </p:cNvPicPr>
          <p:nvPr/>
        </p:nvPicPr>
        <p:blipFill>
          <a:blip r:embed="rId4"/>
          <a:srcRect/>
          <a:stretch>
            <a:fillRect/>
          </a:stretch>
        </p:blipFill>
        <p:spPr bwMode="auto">
          <a:xfrm>
            <a:off x="1371600" y="2209800"/>
            <a:ext cx="9274176" cy="2257425"/>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2403" name="Picture 3"/>
          <p:cNvPicPr>
            <a:picLocks noChangeAspect="1" noChangeArrowheads="1"/>
          </p:cNvPicPr>
          <p:nvPr/>
        </p:nvPicPr>
        <p:blipFill>
          <a:blip r:embed="rId4"/>
          <a:srcRect/>
          <a:stretch>
            <a:fillRect/>
          </a:stretch>
        </p:blipFill>
        <p:spPr bwMode="auto">
          <a:xfrm>
            <a:off x="914400" y="1828800"/>
            <a:ext cx="9274176" cy="3105150"/>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3426" name="Picture 2"/>
          <p:cNvPicPr>
            <a:picLocks noChangeAspect="1" noChangeArrowheads="1"/>
          </p:cNvPicPr>
          <p:nvPr/>
        </p:nvPicPr>
        <p:blipFill>
          <a:blip r:embed="rId4"/>
          <a:srcRect/>
          <a:stretch>
            <a:fillRect/>
          </a:stretch>
        </p:blipFill>
        <p:spPr bwMode="auto">
          <a:xfrm>
            <a:off x="1524000" y="1828800"/>
            <a:ext cx="9274176" cy="3105150"/>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0" name="Picture 2"/>
          <p:cNvPicPr>
            <a:picLocks noChangeAspect="1" noChangeArrowheads="1"/>
          </p:cNvPicPr>
          <p:nvPr/>
        </p:nvPicPr>
        <p:blipFill>
          <a:blip r:embed="rId4"/>
          <a:srcRect/>
          <a:stretch>
            <a:fillRect/>
          </a:stretch>
        </p:blipFill>
        <p:spPr bwMode="auto">
          <a:xfrm>
            <a:off x="1447800" y="1905000"/>
            <a:ext cx="9274176" cy="2963863"/>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1" name="Picture 3"/>
          <p:cNvPicPr>
            <a:picLocks noChangeAspect="1" noChangeArrowheads="1"/>
          </p:cNvPicPr>
          <p:nvPr/>
        </p:nvPicPr>
        <p:blipFill>
          <a:blip r:embed="rId4"/>
          <a:srcRect/>
          <a:stretch>
            <a:fillRect/>
          </a:stretch>
        </p:blipFill>
        <p:spPr bwMode="auto">
          <a:xfrm>
            <a:off x="1219200" y="1905000"/>
            <a:ext cx="9274176" cy="2963863"/>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914400" y="1371600"/>
            <a:ext cx="7315200" cy="3139321"/>
          </a:xfrm>
          <a:prstGeom prst="rect">
            <a:avLst/>
          </a:prstGeom>
          <a:noFill/>
        </p:spPr>
        <p:txBody>
          <a:bodyPr wrap="square" rtlCol="0">
            <a:spAutoFit/>
          </a:bodyPr>
          <a:lstStyle/>
          <a:p>
            <a:r>
              <a:rPr lang="en-US" dirty="0" smtClean="0"/>
              <a:t> </a:t>
            </a:r>
          </a:p>
          <a:p>
            <a:endParaRPr lang="en-US" dirty="0" smtClean="0"/>
          </a:p>
          <a:p>
            <a:pPr>
              <a:buFont typeface="Wingdings" pitchFamily="2" charset="2"/>
              <a:buChar char="v"/>
            </a:pPr>
            <a:r>
              <a:rPr lang="en-US" dirty="0" smtClean="0"/>
              <a:t>Inverse Distance</a:t>
            </a:r>
          </a:p>
          <a:p>
            <a:r>
              <a:rPr lang="en-US" dirty="0" smtClean="0"/>
              <a:t>	…</a:t>
            </a:r>
          </a:p>
          <a:p>
            <a:endParaRPr lang="en-US" dirty="0" smtClean="0"/>
          </a:p>
          <a:p>
            <a:pPr>
              <a:buFont typeface="Wingdings" pitchFamily="2" charset="2"/>
              <a:buChar char="v"/>
            </a:pPr>
            <a:r>
              <a:rPr lang="en-US" dirty="0" smtClean="0"/>
              <a:t> K-Nearest Neighbor</a:t>
            </a:r>
          </a:p>
          <a:p>
            <a:pPr lvl="1"/>
            <a:r>
              <a:rPr lang="en-US" dirty="0" smtClean="0"/>
              <a:t>	…</a:t>
            </a:r>
          </a:p>
          <a:p>
            <a:endParaRPr lang="en-US" dirty="0" smtClean="0"/>
          </a:p>
          <a:p>
            <a:pPr>
              <a:buFont typeface="Wingdings" pitchFamily="2" charset="2"/>
              <a:buChar char="v"/>
            </a:pPr>
            <a:r>
              <a:rPr lang="en-US" dirty="0" smtClean="0"/>
              <a:t> Contiguity</a:t>
            </a:r>
          </a:p>
          <a:p>
            <a:r>
              <a:rPr lang="en-US" b="1" dirty="0" smtClean="0"/>
              <a:t>	…</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954107"/>
          </a:xfrm>
          <a:prstGeom prst="rect">
            <a:avLst/>
          </a:prstGeom>
          <a:noFill/>
        </p:spPr>
        <p:txBody>
          <a:bodyPr wrap="square" rtlCol="0">
            <a:spAutoFit/>
          </a:bodyPr>
          <a:lstStyle/>
          <a:p>
            <a:pPr algn="ctr"/>
            <a:r>
              <a:rPr lang="en-US" sz="2800" dirty="0" smtClean="0">
                <a:solidFill>
                  <a:srgbClr val="C00000"/>
                </a:solidFill>
                <a:latin typeface="Garamond" pitchFamily="18" charset="0"/>
              </a:rPr>
              <a:t>The average county has 5 to 6 neighbors (main point)</a:t>
            </a:r>
          </a:p>
          <a:p>
            <a:pPr algn="ctr"/>
            <a:r>
              <a:rPr lang="en-US" sz="2800" dirty="0" smtClean="0">
                <a:solidFill>
                  <a:srgbClr val="C00000"/>
                </a:solidFill>
                <a:latin typeface="Garamond" pitchFamily="18" charset="0"/>
              </a:rPr>
              <a:t>How many neighbors does the… </a:t>
            </a:r>
            <a:endParaRPr lang="en-US" sz="28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r>
              <a:rPr lang="en-US" sz="2800" dirty="0" smtClean="0"/>
              <a:t> </a:t>
            </a:r>
          </a:p>
          <a:p>
            <a:endParaRPr lang="en-US" dirty="0"/>
          </a:p>
        </p:txBody>
      </p:sp>
      <p:graphicFrame>
        <p:nvGraphicFramePr>
          <p:cNvPr id="7" name="Chart 6"/>
          <p:cNvGraphicFramePr/>
          <p:nvPr/>
        </p:nvGraphicFramePr>
        <p:xfrm>
          <a:off x="1752600" y="16764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057400"/>
            <a:ext cx="9677400" cy="282257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Neo-Classical Theory Assumes Diminishing Returns And Exogenous Technology </a:t>
            </a:r>
            <a:endParaRPr lang="en-US" sz="3200" dirty="0">
              <a:solidFill>
                <a:srgbClr val="C00000"/>
              </a:solidFill>
              <a:latin typeface="Garamond" pitchFamily="18" charset="0"/>
            </a:endParaRPr>
          </a:p>
        </p:txBody>
      </p:sp>
      <p:sp>
        <p:nvSpPr>
          <p:cNvPr id="5" name="TextBox 4"/>
          <p:cNvSpPr txBox="1"/>
          <p:nvPr/>
        </p:nvSpPr>
        <p:spPr>
          <a:xfrm>
            <a:off x="1524000" y="2133600"/>
            <a:ext cx="6172200" cy="2862322"/>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1">
              <a:buFont typeface="Arial"/>
              <a:buChar char="•"/>
            </a:pPr>
            <a:endParaRPr lang="en-US" dirty="0" smtClean="0"/>
          </a:p>
          <a:p>
            <a:pPr lvl="0">
              <a:buFont typeface="Arial" pitchFamily="34" charset="0"/>
              <a:buChar char="•"/>
            </a:pPr>
            <a:r>
              <a:rPr lang="en-US" dirty="0" smtClean="0"/>
              <a:t>3 Key factors:</a:t>
            </a:r>
          </a:p>
          <a:p>
            <a:pPr lvl="1">
              <a:buFont typeface="Arial" pitchFamily="34" charset="0"/>
              <a:buChar char="•"/>
            </a:pPr>
            <a:r>
              <a:rPr lang="en-US" dirty="0" smtClean="0"/>
              <a:t>Capital intensities</a:t>
            </a:r>
          </a:p>
          <a:p>
            <a:pPr lvl="1">
              <a:buFont typeface="Arial" pitchFamily="34" charset="0"/>
              <a:buChar char="•"/>
            </a:pPr>
            <a:r>
              <a:rPr lang="en-US" dirty="0" smtClean="0"/>
              <a:t>Human capital</a:t>
            </a:r>
          </a:p>
          <a:p>
            <a:pPr lvl="1">
              <a:buFont typeface="Arial" pitchFamily="34" charset="0"/>
              <a:buChar char="•"/>
            </a:pPr>
            <a:r>
              <a:rPr lang="en-US" dirty="0" smtClean="0"/>
              <a:t>Technology (not included in the model; exogenous)</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461665"/>
          </a:xfrm>
          <a:prstGeom prst="rect">
            <a:avLst/>
          </a:prstGeom>
          <a:noFill/>
        </p:spPr>
        <p:txBody>
          <a:bodyPr wrap="square" rtlCol="0">
            <a:spAutoFit/>
          </a:bodyPr>
          <a:lstStyle/>
          <a:p>
            <a:pPr algn="ctr"/>
            <a:r>
              <a:rPr lang="en-US" sz="2400" dirty="0" smtClean="0">
                <a:solidFill>
                  <a:srgbClr val="C00000"/>
                </a:solidFill>
                <a:latin typeface="Garamond" pitchFamily="18" charset="0"/>
              </a:rPr>
              <a:t>Own growth rates depend on neighbors (idea)</a:t>
            </a:r>
            <a:endParaRPr lang="en-US" sz="24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r>
              <a:rPr lang="en-US" sz="2800" dirty="0" smtClean="0"/>
              <a:t> </a:t>
            </a: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00200" y="1600200"/>
            <a:ext cx="5487987" cy="3659187"/>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646331"/>
          </a:xfrm>
          <a:prstGeom prst="rect">
            <a:avLst/>
          </a:prstGeom>
          <a:noFill/>
        </p:spPr>
        <p:txBody>
          <a:bodyPr wrap="square" rtlCol="0">
            <a:spAutoFit/>
          </a:bodyPr>
          <a:lstStyle/>
          <a:p>
            <a:pPr algn="ctr"/>
            <a:r>
              <a:rPr lang="en-US" sz="3600" dirty="0" smtClean="0">
                <a:solidFill>
                  <a:srgbClr val="C00000"/>
                </a:solidFill>
                <a:latin typeface="Garamond" pitchFamily="18" charset="0"/>
              </a:rPr>
              <a:t>Neo-Classical Theory Predicts Convergence</a:t>
            </a:r>
            <a:endParaRPr lang="en-US" sz="3600" dirty="0">
              <a:solidFill>
                <a:srgbClr val="C00000"/>
              </a:solidFill>
              <a:latin typeface="Garamond" pitchFamily="18" charset="0"/>
            </a:endParaRPr>
          </a:p>
        </p:txBody>
      </p:sp>
      <p:sp>
        <p:nvSpPr>
          <p:cNvPr id="5" name="TextBox 4"/>
          <p:cNvSpPr txBox="1"/>
          <p:nvPr/>
        </p:nvSpPr>
        <p:spPr>
          <a:xfrm>
            <a:off x="1524000" y="1752600"/>
            <a:ext cx="6172200" cy="2308324"/>
          </a:xfrm>
          <a:prstGeom prst="rect">
            <a:avLst/>
          </a:prstGeom>
          <a:noFill/>
        </p:spPr>
        <p:txBody>
          <a:bodyPr wrap="square" rtlCol="0">
            <a:spAutoFit/>
          </a:bodyPr>
          <a:lstStyle/>
          <a:p>
            <a:pPr>
              <a:buFont typeface="Arial"/>
              <a:buChar char="•"/>
            </a:pPr>
            <a:r>
              <a:rPr lang="en-US" dirty="0" smtClean="0"/>
              <a:t> Long-run growth is the result of continuous technological progress, which is determined exogenously</a:t>
            </a:r>
          </a:p>
          <a:p>
            <a:pPr>
              <a:buFont typeface="Arial"/>
              <a:buChar char="•"/>
            </a:pPr>
            <a:endParaRPr lang="en-US" dirty="0" smtClean="0"/>
          </a:p>
          <a:p>
            <a:pPr>
              <a:buFont typeface="Arial"/>
              <a:buChar char="•"/>
            </a:pPr>
            <a:r>
              <a:rPr lang="en-US" dirty="0" smtClean="0"/>
              <a:t> Key implication:  Conditional convergence</a:t>
            </a:r>
          </a:p>
          <a:p>
            <a:pPr lvl="1">
              <a:buFont typeface="Arial"/>
              <a:buChar char="•"/>
            </a:pPr>
            <a:endParaRPr lang="en-US" dirty="0" smtClean="0"/>
          </a:p>
          <a:p>
            <a:pPr>
              <a:buFont typeface="Arial"/>
              <a:buChar char="•"/>
            </a:pPr>
            <a:r>
              <a:rPr lang="en-US" dirty="0" smtClean="0"/>
              <a:t> Problems</a:t>
            </a:r>
          </a:p>
          <a:p>
            <a:pPr lvl="1">
              <a:buFont typeface="Arial"/>
              <a:buChar char="•"/>
            </a:pPr>
            <a:r>
              <a:rPr lang="en-US" dirty="0" smtClean="0"/>
              <a:t>Limited empirical evidence of convergence</a:t>
            </a:r>
          </a:p>
          <a:p>
            <a:pPr lvl="1">
              <a:buFont typeface="Arial"/>
              <a:buChar char="•"/>
            </a:pPr>
            <a:r>
              <a:rPr lang="en-US" dirty="0" smtClean="0"/>
              <a:t>Leaves technological progress out of the model</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15663"/>
          </a:xfrm>
          <a:prstGeom prst="rect">
            <a:avLst/>
          </a:prstGeom>
          <a:noFill/>
        </p:spPr>
        <p:txBody>
          <a:bodyPr wrap="square" rtlCol="0">
            <a:spAutoFit/>
          </a:bodyPr>
          <a:lstStyle/>
          <a:p>
            <a:pPr algn="ctr"/>
            <a:r>
              <a:rPr lang="en-US" sz="3000" dirty="0" smtClean="0">
                <a:solidFill>
                  <a:srgbClr val="C00000"/>
                </a:solidFill>
                <a:latin typeface="Garamond" pitchFamily="18" charset="0"/>
              </a:rPr>
              <a:t>Endogenous Growth Theory Assumes Diminishing Returns and Endogenous Technology</a:t>
            </a:r>
            <a:endParaRPr lang="en-US" sz="3000" dirty="0">
              <a:solidFill>
                <a:srgbClr val="C00000"/>
              </a:solidFill>
              <a:latin typeface="Garamond" pitchFamily="18" charset="0"/>
            </a:endParaRPr>
          </a:p>
        </p:txBody>
      </p:sp>
      <p:sp>
        <p:nvSpPr>
          <p:cNvPr id="5" name="TextBox 4"/>
          <p:cNvSpPr txBox="1"/>
          <p:nvPr/>
        </p:nvSpPr>
        <p:spPr>
          <a:xfrm>
            <a:off x="1066800" y="2057400"/>
            <a:ext cx="7772400" cy="3662541"/>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In many endogenous growth models the assumption of perfect competition is relaxed, and some degree of monopoly power is thought to exist. </a:t>
            </a:r>
          </a:p>
          <a:p>
            <a:pPr lvl="2"/>
            <a:endParaRPr lang="en-US" dirty="0" smtClean="0"/>
          </a:p>
          <a:p>
            <a:pPr lvl="0">
              <a:buFont typeface="Arial" pitchFamily="34" charset="0"/>
              <a:buChar char="•"/>
            </a:pPr>
            <a:r>
              <a:rPr lang="en-US" dirty="0" smtClean="0"/>
              <a:t>3 Key factors:</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p>
          <a:p>
            <a:pPr lvl="1">
              <a:buFont typeface="Arial" pitchFamily="34" charset="0"/>
              <a:buChar char="•"/>
            </a:pPr>
            <a:endParaRPr lang="en-US" sz="1600" dirty="0" smtClean="0"/>
          </a:p>
          <a:p>
            <a:pPr lvl="0">
              <a:buFont typeface="Arial" pitchFamily="34" charset="0"/>
              <a:buChar char="•"/>
            </a:pPr>
            <a:endParaRPr lang="en-US" dirty="0" smtClean="0"/>
          </a:p>
          <a:p>
            <a:pPr lvl="1">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Endogenous Growth Theory: Internal factors are the main sources of economic growth</a:t>
            </a:r>
            <a:endParaRPr lang="en-US" sz="3200" dirty="0">
              <a:solidFill>
                <a:srgbClr val="C00000"/>
              </a:solidFill>
              <a:latin typeface="Garamond" pitchFamily="18" charset="0"/>
            </a:endParaRPr>
          </a:p>
        </p:txBody>
      </p:sp>
      <p:sp>
        <p:nvSpPr>
          <p:cNvPr id="53249" name="Rectangle 1"/>
          <p:cNvSpPr>
            <a:spLocks noChangeArrowheads="1"/>
          </p:cNvSpPr>
          <p:nvPr/>
        </p:nvSpPr>
        <p:spPr bwMode="auto">
          <a:xfrm>
            <a:off x="1524000" y="1524000"/>
            <a:ext cx="746760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Investing in human capital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the development of new forms of technology &amp; efficient and effective means of production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economic growth</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growth</a:t>
            </a:r>
          </a:p>
          <a:p>
            <a:pPr eaLnBrk="0" fontAlgn="base" hangingPunct="0">
              <a:spcBef>
                <a:spcPct val="0"/>
              </a:spcBef>
              <a:spcAft>
                <a:spcPct val="0"/>
              </a:spcAft>
              <a:buFontTx/>
              <a:buChar char="•"/>
            </a:pPr>
            <a:endParaRPr lang="en-US" dirty="0" smtClean="0"/>
          </a:p>
          <a:p>
            <a:pPr eaLnBrk="0" fontAlgn="base" hangingPunct="0">
              <a:spcBef>
                <a:spcPct val="0"/>
              </a:spcBef>
              <a:spcAft>
                <a:spcPct val="0"/>
              </a:spcAft>
              <a:buFontTx/>
              <a:buChar char="•"/>
            </a:pPr>
            <a:r>
              <a:rPr lang="en-US" dirty="0" smtClean="0"/>
              <a:t>The main implication:  policies which embrace openness, competition, change and innovation will promote growth. </a:t>
            </a:r>
          </a:p>
          <a:p>
            <a:pPr marL="0" marR="0" lvl="0" indent="0" algn="l" defTabSz="914400" rtl="0" eaLnBrk="0" fontAlgn="base" latinLnBrk="0" hangingPunct="0">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lvl="0">
              <a:buFont typeface="Arial" pitchFamily="34" charset="0"/>
              <a:buChar char="•"/>
            </a:pPr>
            <a:r>
              <a:rPr lang="en-US" dirty="0" smtClean="0"/>
              <a:t>Theory emphasizes that private investment in R&amp;D is the central source of technical progress</a:t>
            </a:r>
          </a:p>
          <a:p>
            <a:pPr lvl="0"/>
            <a:endParaRPr lang="en-US" dirty="0" smtClean="0"/>
          </a:p>
          <a:p>
            <a:pPr lvl="0">
              <a:buFont typeface="Arial" pitchFamily="34" charset="0"/>
              <a:buChar char="•"/>
            </a:pPr>
            <a:r>
              <a:rPr lang="en-US" dirty="0" smtClean="0"/>
              <a:t>No convergence is predicted.</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smtClean="0">
              <a:cs typeface="Times New Roman" pitchFamily="18" charset="0"/>
            </a:endParaRPr>
          </a:p>
          <a:p>
            <a:pPr lvl="0">
              <a:buFont typeface="Arial" pitchFamily="34" charset="0"/>
              <a:buChar char="•"/>
            </a:pPr>
            <a:endParaRPr lang="en-US" sz="1600"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Content Placeholder 2"/>
          <p:cNvSpPr txBox="1">
            <a:spLocks/>
          </p:cNvSpPr>
          <p:nvPr/>
        </p:nvSpPr>
        <p:spPr>
          <a:xfrm>
            <a:off x="457200" y="1524000"/>
            <a:ext cx="8229600" cy="4906963"/>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lang="en-US" dirty="0" smtClean="0"/>
              <a:t>Economic geography: the location of factors of production in space</a:t>
            </a:r>
            <a:br>
              <a:rPr lang="en-US" dirty="0" smtClean="0"/>
            </a:br>
            <a:endParaRPr lang="en-US" dirty="0" smtClean="0"/>
          </a:p>
          <a:p>
            <a:pPr marL="342900" lvl="0" indent="-342900">
              <a:spcBef>
                <a:spcPct val="20000"/>
              </a:spcBef>
              <a:buFont typeface="Arial" pitchFamily="34" charset="0"/>
              <a:buChar char="•"/>
              <a:defRPr/>
            </a:pPr>
            <a:r>
              <a:rPr lang="en-US" dirty="0" smtClean="0"/>
              <a:t>Key Implication</a:t>
            </a:r>
          </a:p>
          <a:p>
            <a:pPr marL="800100" lvl="1" indent="-342900">
              <a:spcBef>
                <a:spcPct val="20000"/>
              </a:spcBef>
              <a:buFont typeface="Arial" pitchFamily="34" charset="0"/>
              <a:buChar char="•"/>
              <a:defRPr/>
            </a:pPr>
            <a:r>
              <a:rPr lang="en-US" u="sng" dirty="0" smtClean="0"/>
              <a:t>Despite early similarity regions can become quite different!</a:t>
            </a:r>
            <a:br>
              <a:rPr lang="en-US" u="sng" dirty="0" smtClean="0"/>
            </a:br>
            <a:endParaRPr lang="en-US" u="sng" dirty="0" smtClean="0"/>
          </a:p>
          <a:p>
            <a:pPr marL="342900" lvl="0"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Key factors causing</a:t>
            </a:r>
            <a:r>
              <a:rPr kumimoji="0" lang="en-US" b="0" i="0" u="none" strike="noStrike" kern="1200" cap="none" spc="0" normalizeH="0" noProof="0" dirty="0" smtClean="0">
                <a:ln>
                  <a:noFill/>
                </a:ln>
                <a:solidFill>
                  <a:schemeClr val="tx1"/>
                </a:solidFill>
                <a:effectLst/>
                <a:uLnTx/>
                <a:uFillTx/>
                <a:latin typeface="+mn-lt"/>
                <a:ea typeface="+mn-ea"/>
                <a:cs typeface="+mn-cs"/>
              </a:rPr>
              <a:t> </a:t>
            </a:r>
            <a:r>
              <a:rPr lang="en-US" dirty="0" smtClean="0"/>
              <a:t>agglomeration or dispersion</a:t>
            </a: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800100" lvl="1" indent="-342900">
              <a:spcBef>
                <a:spcPct val="20000"/>
              </a:spcBef>
              <a:buAutoNum type="arabicPeriod"/>
              <a:defRPr/>
            </a:pPr>
            <a:r>
              <a:rPr lang="en-US" dirty="0" smtClean="0"/>
              <a:t>Economies of scale </a:t>
            </a:r>
          </a:p>
          <a:p>
            <a:pPr marL="800100" lvl="1" indent="-342900">
              <a:spcBef>
                <a:spcPct val="20000"/>
              </a:spcBef>
              <a:buAutoNum type="arabicPeriod"/>
              <a:defRPr/>
            </a:pPr>
            <a:r>
              <a:rPr lang="en-US" dirty="0" smtClean="0"/>
              <a:t>Transportation costs</a:t>
            </a:r>
          </a:p>
          <a:p>
            <a:pPr marL="800100" lvl="1" indent="-342900">
              <a:spcBef>
                <a:spcPct val="20000"/>
              </a:spcBef>
              <a:buAutoNum type="arabicPeriod"/>
              <a:defRPr/>
            </a:pPr>
            <a:r>
              <a:rPr lang="en-US" dirty="0" smtClean="0"/>
              <a:t>Location of demand</a:t>
            </a:r>
          </a:p>
          <a:p>
            <a:pPr marL="800100" lvl="1" indent="-342900">
              <a:spcBef>
                <a:spcPct val="20000"/>
              </a:spcBef>
              <a:buAutoNum type="arabicPeriod"/>
              <a:defRPr/>
            </a:pPr>
            <a:r>
              <a:rPr lang="en-US" dirty="0" smtClean="0"/>
              <a:t>Population</a:t>
            </a: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800100" lvl="1" indent="-342900">
              <a:spcBef>
                <a:spcPct val="20000"/>
              </a:spcBef>
              <a:defRPr/>
            </a:pPr>
            <a:endParaRPr lang="en-US" dirty="0" smtClean="0"/>
          </a:p>
          <a:p>
            <a:pPr marL="800100" lvl="1" indent="-342900">
              <a:spcBef>
                <a:spcPct val="20000"/>
              </a:spcBef>
              <a:buFont typeface="Arial" pitchFamily="34" charset="0"/>
              <a:buChar char="•"/>
              <a:defRPr/>
            </a:pPr>
            <a:endParaRPr lang="en-US" dirty="0"/>
          </a:p>
          <a:p>
            <a:pPr marL="800100" lvl="2" indent="-342900">
              <a:spcBef>
                <a:spcPct val="20000"/>
              </a:spcBef>
              <a:buFont typeface="Arial" pitchFamily="34" charset="0"/>
              <a:buChar char="•"/>
              <a:defRPr/>
            </a:pPr>
            <a:endParaRPr lang="en-US" dirty="0" smtClean="0"/>
          </a:p>
          <a:p>
            <a:pPr marL="342900" indent="-342900">
              <a:spcBef>
                <a:spcPct val="20000"/>
              </a:spcBef>
              <a:buFont typeface="Arial" pitchFamily="34" charset="0"/>
              <a:buChar char="•"/>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Box 4"/>
          <p:cNvSpPr txBox="1"/>
          <p:nvPr/>
        </p:nvSpPr>
        <p:spPr>
          <a:xfrm>
            <a:off x="685800" y="381000"/>
            <a:ext cx="8153400" cy="1077218"/>
          </a:xfrm>
          <a:prstGeom prst="rect">
            <a:avLst/>
          </a:prstGeom>
          <a:noFill/>
        </p:spPr>
        <p:txBody>
          <a:bodyPr wrap="square" rtlCol="0">
            <a:spAutoFit/>
          </a:bodyPr>
          <a:lstStyle/>
          <a:p>
            <a:pPr lvl="0" algn="ctr"/>
            <a:r>
              <a:rPr lang="en-US" sz="3200" dirty="0" smtClean="0">
                <a:solidFill>
                  <a:schemeClr val="accent2"/>
                </a:solidFill>
                <a:latin typeface="+mj-lt"/>
              </a:rPr>
              <a:t>New Economic Geography: Why is manufacturing concentrated in a few regions?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662</TotalTime>
  <Words>2383</Words>
  <Application>Microsoft Macintosh PowerPoint</Application>
  <PresentationFormat>On-screen Show (4:3)</PresentationFormat>
  <Paragraphs>390</Paragraphs>
  <Slides>53</Slides>
  <Notes>53</Notes>
  <HiddenSlides>0</HiddenSlides>
  <MMClips>0</MMClips>
  <ScaleCrop>false</ScaleCrop>
  <HeadingPairs>
    <vt:vector size="4" baseType="variant">
      <vt:variant>
        <vt:lpstr>Design Template</vt:lpstr>
      </vt:variant>
      <vt:variant>
        <vt:i4>1</vt:i4>
      </vt:variant>
      <vt:variant>
        <vt:lpstr>Slide Titles</vt:lpstr>
      </vt:variant>
      <vt:variant>
        <vt:i4>53</vt:i4>
      </vt:variant>
    </vt:vector>
  </HeadingPairs>
  <TitlesOfParts>
    <vt:vector size="54" baseType="lpstr">
      <vt:lpstr>Office Theme</vt:lpstr>
      <vt:lpstr>  Economic Growth IN THE UNITED STATES OF AMERICA  A County-level Analysis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April Harris</cp:lastModifiedBy>
  <cp:revision>96</cp:revision>
  <dcterms:created xsi:type="dcterms:W3CDTF">2009-12-02T14:32:40Z</dcterms:created>
  <dcterms:modified xsi:type="dcterms:W3CDTF">2009-12-02T14:40:33Z</dcterms:modified>
</cp:coreProperties>
</file>