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80" r:id="rId9"/>
    <p:sldId id="277" r:id="rId10"/>
    <p:sldId id="278" r:id="rId11"/>
    <p:sldId id="279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3918F-2DFE-47B4-BBAF-EBB7BF9DE8E7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AF5B0-56E8-4F32-8DBC-22250267D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AF5B0-56E8-4F32-8DBC-22250267D3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854F2-9261-40AB-BE74-1BBDB08FC500}" type="datetimeFigureOut">
              <a:rPr lang="en-US" smtClean="0"/>
              <a:pPr/>
              <a:t>11/28/2009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DC167-1AEF-4207-9D9F-1A05DBD6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599"/>
            <a:ext cx="7772400" cy="19812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Economic Growth</a:t>
            </a:r>
            <a:r>
              <a:rPr lang="en-US" b="1" dirty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b="1" dirty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IN THE UNITED STATES OF AMERICA </a:t>
            </a:r>
            <a:r>
              <a:rPr lang="en-US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 </a:t>
            </a:r>
            <a:r>
              <a:rPr lang="en-US" sz="6700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 County </a:t>
            </a:r>
            <a:r>
              <a:rPr lang="en-US" sz="6700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Analysis</a:t>
            </a:r>
            <a:r>
              <a:rPr lang="en-US" sz="5600" dirty="0" smtClean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268" name="AutoShape 4" descr="https://webmail.uchicago.edu/wm/mail/genimage/image001.jpg?sessionid=-24dd08508&amp;uid=4470&amp;off=15769&amp;len=13510&amp;enc=1&amp;type=IMAGE&amp;sub=JPEG&amp;mbox=user.sohair"/>
          <p:cNvSpPr>
            <a:spLocks noChangeAspect="1" noChangeArrowheads="1"/>
          </p:cNvSpPr>
          <p:nvPr/>
        </p:nvSpPr>
        <p:spPr bwMode="auto">
          <a:xfrm>
            <a:off x="34925" y="-76200"/>
            <a:ext cx="5715000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0" name="AutoShape 6" descr="https://webmail.uchicago.edu/wm/mail/genimage/image001.jpg?sessionid=-24dd08508&amp;uid=4470&amp;off=15769&amp;len=13510&amp;enc=1&amp;type=IMAGE&amp;sub=JPEG&amp;mbox=user.sohair"/>
          <p:cNvSpPr>
            <a:spLocks noChangeAspect="1" noChangeArrowheads="1"/>
          </p:cNvSpPr>
          <p:nvPr/>
        </p:nvSpPr>
        <p:spPr bwMode="auto">
          <a:xfrm>
            <a:off x="34925" y="-76200"/>
            <a:ext cx="5715000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2" name="AutoShape 8" descr="https://webmail.uchicago.edu/wm/mail/genimage/image001.jpg?sessionid=-24dd08508&amp;uid=4470&amp;off=15769&amp;len=13510&amp;enc=1&amp;type=IMAGE&amp;sub=JPEG&amp;mbox=user.sohair"/>
          <p:cNvSpPr>
            <a:spLocks noChangeAspect="1" noChangeArrowheads="1"/>
          </p:cNvSpPr>
          <p:nvPr/>
        </p:nvSpPr>
        <p:spPr bwMode="auto">
          <a:xfrm>
            <a:off x="34925" y="-76200"/>
            <a:ext cx="5715000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14" descr="HSlogo_202_pc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609600"/>
            <a:ext cx="7178460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90600" y="50292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April Harris</a:t>
            </a:r>
          </a:p>
          <a:p>
            <a:pPr algn="ctr"/>
            <a:r>
              <a:rPr lang="en-US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Elana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Kaufman</a:t>
            </a:r>
          </a:p>
          <a:p>
            <a:pPr algn="ctr"/>
            <a:r>
              <a:rPr lang="en-US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Sohair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Omar</a:t>
            </a:r>
          </a:p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Elizabeth 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Pearson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914400" y="228600"/>
          <a:ext cx="7543800" cy="5829300"/>
        </p:xfrm>
        <a:graphic>
          <a:graphicData uri="http://schemas.openxmlformats.org/presentationml/2006/ole">
            <p:oleObj spid="_x0000_s36867" name="Acrobat Document" r:id="rId4" imgW="7543800" imgH="582930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914400" y="304800"/>
          <a:ext cx="7543800" cy="5829300"/>
        </p:xfrm>
        <a:graphic>
          <a:graphicData uri="http://schemas.openxmlformats.org/presentationml/2006/ole">
            <p:oleObj spid="_x0000_s37891" name="Acrobat Document" r:id="rId4" imgW="7543800" imgH="582930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Physical Capital/Infrastructure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Education Rates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Innovation Index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Employment Rate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Employment Specialization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The </a:t>
            </a:r>
            <a:r>
              <a:rPr lang="en-US" sz="4800" dirty="0" err="1" smtClean="0">
                <a:solidFill>
                  <a:srgbClr val="C00000"/>
                </a:solidFill>
                <a:latin typeface="Garamond" pitchFamily="18" charset="0"/>
              </a:rPr>
              <a:t>Krugman</a:t>
            </a:r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 Index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Accessibility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OLS Results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5334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Objective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905000"/>
            <a:ext cx="7086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To understand the </a:t>
            </a:r>
            <a:r>
              <a:rPr lang="en-US" sz="2000" dirty="0"/>
              <a:t>factors driving differences in regional economic growth across the United States. </a:t>
            </a:r>
            <a:endParaRPr lang="en-US" sz="2000" dirty="0" smtClean="0"/>
          </a:p>
          <a:p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How </a:t>
            </a:r>
            <a:r>
              <a:rPr lang="en-US" sz="2000" dirty="0"/>
              <a:t>important are stocks of physical, human, and intellectual capital in explaining these differences? 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What </a:t>
            </a:r>
            <a:r>
              <a:rPr lang="en-US" sz="2000" dirty="0"/>
              <a:t>role do local labor market conditions play</a:t>
            </a:r>
            <a:r>
              <a:rPr lang="en-US" sz="2000" dirty="0" smtClean="0"/>
              <a:t>?</a:t>
            </a:r>
          </a:p>
          <a:p>
            <a:pPr lvl="1"/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Do </a:t>
            </a:r>
            <a:r>
              <a:rPr lang="en-US" sz="2000" dirty="0"/>
              <a:t>agglomeration economies or geographic characteristics drive differences in economic performance across regions? 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Spatial Results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Main Findings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Future Research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Questions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1524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Agenda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905000" y="914400"/>
            <a:ext cx="6172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Theory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New Economic Geography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Neo-Classical Theory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Endogenous Growth Theory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Variables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Dependent variable: Per capita personal income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Independent variables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Physical capital/infrastructure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Education rates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Innovation Index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Employment rates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Employment specialization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Accessibility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OLS results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Spatial results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Main findings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Future research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Questions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New Economic Geography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Neo-Classical Theory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Endogenous Growth Theory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Variables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1600200"/>
            <a:ext cx="7620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u="sng" dirty="0">
                <a:latin typeface="Franklin Gothic Book" pitchFamily="34" charset="0"/>
              </a:rPr>
              <a:t>Dependent variable: </a:t>
            </a:r>
            <a:endParaRPr lang="en-US" sz="2400" u="sng" dirty="0" smtClean="0">
              <a:latin typeface="Franklin Gothic Book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latin typeface="Franklin Gothic Book" pitchFamily="34" charset="0"/>
              </a:rPr>
              <a:t>Per </a:t>
            </a:r>
            <a:r>
              <a:rPr lang="en-US" sz="2400" dirty="0">
                <a:latin typeface="Franklin Gothic Book" pitchFamily="34" charset="0"/>
              </a:rPr>
              <a:t>capita personal income </a:t>
            </a:r>
            <a:endParaRPr lang="en-US" sz="2400" dirty="0" smtClean="0">
              <a:latin typeface="Franklin Gothic Book" pitchFamily="34" charset="0"/>
            </a:endParaRPr>
          </a:p>
          <a:p>
            <a:pPr lvl="0"/>
            <a:endParaRPr lang="en-US" sz="2400" dirty="0" smtClean="0">
              <a:latin typeface="Franklin Gothic Book" pitchFamily="34" charset="0"/>
            </a:endParaRPr>
          </a:p>
          <a:p>
            <a:pPr lvl="0"/>
            <a:r>
              <a:rPr lang="en-US" sz="2400" u="sng" dirty="0" smtClean="0">
                <a:latin typeface="Franklin Gothic Book" pitchFamily="34" charset="0"/>
              </a:rPr>
              <a:t>Independent variables: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latin typeface="Franklin Gothic Book" pitchFamily="34" charset="0"/>
              </a:rPr>
              <a:t>Physical capital/infrastructure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latin typeface="Franklin Gothic Book" pitchFamily="34" charset="0"/>
              </a:rPr>
              <a:t>Education rates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latin typeface="Franklin Gothic Book" pitchFamily="34" charset="0"/>
              </a:rPr>
              <a:t>Innovation Index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latin typeface="Franklin Gothic Book" pitchFamily="34" charset="0"/>
              </a:rPr>
              <a:t>Employment rate 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latin typeface="Franklin Gothic Book" pitchFamily="34" charset="0"/>
              </a:rPr>
              <a:t>Employment </a:t>
            </a:r>
            <a:r>
              <a:rPr lang="en-US" sz="2400" dirty="0">
                <a:latin typeface="Franklin Gothic Book" pitchFamily="34" charset="0"/>
              </a:rPr>
              <a:t>specialization </a:t>
            </a:r>
            <a:endParaRPr lang="en-US" sz="2400" dirty="0" smtClean="0">
              <a:latin typeface="Franklin Gothic Book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latin typeface="Franklin Gothic Book" pitchFamily="34" charset="0"/>
              </a:rPr>
              <a:t>Accessibility </a:t>
            </a:r>
            <a:endParaRPr lang="en-US" sz="2400" dirty="0">
              <a:latin typeface="Franklin Gothic Book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57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Garamond" pitchFamily="18" charset="0"/>
              </a:rPr>
              <a:t>Per Capita Personal Income</a:t>
            </a:r>
            <a:endParaRPr lang="en-US" sz="4800" dirty="0">
              <a:solidFill>
                <a:srgbClr val="C00000"/>
              </a:solidFill>
              <a:latin typeface="Garamond" pitchFamily="18" charset="0"/>
            </a:endParaRPr>
          </a:p>
        </p:txBody>
      </p:sp>
      <p:pic>
        <p:nvPicPr>
          <p:cNvPr id="3" name="Picture 14" descr="HSlogo_202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Slogo_202_p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6172200"/>
            <a:ext cx="3429000" cy="509588"/>
          </a:xfrm>
          <a:prstGeom prst="rect">
            <a:avLst/>
          </a:prstGeom>
          <a:noFill/>
        </p:spPr>
      </p:pic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838200" y="228600"/>
          <a:ext cx="7543800" cy="5829300"/>
        </p:xfrm>
        <a:graphic>
          <a:graphicData uri="http://schemas.openxmlformats.org/presentationml/2006/ole">
            <p:oleObj spid="_x0000_s35843" name="Acrobat Document" r:id="rId4" imgW="7543800" imgH="5829300" progId="AcroExch.Document.7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Chicago">
      <a:majorFont>
        <a:latin typeface="Garamond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162</Words>
  <Application>Microsoft Office PowerPoint</Application>
  <PresentationFormat>On-screen Show (4:3)</PresentationFormat>
  <Paragraphs>60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Adobe Acrobat Document</vt:lpstr>
      <vt:lpstr>  Economic Growth  IN THE UNITED STATES OF AMERICA       A County Analysis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Sohair_Omar</dc:creator>
  <cp:lastModifiedBy>Harris Student</cp:lastModifiedBy>
  <cp:revision>23</cp:revision>
  <dcterms:created xsi:type="dcterms:W3CDTF">2009-11-23T01:40:42Z</dcterms:created>
  <dcterms:modified xsi:type="dcterms:W3CDTF">2009-11-28T22:42:47Z</dcterms:modified>
</cp:coreProperties>
</file>