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9" r:id="rId3"/>
    <p:sldId id="257" r:id="rId4"/>
    <p:sldId id="258" r:id="rId5"/>
    <p:sldId id="261" r:id="rId6"/>
    <p:sldId id="262" r:id="rId7"/>
    <p:sldId id="269" r:id="rId8"/>
    <p:sldId id="270" r:id="rId9"/>
    <p:sldId id="274" r:id="rId10"/>
    <p:sldId id="271" r:id="rId11"/>
    <p:sldId id="272" r:id="rId12"/>
    <p:sldId id="273" r:id="rId13"/>
    <p:sldId id="275" r:id="rId14"/>
    <p:sldId id="276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29233-489C-46FA-9692-D5370AF5B5A9}" type="datetimeFigureOut">
              <a:rPr lang="en-US" smtClean="0"/>
              <a:t>11/15/2009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237BE-55E0-4531-854B-C32062F5D9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graph shows</a:t>
            </a:r>
            <a:r>
              <a:rPr lang="en-US" baseline="0" dirty="0" smtClean="0"/>
              <a:t> a fitted line, along with the medians of </a:t>
            </a:r>
            <a:r>
              <a:rPr lang="en-US" baseline="0" dirty="0" err="1" smtClean="0"/>
              <a:t>percentmorethanhs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totalpcpigrowth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237BE-55E0-4531-854B-C32062F5D9F3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graph shows</a:t>
            </a:r>
            <a:r>
              <a:rPr lang="en-US" baseline="0" dirty="0" smtClean="0"/>
              <a:t> a fitted line, along with the medians of </a:t>
            </a:r>
            <a:r>
              <a:rPr lang="en-US" baseline="0" dirty="0" err="1" smtClean="0"/>
              <a:t>percentmorethanhs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totalpcpigrowth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237BE-55E0-4531-854B-C32062F5D9F3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A46D-DBCB-4BF9-BC8B-C19FB495300D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B4496-6D8B-4225-AC38-7623AD659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A46D-DBCB-4BF9-BC8B-C19FB495300D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B4496-6D8B-4225-AC38-7623AD659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A46D-DBCB-4BF9-BC8B-C19FB495300D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B4496-6D8B-4225-AC38-7623AD659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A46D-DBCB-4BF9-BC8B-C19FB495300D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B4496-6D8B-4225-AC38-7623AD659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A46D-DBCB-4BF9-BC8B-C19FB495300D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B4496-6D8B-4225-AC38-7623AD659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A46D-DBCB-4BF9-BC8B-C19FB495300D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B4496-6D8B-4225-AC38-7623AD659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A46D-DBCB-4BF9-BC8B-C19FB495300D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B4496-6D8B-4225-AC38-7623AD659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A46D-DBCB-4BF9-BC8B-C19FB495300D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B4496-6D8B-4225-AC38-7623AD659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A46D-DBCB-4BF9-BC8B-C19FB495300D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B4496-6D8B-4225-AC38-7623AD659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A46D-DBCB-4BF9-BC8B-C19FB495300D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B4496-6D8B-4225-AC38-7623AD659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A46D-DBCB-4BF9-BC8B-C19FB495300D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B4496-6D8B-4225-AC38-7623AD659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2A46D-DBCB-4BF9-BC8B-C19FB495300D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B4496-6D8B-4225-AC38-7623AD659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Educational attainment and income and income growth measures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percentlessthanhs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percentlessthanhs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Percentiles      Smallest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1%     .0823171       .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0443117*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5%     .1180296       .0499485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10%     .1349778       .0502869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Obs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3079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25%     .1692046       .0529919       Sum of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Wgt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        3079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50%     .2160813                      Mean           .2327562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 Largest       Std. Dev.      .0844861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75%     .2906261       .5468282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90%     .3512013       .5515906       Variance       .0071379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95%     .3826327       .5658902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Skewness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.5991771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99%     .4513561       .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6259981**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Kurtosis       3.035468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  Douglas, CO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** Starr, TX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percenthsdiploma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percenthsdiploma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Percentiles      Smallest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1%     .1805788       .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1244914*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5%     .2347014       .1284529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10%     .2651362       .1288804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Obs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3079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25%     .3067346       .1317005       Sum of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Wgt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        3079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50%     .3480586                      Mean            .345881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 Largest       Std. Dev.      .0635889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75%     .3877863       .5138301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90%      .424664       .5159557       Variance       .0040435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95%     .4479904       .5272394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Skewness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-.2770485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99%     .4863204       .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5330735  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Kurtosis  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3.239621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Arlington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VA 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**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Carroll,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OH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percentmorethanhs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percentmorethanhs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Percentiles      Smallest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1%     .2160428       .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1724138*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5%     .2565819       .1765551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10%     .2862589       .1861032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Obs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3079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25%     .3364431       .1897867       Sum of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Wgt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        3079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50%     .4144894                      Mean           .4213627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 Largest       Std. Dev.      .1105062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75%     .4900022       .7897906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90%     .5689275       .8150471       Variance       .0122116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95%     .6231856       .8185552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Skewness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.4911096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99%      .723913       .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8211711**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Kurtosis   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3.04668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McDowell, WV 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**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Los Alamos, NM 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totalpcpigrowth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totalpcpigrowth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Percentiles      Smallest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1%    -.0455338      -.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1779395*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5%    -.0157166      -.1306936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10%     .0016642      -.1299253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Obs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3079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25%     .0271762      -.1167221       Sum of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Wgt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        3079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50%      .051747                      Mean           .0565302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 Largest       Std. Dev.      .0489371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75%     .0806503       .3320659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90%     .1145964       .3329844       Variance       .0023948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95%     .1411369       .3375362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Skewness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.7844512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99%     .2058077        .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351719**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Kurtosis  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5.958133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 Crowley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CO 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**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Sublette, WY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cs typeface="Courier New" pitchFamily="49" charset="0"/>
              </a:rPr>
              <a:t>totalpcpichange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totalpcpichange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Percentiles      Smallest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1%     -1978.52       -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6116.24*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5%    -639.9395      -5827.949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10%     59.17969      -5269.801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Obs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3079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25%     1135.531       -4625.79       Sum of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Wgt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        3079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50%      2254.27                      Mean           2647.543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 Largest       Std. Dev.      2719.231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75%     3657.141       21718.35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90%      5603.27       24505.69       Variance        7394219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95%      6959.59       31413.47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Skewness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3.487802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99%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11961.98       50983.12**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Kurtosis  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43.56075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 Hartley, CO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** Teton, WY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cs typeface="Courier New" pitchFamily="49" charset="0"/>
              </a:rPr>
              <a:t>income_1998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  income_1998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Percentiles      Smallest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1%        12735      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7756*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5%        14871           8615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10%        16189           8666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Obs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3079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25%        18196           9585       Sum of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Wgt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        3079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50%        20647                      Mean           21280.61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 Largest       Std. Dev.      5018.869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75%        23374          52119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90%        26602          53872       Variance       2.52e+07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95%        29650          56960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Skewness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1.97903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99%        39569     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76450**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Kurtosis  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13.03627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 Loup, NE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** New York, NY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cs typeface="Courier New" pitchFamily="49" charset="0"/>
              </a:rPr>
              <a:t>income_2007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  income_2007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Percentiles      Smallest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1%     14074.64   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6777.41*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5%      16692.7        9762.82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10%      17956.7       10822.21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Obs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3079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25%     20094.44       10944.66       Sum of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Wgt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        3079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50%     22850.75                      Mean           23928.16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 Largest       Std. Dev.      6375.673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75%     26344.13       73837.35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90%     30542.19       78678.47       Variance       4.06e+07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95%      34807.4        95424.1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Skewness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2.911292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99%      46799.6  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104855.1**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Kurtosis    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23.5478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 Loup, NE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** Teton, WY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cs typeface="Courier New" pitchFamily="49" charset="0"/>
              </a:rPr>
              <a:t>lninitialincome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lninitialincome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Percentiles      Smallest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1%     9.452109       8.956222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5%     9.607168        9.06126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10%     9.692087       9.067163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Obs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3079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25%     9.808957       9.167954       Sum of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Wgt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        3079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50%     9.935326                      Mean           9.941314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           Largest       Std. Dev.      .2158754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75%     10.05938       10.86129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90%     10.18874       10.89437       Variance       .0466022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95%     10.29722        10.9501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Skewness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.4465705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99%      10.5858       11.24439       Kurtosis       5.013165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scatter </a:t>
            </a:r>
            <a:r>
              <a:rPr lang="en-US" dirty="0" err="1" smtClean="0"/>
              <a:t>totalpcpigrowth</a:t>
            </a:r>
            <a:r>
              <a:rPr lang="en-US" dirty="0" smtClean="0"/>
              <a:t> </a:t>
            </a:r>
            <a:r>
              <a:rPr lang="en-US" dirty="0" err="1" smtClean="0"/>
              <a:t>percentmorethanhs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14538" y="2103342"/>
            <a:ext cx="5114925" cy="3519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scatter </a:t>
            </a:r>
            <a:r>
              <a:rPr lang="en-US" dirty="0" err="1" smtClean="0"/>
              <a:t>totalpcpigrowth</a:t>
            </a:r>
            <a:r>
              <a:rPr lang="en-US" dirty="0" smtClean="0"/>
              <a:t> </a:t>
            </a:r>
            <a:r>
              <a:rPr lang="en-US" dirty="0" err="1" smtClean="0"/>
              <a:t>percenthsdiploma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13393" y="2103438"/>
            <a:ext cx="4917215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Variable |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Obs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Mean    Std. Dev.       Min        Max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-------------+--------------------------------------------------------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statefips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    3079    30.39006    14.90141          1         56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countyfips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    3079    98.18025    93.36722          1        810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percentles~s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    3079    .2327562    .0844861   .0443117   .6259981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percenthsd~a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    3079     .345881    .0635889   .1244914   .5330735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percentmor~s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    3079    .4000243    .1021148   .1653551   .8093277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totalpcpig~h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    3079    .0565302    .0489371  -.1779395    .351719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-------------+--------------------------------------------------------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totalpcpic~e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    3079    2647.543    2719.231   -6116.24   50983.12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scatter </a:t>
            </a:r>
            <a:r>
              <a:rPr lang="en-US" dirty="0" err="1" smtClean="0"/>
              <a:t>totalpcpichange</a:t>
            </a:r>
            <a:r>
              <a:rPr lang="en-US" dirty="0" smtClean="0"/>
              <a:t> </a:t>
            </a:r>
            <a:r>
              <a:rPr lang="en-US" dirty="0" err="1" smtClean="0"/>
              <a:t>percentmorethanhs</a:t>
            </a:r>
            <a:endParaRPr lang="en-US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13764" y="1990725"/>
            <a:ext cx="5116471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scatter </a:t>
            </a:r>
            <a:r>
              <a:rPr lang="en-US" dirty="0" err="1" smtClean="0"/>
              <a:t>totalpcpigrowth</a:t>
            </a:r>
            <a:r>
              <a:rPr lang="en-US" dirty="0" smtClean="0"/>
              <a:t> </a:t>
            </a:r>
            <a:r>
              <a:rPr lang="en-US" dirty="0" err="1" smtClean="0"/>
              <a:t>percentmorethanhs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13764" y="1990725"/>
            <a:ext cx="5116471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reg</a:t>
            </a:r>
            <a:r>
              <a:rPr lang="en-US" sz="3600" dirty="0" smtClean="0"/>
              <a:t> </a:t>
            </a:r>
            <a:r>
              <a:rPr lang="en-US" sz="3600" dirty="0" err="1" smtClean="0"/>
              <a:t>totalpcpichange</a:t>
            </a:r>
            <a:r>
              <a:rPr lang="en-US" sz="3600" dirty="0" smtClean="0"/>
              <a:t> </a:t>
            </a:r>
            <a:r>
              <a:rPr lang="en-US" sz="3600" dirty="0" err="1" smtClean="0"/>
              <a:t>percentmorethanhs</a:t>
            </a:r>
            <a:r>
              <a:rPr lang="en-US" sz="3600" dirty="0" smtClean="0"/>
              <a:t> </a:t>
            </a:r>
            <a:r>
              <a:rPr lang="en-US" sz="3600" dirty="0" err="1" smtClean="0"/>
              <a:t>percenthsdiploma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Source |       SS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MS              Number of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obs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   3079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-------------+------------------------------           F(  2,  3076) =  174.84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Model |  2.3231e+09     2  1.1616e+09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Prob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&gt; F      =  0.0000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Residual |  2.0436e+10  3076  6643779.55           R-squared     =  0.1021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-------------+------------------------------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Adj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R-squared =  0.1015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Total |  2.2759e+10  3078  7394218.94           Root MSE      =  2577.6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------------------------------------------------------------------------------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totalpcpic~e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Coef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   Std. Err.      t    P&gt;|t|     [95% Conf. Interval]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-------------+----------------------------------------------------------------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percentmor~s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 4810.386   552.4502     8.71   0.000     3727.177    5893.595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percenthsd~a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-6667.535   960.0611    -6.94   0.000    -8549.961   -4785.109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_cons |   2926.799   516.6303     5.67   0.000     1913.824    3939.774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------------------------------------------------------------------------------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reg</a:t>
            </a:r>
            <a:r>
              <a:rPr lang="en-US" sz="3200" dirty="0" smtClean="0"/>
              <a:t> </a:t>
            </a:r>
            <a:r>
              <a:rPr lang="en-US" sz="3200" dirty="0" err="1" smtClean="0"/>
              <a:t>totalpcpigrowth</a:t>
            </a:r>
            <a:r>
              <a:rPr lang="en-US" sz="3200" dirty="0" smtClean="0"/>
              <a:t> </a:t>
            </a:r>
            <a:r>
              <a:rPr lang="en-US" sz="3200" dirty="0" err="1" smtClean="0"/>
              <a:t>percentmorethanhs</a:t>
            </a:r>
            <a:r>
              <a:rPr lang="en-US" sz="3200" dirty="0" smtClean="0"/>
              <a:t> </a:t>
            </a:r>
            <a:r>
              <a:rPr lang="en-US" sz="3200" dirty="0" err="1" smtClean="0"/>
              <a:t>percenthsdiploma</a:t>
            </a:r>
            <a:endParaRPr lang="en-US" sz="32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Source |       SS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MS              Number of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obs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   3079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-------------+------------------------------           F(  2,  3076) =   67.71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Model |  .310817703     2  .155408852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Prob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&gt; F      =  0.0000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Residual |  7.06051116  3076  .002295355           R-squared     =  0.0422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-------------+------------------------------   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Adj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R-squared =  0.0415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Total |  7.37132886  3078  .002394844           Root MSE      =  .04791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------------------------------------------------------------------------------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totalpcpig~h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Coef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   Std. Err.      t    P&gt;|t|     [95% Conf. Interval]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-------------+----------------------------------------------------------------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percentmor~s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  .001567   .0102686     0.15   0.879     -.018567     .021701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percenthsd~a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|  -.1562491    .017845    -8.76   0.000    -.1912384   -.1212598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_cons |   .1099136   .0096028    11.45   0.000      .091085    .1287421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------------------------------------------------------------------------------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scatter </a:t>
            </a:r>
            <a:r>
              <a:rPr lang="en-US" dirty="0" err="1" smtClean="0"/>
              <a:t>totalpcpigrowth</a:t>
            </a:r>
            <a:r>
              <a:rPr lang="en-US" dirty="0" smtClean="0"/>
              <a:t> </a:t>
            </a:r>
            <a:r>
              <a:rPr lang="en-US" dirty="0" err="1" smtClean="0"/>
              <a:t>percentmorethanhs</a:t>
            </a:r>
            <a:r>
              <a:rPr lang="en-US" dirty="0" smtClean="0"/>
              <a:t> if </a:t>
            </a:r>
            <a:r>
              <a:rPr lang="en-US" dirty="0" err="1" smtClean="0"/>
              <a:t>statefips</a:t>
            </a:r>
            <a:r>
              <a:rPr lang="en-US" dirty="0" smtClean="0"/>
              <a:t>==20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13764" y="1990725"/>
            <a:ext cx="5116471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scatter </a:t>
            </a:r>
            <a:r>
              <a:rPr lang="en-US" dirty="0" err="1" smtClean="0"/>
              <a:t>totalpcpigrowth</a:t>
            </a:r>
            <a:r>
              <a:rPr lang="en-US" dirty="0" smtClean="0"/>
              <a:t> </a:t>
            </a:r>
            <a:r>
              <a:rPr lang="en-US" dirty="0" err="1" smtClean="0"/>
              <a:t>percenthsdiploma</a:t>
            </a:r>
            <a:r>
              <a:rPr lang="en-US" dirty="0" smtClean="0"/>
              <a:t> if </a:t>
            </a:r>
            <a:r>
              <a:rPr lang="en-US" dirty="0" err="1" smtClean="0"/>
              <a:t>statefips</a:t>
            </a:r>
            <a:r>
              <a:rPr lang="en-US" dirty="0" smtClean="0"/>
              <a:t>==20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14538" y="1991291"/>
            <a:ext cx="5114925" cy="3743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scatter </a:t>
            </a:r>
            <a:r>
              <a:rPr lang="en-US" dirty="0" err="1" smtClean="0"/>
              <a:t>totalpcpigrowth</a:t>
            </a:r>
            <a:r>
              <a:rPr lang="en-US" dirty="0" smtClean="0"/>
              <a:t> </a:t>
            </a:r>
            <a:r>
              <a:rPr lang="en-US" dirty="0" err="1" smtClean="0"/>
              <a:t>percentlessthanhs</a:t>
            </a:r>
            <a:r>
              <a:rPr lang="en-US" dirty="0" smtClean="0"/>
              <a:t> if </a:t>
            </a:r>
            <a:r>
              <a:rPr lang="en-US" dirty="0" err="1" smtClean="0"/>
              <a:t>statefips</a:t>
            </a:r>
            <a:r>
              <a:rPr lang="en-US" dirty="0" smtClean="0"/>
              <a:t>==20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14538" y="1991291"/>
            <a:ext cx="5114925" cy="3743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1087</Words>
  <Application>Microsoft Office PowerPoint</Application>
  <PresentationFormat>On-screen Show (4:3)</PresentationFormat>
  <Paragraphs>206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Graphs!</vt:lpstr>
      <vt:lpstr>sum</vt:lpstr>
      <vt:lpstr>scatter totalpcpichange percentmorethanhs</vt:lpstr>
      <vt:lpstr>scatter totalpcpigrowth percentmorethanhs</vt:lpstr>
      <vt:lpstr>reg totalpcpichange percentmorethanhs percenthsdiploma</vt:lpstr>
      <vt:lpstr>reg totalpcpigrowth percentmorethanhs percenthsdiploma</vt:lpstr>
      <vt:lpstr>scatter totalpcpigrowth percentmorethanhs if statefips==20</vt:lpstr>
      <vt:lpstr>scatter totalpcpigrowth percenthsdiploma if statefips==20</vt:lpstr>
      <vt:lpstr>scatter totalpcpigrowth percentlessthanhs if statefips==20</vt:lpstr>
      <vt:lpstr>percentlessthanhs</vt:lpstr>
      <vt:lpstr>percenthsdiploma</vt:lpstr>
      <vt:lpstr>percentmorethanhs</vt:lpstr>
      <vt:lpstr>totalpcpigrowth</vt:lpstr>
      <vt:lpstr>totalpcpichange</vt:lpstr>
      <vt:lpstr>income_1998</vt:lpstr>
      <vt:lpstr>income_2007</vt:lpstr>
      <vt:lpstr>lninitialincome</vt:lpstr>
      <vt:lpstr>scatter totalpcpigrowth percentmorethanhs</vt:lpstr>
      <vt:lpstr>scatter totalpcpigrowth percenthsdiploma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Graphs!</dc:title>
  <dc:creator>Harris Student</dc:creator>
  <cp:lastModifiedBy>Harris Student</cp:lastModifiedBy>
  <cp:revision>30</cp:revision>
  <dcterms:created xsi:type="dcterms:W3CDTF">2009-11-05T19:14:15Z</dcterms:created>
  <dcterms:modified xsi:type="dcterms:W3CDTF">2009-11-15T20:20:55Z</dcterms:modified>
</cp:coreProperties>
</file>