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9"/>
  </p:notesMasterIdLst>
  <p:sldIdLst>
    <p:sldId id="257" r:id="rId2"/>
    <p:sldId id="258" r:id="rId3"/>
    <p:sldId id="259" r:id="rId4"/>
    <p:sldId id="261" r:id="rId5"/>
    <p:sldId id="262" r:id="rId6"/>
    <p:sldId id="263" r:id="rId7"/>
    <p:sldId id="264" r:id="rId8"/>
    <p:sldId id="266" r:id="rId9"/>
    <p:sldId id="268" r:id="rId10"/>
    <p:sldId id="270" r:id="rId11"/>
    <p:sldId id="271" r:id="rId12"/>
    <p:sldId id="272" r:id="rId13"/>
    <p:sldId id="273" r:id="rId14"/>
    <p:sldId id="275" r:id="rId15"/>
    <p:sldId id="276" r:id="rId16"/>
    <p:sldId id="277" r:id="rId17"/>
    <p:sldId id="278" r:id="rId18"/>
    <p:sldId id="279" r:id="rId19"/>
    <p:sldId id="288" r:id="rId20"/>
    <p:sldId id="280" r:id="rId21"/>
    <p:sldId id="281" r:id="rId22"/>
    <p:sldId id="282" r:id="rId23"/>
    <p:sldId id="283" r:id="rId24"/>
    <p:sldId id="284" r:id="rId25"/>
    <p:sldId id="285" r:id="rId26"/>
    <p:sldId id="286"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58" autoAdjust="0"/>
    <p:restoredTop sz="94692" autoAdjust="0"/>
  </p:normalViewPr>
  <p:slideViewPr>
    <p:cSldViewPr>
      <p:cViewPr varScale="1">
        <p:scale>
          <a:sx n="103" d="100"/>
          <a:sy n="103" d="100"/>
        </p:scale>
        <p:origin x="-48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presProps" Target="presProps.xml"/><Relationship Id="rId34"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interSettings" Target="printerSettings/printerSettings1.bin"/><Relationship Id="rId11" Type="http://schemas.openxmlformats.org/officeDocument/2006/relationships/slide" Target="slides/slide10.xml"/><Relationship Id="rId29" Type="http://schemas.openxmlformats.org/officeDocument/2006/relationships/notesMaster" Target="notesMasters/notesMaster1.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918F-2DFE-47B4-BBAF-EBB7BF9DE8E7}" type="datetimeFigureOut">
              <a:rPr lang="en-US" smtClean="0"/>
              <a:pPr/>
              <a:t>11/29/09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AF5B0-56E8-4F32-8DBC-22250267D3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FAF5B0-56E8-4F32-8DBC-22250267D38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854F2-9261-40AB-BE74-1BBDB08FC500}" type="datetimeFigureOut">
              <a:rPr lang="en-US" smtClean="0"/>
              <a:pPr/>
              <a:t>11/29/09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854F2-9261-40AB-BE74-1BBDB08FC500}" type="datetimeFigureOut">
              <a:rPr lang="en-US" smtClean="0"/>
              <a:pPr/>
              <a:t>11/29/09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854F2-9261-40AB-BE74-1BBDB08FC500}" type="datetimeFigureOut">
              <a:rPr lang="en-US" smtClean="0"/>
              <a:pPr/>
              <a:t>11/29/09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854F2-9261-40AB-BE74-1BBDB08FC500}" type="datetimeFigureOut">
              <a:rPr lang="en-US" smtClean="0"/>
              <a:pPr/>
              <a:t>11/29/09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854F2-9261-40AB-BE74-1BBDB08FC500}" type="datetimeFigureOut">
              <a:rPr lang="en-US" smtClean="0"/>
              <a:pPr/>
              <a:t>11/29/09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DC167-1AEF-4207-9D9F-1A05DBD653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854F2-9261-40AB-BE74-1BBDB08FC500}" type="datetimeFigureOut">
              <a:rPr lang="en-US" smtClean="0"/>
              <a:pPr/>
              <a:t>11/29/09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DC167-1AEF-4207-9D9F-1A05DBD653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984375"/>
          </a:xfrm>
        </p:spPr>
        <p:txBody>
          <a:bodyPr>
            <a:normAutofit fontScale="90000"/>
          </a:bodyPr>
          <a:lstStyle/>
          <a:p>
            <a:r>
              <a:rPr lang="en-US" dirty="0" smtClean="0"/>
              <a:t/>
            </a:r>
            <a:br>
              <a:rPr lang="en-US" dirty="0" smtClean="0"/>
            </a:br>
            <a:r>
              <a:rPr lang="en-US" dirty="0" smtClean="0"/>
              <a:t/>
            </a:r>
            <a:br>
              <a:rPr lang="en-US" dirty="0" smtClean="0"/>
            </a:br>
            <a:r>
              <a:rPr lang="en-US" sz="6700" b="1" dirty="0" smtClean="0">
                <a:solidFill>
                  <a:srgbClr val="4D4D4D"/>
                </a:solidFill>
                <a:effectLst>
                  <a:outerShdw blurRad="50800" dist="38100" dir="5400000" algn="t" rotWithShape="0">
                    <a:prstClr val="black">
                      <a:alpha val="40000"/>
                    </a:prstClr>
                  </a:outerShdw>
                </a:effectLst>
              </a:rPr>
              <a:t>Economic Growth</a:t>
            </a:r>
            <a:r>
              <a:rPr lang="en-US" b="1" dirty="0">
                <a:solidFill>
                  <a:srgbClr val="4D4D4D"/>
                </a:solidFill>
                <a:effectLst>
                  <a:outerShdw blurRad="50800" dist="38100" dir="5400000" algn="t" rotWithShape="0">
                    <a:prstClr val="black">
                      <a:alpha val="40000"/>
                    </a:prstClr>
                  </a:outerShdw>
                </a:effectLst>
              </a:rPr>
              <a:t/>
            </a:r>
            <a:br>
              <a:rPr lang="en-US" b="1" dirty="0">
                <a:solidFill>
                  <a:srgbClr val="4D4D4D"/>
                </a:solidFill>
                <a:effectLst>
                  <a:outerShdw blurRad="50800" dist="38100" dir="5400000" algn="t" rotWithShape="0">
                    <a:prstClr val="black">
                      <a:alpha val="40000"/>
                    </a:prstClr>
                  </a:outerShdw>
                </a:effectLst>
              </a:rPr>
            </a:br>
            <a:r>
              <a:rPr lang="en-US" b="1" dirty="0" smtClean="0">
                <a:solidFill>
                  <a:srgbClr val="4D4D4D"/>
                </a:solidFill>
                <a:effectLst>
                  <a:outerShdw blurRad="50800" dist="38100" dir="5400000" algn="t" rotWithShape="0">
                    <a:prstClr val="black">
                      <a:alpha val="40000"/>
                    </a:prstClr>
                  </a:outerShdw>
                </a:effectLst>
              </a:rPr>
              <a:t> </a:t>
            </a:r>
            <a:r>
              <a:rPr lang="en-US" sz="2800" b="1" dirty="0" smtClean="0">
                <a:solidFill>
                  <a:srgbClr val="4D4D4D"/>
                </a:solidFill>
                <a:effectLst>
                  <a:outerShdw blurRad="50800" dist="38100" dir="5400000" algn="t" rotWithShape="0">
                    <a:prstClr val="black">
                      <a:alpha val="40000"/>
                    </a:prstClr>
                  </a:outerShdw>
                </a:effectLst>
              </a:rPr>
              <a:t>IN THE UNITED STATES OF AMERICA </a:t>
            </a:r>
            <a:r>
              <a:rPr lang="en-US" b="1" dirty="0" smtClean="0">
                <a:solidFill>
                  <a:srgbClr val="4D4D4D"/>
                </a:solidFill>
                <a:effectLst>
                  <a:outerShdw blurRad="50800" dist="38100" dir="5400000" algn="t" rotWithShape="0">
                    <a:prstClr val="black">
                      <a:alpha val="40000"/>
                    </a:prstClr>
                  </a:outerShdw>
                </a:effectLst>
              </a:rPr>
              <a:t/>
            </a:r>
            <a:br>
              <a:rPr lang="en-US" b="1" dirty="0" smtClean="0">
                <a:solidFill>
                  <a:srgbClr val="4D4D4D"/>
                </a:solidFill>
                <a:effectLst>
                  <a:outerShdw blurRad="50800" dist="38100" dir="5400000" algn="t" rotWithShape="0">
                    <a:prstClr val="black">
                      <a:alpha val="40000"/>
                    </a:prstClr>
                  </a:outerShdw>
                </a:effectLst>
              </a:rPr>
            </a:br>
            <a:r>
              <a:rPr lang="en-US" b="1" dirty="0" smtClean="0">
                <a:solidFill>
                  <a:srgbClr val="4D4D4D"/>
                </a:solidFill>
                <a:effectLst>
                  <a:outerShdw blurRad="50800" dist="38100" dir="5400000" algn="t" rotWithShape="0">
                    <a:prstClr val="black">
                      <a:alpha val="40000"/>
                    </a:prstClr>
                  </a:outerShdw>
                </a:effectLst>
              </a:rPr>
              <a:t>     </a:t>
            </a:r>
            <a:r>
              <a:rPr lang="en-US" sz="6700" b="1" dirty="0" smtClean="0">
                <a:solidFill>
                  <a:srgbClr val="4D4D4D"/>
                </a:solidFill>
                <a:effectLst>
                  <a:outerShdw blurRad="50800" dist="38100" dir="5400000" algn="t" rotWithShape="0">
                    <a:prstClr val="black">
                      <a:alpha val="40000"/>
                    </a:prstClr>
                  </a:outerShdw>
                </a:effectLst>
              </a:rPr>
              <a:t>A County-level Analysis</a:t>
            </a:r>
            <a:r>
              <a:rPr lang="en-US" sz="5600" dirty="0" smtClean="0"/>
              <a:t>	</a:t>
            </a:r>
            <a:r>
              <a:rPr lang="en-US" dirty="0" smtClean="0"/>
              <a:t/>
            </a:r>
            <a:br>
              <a:rPr lang="en-US" dirty="0" smtClean="0"/>
            </a:br>
            <a:endParaRPr lang="en-US" dirty="0"/>
          </a:p>
        </p:txBody>
      </p:sp>
      <p:sp>
        <p:nvSpPr>
          <p:cNvPr id="11268" name="AutoShape 4"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0" name="AutoShape 6"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272" name="AutoShape 8" descr="https://webmail.uchicago.edu/wm/mail/genimage/image001.jpg?sessionid=-24dd08508&amp;uid=4470&amp;off=15769&amp;len=13510&amp;enc=1&amp;type=IMAGE&amp;sub=JPEG&amp;mbox=user.sohair"/>
          <p:cNvSpPr>
            <a:spLocks noChangeAspect="1" noChangeArrowheads="1"/>
          </p:cNvSpPr>
          <p:nvPr/>
        </p:nvSpPr>
        <p:spPr bwMode="auto">
          <a:xfrm>
            <a:off x="34925" y="-76200"/>
            <a:ext cx="5715000" cy="9239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14" descr="HSlogo_202_pc"/>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400" y="533400"/>
            <a:ext cx="7178460" cy="10668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838200" y="5105400"/>
            <a:ext cx="7315200" cy="646331"/>
          </a:xfrm>
          <a:prstGeom prst="rect">
            <a:avLst/>
          </a:prstGeom>
          <a:noFill/>
        </p:spPr>
        <p:txBody>
          <a:bodyPr wrap="square" rtlCol="0">
            <a:spAutoFit/>
            <a:scene3d>
              <a:camera prst="orthographicFront"/>
              <a:lightRig rig="threePt" dir="t"/>
            </a:scene3d>
            <a:sp3d extrusionH="57150">
              <a:bevelT w="69850" h="69850" prst="divot"/>
            </a:sp3d>
          </a:bodyPr>
          <a:lstStyle/>
          <a:p>
            <a:pPr algn="ctr"/>
            <a:r>
              <a:rPr lang="en-US" b="1" dirty="0" smtClean="0">
                <a:ln w="10541" cmpd="sng">
                  <a:solidFill>
                    <a:srgbClr val="7D7D7D">
                      <a:tint val="100000"/>
                      <a:shade val="100000"/>
                      <a:satMod val="110000"/>
                    </a:srgbClr>
                  </a:solidFill>
                  <a:prstDash val="solid"/>
                </a:ln>
                <a:solidFill>
                  <a:schemeClr val="accent2">
                    <a:lumMod val="50000"/>
                  </a:schemeClr>
                </a:solidFill>
              </a:rPr>
              <a:t>Research and </a:t>
            </a:r>
            <a:r>
              <a:rPr lang="en-US" b="1" dirty="0" err="1" smtClean="0">
                <a:ln w="10541" cmpd="sng">
                  <a:solidFill>
                    <a:srgbClr val="7D7D7D">
                      <a:tint val="100000"/>
                      <a:shade val="100000"/>
                      <a:satMod val="110000"/>
                    </a:srgbClr>
                  </a:solidFill>
                  <a:prstDash val="solid"/>
                </a:ln>
                <a:solidFill>
                  <a:schemeClr val="accent2">
                    <a:lumMod val="50000"/>
                  </a:schemeClr>
                </a:solidFill>
              </a:rPr>
              <a:t>Presenteation</a:t>
            </a:r>
            <a:r>
              <a:rPr lang="en-US" b="1" dirty="0" smtClean="0">
                <a:ln w="10541" cmpd="sng">
                  <a:solidFill>
                    <a:srgbClr val="7D7D7D">
                      <a:tint val="100000"/>
                      <a:shade val="100000"/>
                      <a:satMod val="110000"/>
                    </a:srgbClr>
                  </a:solidFill>
                  <a:prstDash val="solid"/>
                </a:ln>
                <a:solidFill>
                  <a:schemeClr val="accent2">
                    <a:lumMod val="50000"/>
                  </a:schemeClr>
                </a:solidFill>
              </a:rPr>
              <a:t> by </a:t>
            </a:r>
          </a:p>
          <a:p>
            <a:pPr algn="ctr"/>
            <a:r>
              <a:rPr lang="en-US" b="1" dirty="0" smtClean="0">
                <a:ln w="10541" cmpd="sng">
                  <a:solidFill>
                    <a:srgbClr val="7D7D7D">
                      <a:tint val="100000"/>
                      <a:shade val="100000"/>
                      <a:satMod val="110000"/>
                    </a:srgbClr>
                  </a:solidFill>
                  <a:prstDash val="solid"/>
                </a:ln>
                <a:solidFill>
                  <a:schemeClr val="accent2">
                    <a:lumMod val="50000"/>
                  </a:schemeClr>
                </a:solidFill>
              </a:rPr>
              <a:t>April Harris, Elana Kaufman, Sohair Omar and Elizabeth Pearson</a:t>
            </a:r>
            <a:endParaRPr lang="en-US" b="1" dirty="0">
              <a:ln w="10541" cmpd="sng">
                <a:solidFill>
                  <a:srgbClr val="7D7D7D">
                    <a:tint val="100000"/>
                    <a:shade val="100000"/>
                    <a:satMod val="110000"/>
                  </a:srgbClr>
                </a:solidFill>
                <a:prstDash val="solid"/>
              </a:ln>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normAutofit/>
          </a:bodyPr>
          <a:lstStyle/>
          <a:p>
            <a:pPr>
              <a:buNone/>
            </a:pPr>
            <a:r>
              <a:rPr lang="en-US" dirty="0" err="1" smtClean="0"/>
              <a:t>Krugman</a:t>
            </a:r>
            <a:r>
              <a:rPr lang="en-US" dirty="0" smtClean="0"/>
              <a:t> Index (KI)</a:t>
            </a:r>
            <a:r>
              <a:rPr lang="en-US" dirty="0" smtClean="0"/>
              <a:t>:</a:t>
            </a:r>
          </a:p>
          <a:p>
            <a:r>
              <a:rPr lang="en-US" dirty="0" smtClean="0"/>
              <a:t>Pros:</a:t>
            </a:r>
          </a:p>
          <a:p>
            <a:pPr lvl="1"/>
            <a:r>
              <a:rPr lang="en-US" dirty="0" smtClean="0"/>
              <a:t>Captures industrial specialization</a:t>
            </a:r>
            <a:br>
              <a:rPr lang="en-US" dirty="0" smtClean="0"/>
            </a:br>
            <a:endParaRPr lang="en-US" dirty="0" smtClean="0"/>
          </a:p>
          <a:p>
            <a:pPr lvl="1"/>
            <a:r>
              <a:rPr lang="en-US" dirty="0" smtClean="0"/>
              <a:t>Is a relative measure;  Compares to one’s neighbors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err="1" smtClean="0"/>
              <a:t>Krugman</a:t>
            </a:r>
            <a:r>
              <a:rPr lang="en-US" dirty="0" smtClean="0"/>
              <a:t> Index (KI):</a:t>
            </a:r>
          </a:p>
          <a:p>
            <a:r>
              <a:rPr lang="en-US" dirty="0" smtClean="0"/>
              <a:t>Cons:</a:t>
            </a:r>
          </a:p>
          <a:p>
            <a:pPr lvl="1"/>
            <a:r>
              <a:rPr lang="en-US" dirty="0" smtClean="0"/>
              <a:t>Whether agglomeration economies can be fully captured by relative concentration measures, or whether the absolute size of economic clusters is best for understanding the effects of geographical concentration on economic growth is debatable.</a:t>
            </a:r>
          </a:p>
          <a:p>
            <a:pPr lvl="1"/>
            <a:r>
              <a:rPr lang="en-US" dirty="0" smtClean="0"/>
              <a:t>Argued that the absolute size of clusters should be the basis for calculating the level of specialization.</a:t>
            </a:r>
          </a:p>
          <a:p>
            <a:pPr lvl="1"/>
            <a:r>
              <a:rPr lang="en-US" dirty="0" smtClean="0"/>
              <a:t>Objections hold that this level is systematically underestimated for larger metropolitan areas when relative levels of concentration are used.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pPr>
              <a:buNone/>
            </a:pPr>
            <a:r>
              <a:rPr lang="en-US" dirty="0" err="1" smtClean="0"/>
              <a:t>Krugman</a:t>
            </a:r>
            <a:r>
              <a:rPr lang="en-US" dirty="0" smtClean="0"/>
              <a:t> Index (KI):</a:t>
            </a:r>
          </a:p>
          <a:p>
            <a:r>
              <a:rPr lang="en-US" dirty="0" smtClean="0"/>
              <a:t>Cons: (cont’d)</a:t>
            </a:r>
          </a:p>
          <a:p>
            <a:pPr lvl="2"/>
            <a:r>
              <a:rPr lang="en-US" dirty="0" smtClean="0"/>
              <a:t>For a review/discussion of the literature on this point:</a:t>
            </a:r>
          </a:p>
          <a:p>
            <a:pPr lvl="3"/>
            <a:r>
              <a:rPr lang="en-US" dirty="0" err="1" smtClean="0"/>
              <a:t>Drennan</a:t>
            </a:r>
            <a:r>
              <a:rPr lang="en-US" dirty="0" smtClean="0"/>
              <a:t>, M. and Lobo, J. (2007) Specialization Matters: the Knowledge Economy and United States Cities.” Los Angeles: UCLA School of Public Affairs, unpublished manuscript.</a:t>
            </a:r>
            <a:br>
              <a:rPr lang="en-US" dirty="0" smtClean="0"/>
            </a:br>
            <a:r>
              <a:rPr lang="en-US" dirty="0" smtClean="0"/>
              <a:t>  </a:t>
            </a:r>
          </a:p>
          <a:p>
            <a:pPr lvl="3"/>
            <a:r>
              <a:rPr lang="en-US" dirty="0" err="1" smtClean="0"/>
              <a:t>Duranton</a:t>
            </a:r>
            <a:r>
              <a:rPr lang="en-US" dirty="0" smtClean="0"/>
              <a:t> J. and </a:t>
            </a:r>
            <a:r>
              <a:rPr lang="en-US" dirty="0" err="1" smtClean="0"/>
              <a:t>Puga</a:t>
            </a:r>
            <a:r>
              <a:rPr lang="en-US" dirty="0" smtClean="0"/>
              <a:t> D. (2003) Micro-foundation of urban agglomeration economies in Henderson V. J. and </a:t>
            </a:r>
            <a:r>
              <a:rPr lang="en-US" dirty="0" err="1" smtClean="0"/>
              <a:t>Thisse</a:t>
            </a:r>
            <a:r>
              <a:rPr lang="en-US" dirty="0" smtClean="0"/>
              <a:t> JF. (</a:t>
            </a:r>
            <a:r>
              <a:rPr lang="en-US" dirty="0" err="1" smtClean="0"/>
              <a:t>eds</a:t>
            </a:r>
            <a:r>
              <a:rPr lang="en-US" dirty="0" smtClean="0"/>
              <a:t>) </a:t>
            </a:r>
            <a:r>
              <a:rPr lang="en-US" i="1" dirty="0" smtClean="0"/>
              <a:t>Handbook of Regional and Urban Economics</a:t>
            </a:r>
            <a:r>
              <a:rPr lang="en-US" dirty="0" smtClean="0"/>
              <a:t> Vol.4 Cities and Geography, Amsterdam: Elsevier.</a:t>
            </a:r>
          </a:p>
          <a:p>
            <a:pPr lvl="1"/>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pPr>
              <a:buNone/>
            </a:pPr>
            <a:r>
              <a:rPr lang="en-US" dirty="0" smtClean="0"/>
              <a:t>We chose…</a:t>
            </a:r>
            <a:br>
              <a:rPr lang="en-US" dirty="0" smtClean="0"/>
            </a:br>
            <a:endParaRPr lang="en-US" dirty="0" smtClean="0"/>
          </a:p>
          <a:p>
            <a:pPr>
              <a:buNone/>
            </a:pPr>
            <a:r>
              <a:rPr lang="en-US" dirty="0" smtClean="0"/>
              <a:t>	Because of our specific interest in why regions grow at different rates </a:t>
            </a:r>
            <a:r>
              <a:rPr lang="en-US" i="1" dirty="0" smtClean="0"/>
              <a:t>relative</a:t>
            </a:r>
            <a:r>
              <a:rPr lang="en-US" dirty="0" smtClean="0"/>
              <a:t> to one another, the comparative nature of the </a:t>
            </a:r>
            <a:r>
              <a:rPr lang="en-US" dirty="0" err="1" smtClean="0"/>
              <a:t>Krugman</a:t>
            </a:r>
            <a:r>
              <a:rPr lang="en-US" dirty="0" smtClean="0"/>
              <a:t> Index seems better suited</a:t>
            </a:r>
            <a:r>
              <a:rPr lang="en-US" dirty="0" smtClean="0"/>
              <a:t> to our </a:t>
            </a:r>
            <a:r>
              <a:rPr lang="en-US" dirty="0" smtClean="0"/>
              <a:t>needs than the </a:t>
            </a:r>
            <a:r>
              <a:rPr lang="en-US" dirty="0" err="1" smtClean="0"/>
              <a:t>Herfindahl</a:t>
            </a:r>
            <a:r>
              <a:rPr lang="en-US" dirty="0" smtClean="0"/>
              <a:t> </a:t>
            </a:r>
            <a:r>
              <a:rPr lang="en-US" dirty="0" smtClean="0"/>
              <a:t>Index.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THEORIES</a:t>
            </a:r>
            <a:endParaRPr lang="en-US" dirty="0"/>
          </a:p>
        </p:txBody>
      </p:sp>
      <p:sp>
        <p:nvSpPr>
          <p:cNvPr id="3" name="Content Placeholder 2"/>
          <p:cNvSpPr>
            <a:spLocks noGrp="1"/>
          </p:cNvSpPr>
          <p:nvPr>
            <p:ph idx="1"/>
          </p:nvPr>
        </p:nvSpPr>
        <p:spPr/>
        <p:txBody>
          <a:bodyPr/>
          <a:lstStyle/>
          <a:p>
            <a:r>
              <a:rPr lang="en-US" dirty="0" smtClean="0"/>
              <a:t>Neo-Classical Theory</a:t>
            </a:r>
            <a:br>
              <a:rPr lang="en-US" dirty="0" smtClean="0"/>
            </a:br>
            <a:endParaRPr lang="en-US" dirty="0" smtClean="0"/>
          </a:p>
          <a:p>
            <a:r>
              <a:rPr lang="en-US" dirty="0" smtClean="0"/>
              <a:t>Endogenous Growth Theory</a:t>
            </a:r>
            <a:br>
              <a:rPr lang="en-US" dirty="0" smtClean="0"/>
            </a:br>
            <a:endParaRPr lang="en-US" dirty="0" smtClean="0"/>
          </a:p>
          <a:p>
            <a:r>
              <a:rPr lang="en-US" dirty="0" smtClean="0"/>
              <a:t>New Economic Geography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a:bodyPr>
          <a:lstStyle/>
          <a:p>
            <a:r>
              <a:rPr lang="en-US" dirty="0" smtClean="0"/>
              <a:t>What is economic geography?</a:t>
            </a:r>
            <a:br>
              <a:rPr lang="en-US" dirty="0" smtClean="0"/>
            </a:br>
            <a:endParaRPr lang="en-US" dirty="0" smtClean="0"/>
          </a:p>
          <a:p>
            <a:pPr lvl="1"/>
            <a:r>
              <a:rPr lang="en-US" dirty="0" smtClean="0"/>
              <a:t>Economic geography is the location of factors of production in space</a:t>
            </a:r>
            <a:br>
              <a:rPr lang="en-US" dirty="0" smtClean="0"/>
            </a:br>
            <a:endParaRPr lang="en-US" dirty="0" smtClean="0"/>
          </a:p>
          <a:p>
            <a:r>
              <a:rPr lang="en-US" dirty="0" smtClean="0"/>
              <a:t>(</a:t>
            </a:r>
            <a:r>
              <a:rPr lang="en-US" dirty="0" err="1" smtClean="0"/>
              <a:t>Krugman</a:t>
            </a:r>
            <a:r>
              <a:rPr lang="en-US" dirty="0" smtClean="0"/>
              <a:t> 1991)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What does NEG seek to answer?</a:t>
            </a:r>
          </a:p>
          <a:p>
            <a:pPr lvl="1"/>
            <a:r>
              <a:rPr lang="en-US" dirty="0" smtClean="0"/>
              <a:t>Why and when does manufacturing become concentrated in a few regions, leaving others relatively undeveloped? </a:t>
            </a:r>
          </a:p>
          <a:p>
            <a:pPr lvl="1"/>
            <a:r>
              <a:rPr lang="en-US" dirty="0" smtClean="0"/>
              <a:t>In order to realize scale economies while minimizing transport costs, manufacturing firms tend to locate in the region with larger demand, but the location of demand itself depends on the distribution of manufacturing. Emergence of a core-periphery pattern depends on transportation costs, economies of scale, and the share of manufacturing in national income.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lstStyle/>
          <a:p>
            <a:r>
              <a:rPr lang="en-US" dirty="0" smtClean="0"/>
              <a:t>How does NEG theory answers these questions?</a:t>
            </a:r>
          </a:p>
          <a:p>
            <a:pPr lvl="1"/>
            <a:r>
              <a:rPr lang="en-US" dirty="0" smtClean="0"/>
              <a:t>Through a model of geographical concentration of manufacturing based on the interaction of economies of scale with transportation costs</a:t>
            </a:r>
          </a:p>
          <a:p>
            <a:pPr lvl="1"/>
            <a:r>
              <a:rPr lang="en-US" dirty="0" smtClean="0"/>
              <a:t>Concentration of manufacturing in one location need not always happen and that whether it does depends in an interesting way on a few key parameters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General Model:</a:t>
            </a:r>
          </a:p>
          <a:p>
            <a:r>
              <a:rPr lang="en-US" dirty="0" smtClean="0"/>
              <a:t>Two industrial sectors</a:t>
            </a:r>
          </a:p>
          <a:p>
            <a:pPr lvl="1"/>
            <a:r>
              <a:rPr lang="en-US" dirty="0" smtClean="0"/>
              <a:t>Agriculture and manufacturing; agriculture fixed while manufacturing is mobile</a:t>
            </a:r>
          </a:p>
          <a:p>
            <a:r>
              <a:rPr lang="en-US" dirty="0" smtClean="0"/>
              <a:t>Transport costs:</a:t>
            </a:r>
          </a:p>
          <a:p>
            <a:pPr lvl="1"/>
            <a:r>
              <a:rPr lang="en-US" dirty="0" smtClean="0"/>
              <a:t>low </a:t>
            </a:r>
          </a:p>
          <a:p>
            <a:pPr lvl="2"/>
            <a:r>
              <a:rPr lang="en-US" dirty="0" smtClean="0"/>
              <a:t>benefits manufacturing to aggregate</a:t>
            </a:r>
          </a:p>
          <a:p>
            <a:pPr lvl="1"/>
            <a:r>
              <a:rPr lang="en-US" dirty="0" smtClean="0"/>
              <a:t>High</a:t>
            </a:r>
          </a:p>
          <a:p>
            <a:pPr lvl="2"/>
            <a:r>
              <a:rPr lang="en-US" dirty="0" smtClean="0"/>
              <a:t>does not benefit manufacturing to aggregate</a:t>
            </a:r>
          </a:p>
          <a:p>
            <a:pPr lvl="1"/>
            <a:r>
              <a:rPr lang="en-US" dirty="0" smtClean="0"/>
              <a:t>Technology (specifically transportation technology) lowers transport costs</a:t>
            </a:r>
          </a:p>
          <a:p>
            <a:pPr lvl="1"/>
            <a:r>
              <a:rPr lang="en-US" dirty="0" smtClean="0"/>
              <a:t>There exists tipping point between high and low transport costs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lstStyle/>
          <a:p>
            <a:r>
              <a:rPr lang="en-US" dirty="0" smtClean="0"/>
              <a:t>What is the tipping point?</a:t>
            </a:r>
          </a:p>
          <a:p>
            <a:pPr lvl="1"/>
            <a:r>
              <a:rPr lang="en-US" dirty="0" smtClean="0"/>
              <a:t>Low transport costs and external economies of scale increase </a:t>
            </a:r>
            <a:r>
              <a:rPr lang="en-US" dirty="0" smtClean="0"/>
              <a:t>the</a:t>
            </a:r>
            <a:r>
              <a:rPr lang="en-US" dirty="0" smtClean="0"/>
              <a:t> income </a:t>
            </a:r>
            <a:r>
              <a:rPr lang="en-US" dirty="0" smtClean="0"/>
              <a:t>of the core</a:t>
            </a:r>
            <a:r>
              <a:rPr lang="en-US" dirty="0" smtClean="0"/>
              <a:t> (urban) region </a:t>
            </a:r>
            <a:r>
              <a:rPr lang="en-US" dirty="0" smtClean="0"/>
              <a:t>relative to</a:t>
            </a:r>
            <a:r>
              <a:rPr lang="en-US" dirty="0" smtClean="0"/>
              <a:t> its </a:t>
            </a:r>
            <a:r>
              <a:rPr lang="en-US" dirty="0" smtClean="0"/>
              <a:t>periphery</a:t>
            </a:r>
            <a:r>
              <a:rPr lang="en-US" dirty="0" smtClean="0"/>
              <a:t>.</a:t>
            </a:r>
          </a:p>
          <a:p>
            <a:pPr lvl="1"/>
            <a:r>
              <a:rPr lang="en-US" dirty="0" smtClean="0"/>
              <a:t>Agglomeration raises wages in the core region relative to the periphery.</a:t>
            </a:r>
          </a:p>
          <a:p>
            <a:pPr lvl="1"/>
            <a:r>
              <a:rPr lang="en-US" dirty="0" smtClean="0"/>
              <a:t>If costs fall far enough (wages </a:t>
            </a:r>
            <a:r>
              <a:rPr lang="en-US" smtClean="0"/>
              <a:t>increase enough), </a:t>
            </a:r>
            <a:r>
              <a:rPr lang="en-US" dirty="0" smtClean="0"/>
              <a:t>the wage differential will induce firms to relocate back to peripheral regions.</a:t>
            </a:r>
          </a:p>
          <a:p>
            <a:pPr lvl="1"/>
            <a:endParaRPr lang="en-US" dirty="0" smtClean="0"/>
          </a:p>
          <a:p>
            <a:pPr lvl="1"/>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r>
              <a:rPr lang="en-US" dirty="0" smtClean="0"/>
              <a:t>What is it?</a:t>
            </a:r>
          </a:p>
          <a:p>
            <a:pPr lvl="1"/>
            <a:r>
              <a:rPr lang="en-US" dirty="0" smtClean="0"/>
              <a:t>Measure of industrial concentration of a region (county) </a:t>
            </a:r>
          </a:p>
          <a:p>
            <a:pPr lvl="1">
              <a:buNone/>
            </a:pPr>
            <a:endParaRPr lang="en-US" dirty="0" smtClean="0"/>
          </a:p>
          <a:p>
            <a:r>
              <a:rPr lang="en-US" dirty="0" smtClean="0"/>
              <a:t>What is it meant to capture?</a:t>
            </a:r>
          </a:p>
          <a:p>
            <a:pPr lvl="1"/>
            <a:r>
              <a:rPr lang="en-US" dirty="0" smtClean="0"/>
              <a:t>Meant to capture notion of agglomeration </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85000" lnSpcReduction="10000"/>
          </a:bodyPr>
          <a:lstStyle/>
          <a:p>
            <a:pPr marL="342900" lvl="1" indent="-342900">
              <a:buFont typeface="Arial" pitchFamily="34" charset="0"/>
              <a:buChar char="•"/>
            </a:pPr>
            <a:r>
              <a:rPr lang="en-US" dirty="0" smtClean="0"/>
              <a:t>If one region has right mix of key factors Before - even just slightly before - another similar region, the leading region takes off and the other may not grow.</a:t>
            </a:r>
            <a:br>
              <a:rPr lang="en-US" dirty="0" smtClean="0"/>
            </a:br>
            <a:endParaRPr lang="en-US" dirty="0" smtClean="0"/>
          </a:p>
          <a:p>
            <a:pPr marL="342900" lvl="1" indent="-342900">
              <a:buFont typeface="Arial" pitchFamily="34" charset="0"/>
              <a:buChar char="•"/>
            </a:pPr>
            <a:r>
              <a:rPr lang="en-US" dirty="0" smtClean="0"/>
              <a:t>Thus despite early similarity regions can become quite different.</a:t>
            </a:r>
            <a:br>
              <a:rPr lang="en-US" dirty="0" smtClean="0"/>
            </a:br>
            <a:endParaRPr lang="en-US" dirty="0" smtClean="0"/>
          </a:p>
          <a:p>
            <a:pPr marL="342900" lvl="1" indent="-342900">
              <a:buFont typeface="Arial" pitchFamily="34" charset="0"/>
              <a:buChar char="•"/>
            </a:pPr>
            <a:r>
              <a:rPr lang="en-US" dirty="0" smtClean="0"/>
              <a:t>Key factors are:</a:t>
            </a:r>
          </a:p>
          <a:p>
            <a:pPr lvl="1"/>
            <a:r>
              <a:rPr lang="en-US" dirty="0" smtClean="0"/>
              <a:t>transport costs</a:t>
            </a:r>
          </a:p>
          <a:p>
            <a:pPr lvl="1"/>
            <a:r>
              <a:rPr lang="en-US" dirty="0" smtClean="0"/>
              <a:t>proportion of economy in manufacturing</a:t>
            </a:r>
            <a:br>
              <a:rPr lang="en-US" dirty="0" smtClean="0"/>
            </a:br>
            <a:r>
              <a:rPr lang="en-US" dirty="0" smtClean="0"/>
              <a:t>(affects ability to take advantage of economies of scale)</a:t>
            </a:r>
          </a:p>
          <a:p>
            <a:pPr lvl="1"/>
            <a:r>
              <a:rPr lang="en-US" dirty="0" smtClean="0"/>
              <a:t>population</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Basis for regional divergence:</a:t>
            </a:r>
            <a:br>
              <a:rPr lang="en-US" dirty="0" smtClean="0"/>
            </a:br>
            <a:endParaRPr lang="en-US" dirty="0" smtClean="0"/>
          </a:p>
          <a:p>
            <a:r>
              <a:rPr lang="en-US" dirty="0" smtClean="0"/>
              <a:t>1</a:t>
            </a:r>
            <a:r>
              <a:rPr lang="en-US" baseline="30000" dirty="0" smtClean="0"/>
              <a:t>st</a:t>
            </a:r>
            <a:r>
              <a:rPr lang="en-US" dirty="0" smtClean="0"/>
              <a:t> - the concentration of several firms in a single location offers a pooled market for workers with industry-specific skills, ensuring both a lower probability of unemployment and a lower probability of labor shortage.</a:t>
            </a:r>
            <a:br>
              <a:rPr lang="en-US" dirty="0" smtClean="0"/>
            </a:br>
            <a:endParaRPr lang="en-US" dirty="0" smtClean="0"/>
          </a:p>
          <a:p>
            <a:r>
              <a:rPr lang="en-US" dirty="0" smtClean="0"/>
              <a:t>2</a:t>
            </a:r>
            <a:r>
              <a:rPr lang="en-US" baseline="30000" dirty="0" smtClean="0"/>
              <a:t>nd</a:t>
            </a:r>
            <a:r>
              <a:rPr lang="en-US" dirty="0" smtClean="0"/>
              <a:t> - localized industries can support the production of </a:t>
            </a:r>
            <a:r>
              <a:rPr lang="en-US" dirty="0" err="1" smtClean="0"/>
              <a:t>nontradable</a:t>
            </a:r>
            <a:r>
              <a:rPr lang="en-US" dirty="0" smtClean="0"/>
              <a:t> specialized inputs.</a:t>
            </a:r>
            <a:br>
              <a:rPr lang="en-US" dirty="0" smtClean="0"/>
            </a:br>
            <a:endParaRPr lang="en-US" dirty="0" smtClean="0"/>
          </a:p>
          <a:p>
            <a:r>
              <a:rPr lang="en-US" dirty="0" smtClean="0"/>
              <a:t>3</a:t>
            </a:r>
            <a:r>
              <a:rPr lang="en-US" baseline="30000" dirty="0" smtClean="0"/>
              <a:t>rd</a:t>
            </a:r>
            <a:r>
              <a:rPr lang="en-US" dirty="0" smtClean="0"/>
              <a:t> - informational spillovers can give clustered firms a better production function than isolated producers.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Re-statement of general model:</a:t>
            </a:r>
            <a:br>
              <a:rPr lang="en-US" dirty="0" smtClean="0"/>
            </a:br>
            <a:endParaRPr lang="en-US" dirty="0" smtClean="0"/>
          </a:p>
          <a:p>
            <a:r>
              <a:rPr lang="en-US" dirty="0" smtClean="0"/>
              <a:t>Agricultural production is characterized both by constant returns to scale and by intensive use of immobile land. The geographical distribution of this production will therefore be determined largely by the exogenous distribution of suitable land.</a:t>
            </a:r>
            <a:br>
              <a:rPr lang="en-US" dirty="0" smtClean="0"/>
            </a:br>
            <a:endParaRPr lang="en-US" dirty="0" smtClean="0"/>
          </a:p>
          <a:p>
            <a:r>
              <a:rPr lang="en-US" dirty="0" smtClean="0"/>
              <a:t>Manufacturing is characterized by increasing returns to scale and modest use of land.</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Re-statement of general model: (cont’d)</a:t>
            </a:r>
          </a:p>
          <a:p>
            <a:pPr>
              <a:buNone/>
            </a:pPr>
            <a:endParaRPr lang="en-US" dirty="0" smtClean="0"/>
          </a:p>
          <a:p>
            <a:r>
              <a:rPr lang="en-US" dirty="0" smtClean="0"/>
              <a:t>Because of economies of scale, production of each manufactured good will take place at only a limited number of sites. </a:t>
            </a:r>
            <a:br>
              <a:rPr lang="en-US" dirty="0" smtClean="0"/>
            </a:br>
            <a:endParaRPr lang="en-US" dirty="0" smtClean="0"/>
          </a:p>
          <a:p>
            <a:pPr lvl="1"/>
            <a:r>
              <a:rPr lang="en-US" dirty="0" smtClean="0"/>
              <a:t>Other things equal, the preferred sites will be those with relatively </a:t>
            </a:r>
            <a:r>
              <a:rPr lang="en-US" u="sng" dirty="0" smtClean="0"/>
              <a:t>large nearby demand</a:t>
            </a:r>
            <a:r>
              <a:rPr lang="en-US" dirty="0" smtClean="0"/>
              <a:t>, since producing near one's main market </a:t>
            </a:r>
            <a:r>
              <a:rPr lang="en-US" u="sng" dirty="0" smtClean="0"/>
              <a:t>minimizes transportation costs</a:t>
            </a:r>
            <a:r>
              <a:rPr lang="en-US" dirty="0" smtClean="0"/>
              <a:t>. Other locations will then be served from these centrally located sites.</a:t>
            </a:r>
            <a:br>
              <a:rPr lang="en-US" dirty="0" smtClean="0"/>
            </a:br>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Re-statement of general model: (cont’d)</a:t>
            </a:r>
          </a:p>
          <a:p>
            <a:pPr>
              <a:buNone/>
            </a:pPr>
            <a:endParaRPr lang="en-GB" dirty="0" smtClean="0"/>
          </a:p>
          <a:p>
            <a:r>
              <a:rPr lang="en-GB" dirty="0" smtClean="0"/>
              <a:t>As transportation costs decrease and economies of scale are present, a region with a relatively large non-rural population (or larger initial production) will be an attractive place to produce because of the </a:t>
            </a:r>
            <a:r>
              <a:rPr lang="en-GB" u="sng" dirty="0" smtClean="0"/>
              <a:t>large local market</a:t>
            </a:r>
            <a:r>
              <a:rPr lang="en-GB" dirty="0" smtClean="0"/>
              <a:t> and because of the </a:t>
            </a:r>
            <a:r>
              <a:rPr lang="en-GB" u="sng" dirty="0" smtClean="0"/>
              <a:t>availability of goods and services produced there.</a:t>
            </a:r>
            <a:br>
              <a:rPr lang="en-GB" u="sng" dirty="0" smtClean="0"/>
            </a:br>
            <a:endParaRPr lang="en-GB" u="sng" dirty="0" smtClean="0"/>
          </a:p>
          <a:p>
            <a:pPr lvl="1"/>
            <a:r>
              <a:rPr lang="en-GB" dirty="0" smtClean="0"/>
              <a:t>This will allow the larger initial region to grow while the smaller initial region does not or does so to a lesser degree and at a slower rate.</a:t>
            </a:r>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lstStyle/>
          <a:p>
            <a:r>
              <a:rPr lang="en-US" dirty="0" smtClean="0"/>
              <a:t>How does NEG relate to this research?</a:t>
            </a:r>
            <a:br>
              <a:rPr lang="en-US" dirty="0" smtClean="0"/>
            </a:br>
            <a:endParaRPr lang="en-US" dirty="0" smtClean="0"/>
          </a:p>
          <a:p>
            <a:pPr lvl="1"/>
            <a:r>
              <a:rPr lang="en-US" dirty="0" smtClean="0"/>
              <a:t>NEG seeks to explain concentration and dispersion of economic activity</a:t>
            </a:r>
            <a:br>
              <a:rPr lang="en-US" dirty="0" smtClean="0"/>
            </a:br>
            <a:endParaRPr lang="en-US" dirty="0" smtClean="0"/>
          </a:p>
          <a:p>
            <a:pPr lvl="1"/>
            <a:r>
              <a:rPr lang="en-US" dirty="0" smtClean="0"/>
              <a:t>Restated, NEG seeks to explain differentials in economic activity – this is precisely what we want to know!</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lstStyle/>
          <a:p>
            <a:r>
              <a:rPr lang="en-US" dirty="0" smtClean="0"/>
              <a:t>How does NEG differ from Neo-Classical and Endogenous growth theories?</a:t>
            </a:r>
            <a:br>
              <a:rPr lang="en-US" dirty="0" smtClean="0"/>
            </a:br>
            <a:endParaRPr lang="en-US" dirty="0" smtClean="0"/>
          </a:p>
          <a:p>
            <a:pPr lvl="1"/>
            <a:r>
              <a:rPr lang="en-US" dirty="0" smtClean="0"/>
              <a:t>NEG takes scale into account</a:t>
            </a:r>
            <a:br>
              <a:rPr lang="en-US" dirty="0" smtClean="0"/>
            </a:br>
            <a:endParaRPr lang="en-US" dirty="0" smtClean="0"/>
          </a:p>
          <a:p>
            <a:pPr lvl="1"/>
            <a:r>
              <a:rPr lang="en-US" dirty="0" smtClean="0"/>
              <a:t>Neo-Classical and Endogenous growth theories are only concerned with what happens at the margins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Economic Geography</a:t>
            </a:r>
            <a:br>
              <a:rPr lang="en-US" dirty="0" smtClean="0"/>
            </a:br>
            <a:r>
              <a:rPr lang="en-US" dirty="0" smtClean="0"/>
              <a:t>(NEG)</a:t>
            </a:r>
            <a:endParaRPr lang="en-US" dirty="0"/>
          </a:p>
        </p:txBody>
      </p:sp>
      <p:sp>
        <p:nvSpPr>
          <p:cNvPr id="3" name="Content Placeholder 2"/>
          <p:cNvSpPr>
            <a:spLocks noGrp="1"/>
          </p:cNvSpPr>
          <p:nvPr>
            <p:ph idx="1"/>
          </p:nvPr>
        </p:nvSpPr>
        <p:spPr/>
        <p:txBody>
          <a:bodyPr/>
          <a:lstStyle/>
          <a:p>
            <a:r>
              <a:rPr lang="en-US" dirty="0" smtClean="0"/>
              <a:t>How does NEG differ from Neo-Classical and Endogenous growth theories? (cont’d)</a:t>
            </a:r>
            <a:br>
              <a:rPr lang="en-US" dirty="0" smtClean="0"/>
            </a:br>
            <a:endParaRPr lang="en-US" dirty="0" smtClean="0"/>
          </a:p>
          <a:p>
            <a:pPr lvl="1"/>
            <a:r>
              <a:rPr lang="en-US" dirty="0" smtClean="0"/>
              <a:t>NEG models propose that external increasing returns to scale incentivize agglomeration </a:t>
            </a:r>
            <a:br>
              <a:rPr lang="en-US" dirty="0" smtClean="0"/>
            </a:br>
            <a:endParaRPr lang="en-US" dirty="0" smtClean="0"/>
          </a:p>
          <a:p>
            <a:pPr lvl="1"/>
            <a:r>
              <a:rPr lang="en-US" dirty="0" smtClean="0"/>
              <a:t>Agglomeration captures, via scale effects, how small initial differences cause large growth differentials over time</a:t>
            </a: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AGGLOMERATION</a:t>
            </a:r>
            <a:endParaRPr lang="en-US" dirty="0"/>
          </a:p>
        </p:txBody>
      </p:sp>
      <p:sp>
        <p:nvSpPr>
          <p:cNvPr id="3" name="Content Placeholder 2"/>
          <p:cNvSpPr>
            <a:spLocks noGrp="1"/>
          </p:cNvSpPr>
          <p:nvPr>
            <p:ph idx="1"/>
          </p:nvPr>
        </p:nvSpPr>
        <p:spPr/>
        <p:txBody>
          <a:bodyPr/>
          <a:lstStyle/>
          <a:p>
            <a:r>
              <a:rPr lang="en-US" dirty="0" smtClean="0"/>
              <a:t>What is it?</a:t>
            </a:r>
          </a:p>
          <a:p>
            <a:pPr lvl="1"/>
            <a:r>
              <a:rPr lang="en-US" dirty="0" smtClean="0"/>
              <a:t>The spatial concentration of industry</a:t>
            </a:r>
          </a:p>
          <a:p>
            <a:pPr lvl="1"/>
            <a:r>
              <a:rPr lang="en-US" dirty="0" smtClean="0"/>
              <a:t>A determinant of economic growth in NEG growth theory </a:t>
            </a:r>
          </a:p>
          <a:p>
            <a:pPr lvl="1">
              <a:buNone/>
            </a:pPr>
            <a:endParaRPr lang="en-US" dirty="0" smtClean="0"/>
          </a:p>
          <a:p>
            <a:r>
              <a:rPr lang="en-US" dirty="0" smtClean="0"/>
              <a:t>How is it modeled?</a:t>
            </a:r>
          </a:p>
          <a:p>
            <a:pPr lvl="1"/>
            <a:r>
              <a:rPr lang="en-US" dirty="0" smtClean="0"/>
              <a:t>Employment specialization proxies for agglomeration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pPr>
              <a:buNone/>
            </a:pPr>
            <a:r>
              <a:rPr lang="en-US" dirty="0" smtClean="0"/>
              <a:t>Returning to employment specialization:</a:t>
            </a:r>
          </a:p>
          <a:p>
            <a:pPr>
              <a:buNone/>
            </a:pPr>
            <a:endParaRPr lang="en-US" dirty="0" smtClean="0"/>
          </a:p>
          <a:p>
            <a:r>
              <a:rPr lang="en-US" dirty="0" smtClean="0"/>
              <a:t>How is it modeled?</a:t>
            </a:r>
          </a:p>
          <a:p>
            <a:pPr lvl="1"/>
            <a:r>
              <a:rPr lang="en-US" dirty="0" smtClean="0"/>
              <a:t>Specialization indices</a:t>
            </a:r>
          </a:p>
          <a:p>
            <a:pPr lvl="2"/>
            <a:r>
              <a:rPr lang="en-US" dirty="0" err="1" smtClean="0"/>
              <a:t>Herfindahl</a:t>
            </a:r>
            <a:r>
              <a:rPr lang="en-US" dirty="0" smtClean="0"/>
              <a:t> Index</a:t>
            </a:r>
          </a:p>
          <a:p>
            <a:pPr lvl="2"/>
            <a:r>
              <a:rPr lang="en-US" dirty="0" err="1" smtClean="0"/>
              <a:t>Krugman</a:t>
            </a:r>
            <a:r>
              <a:rPr lang="en-US" dirty="0" smtClean="0"/>
              <a:t> Index</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pPr>
              <a:buNone/>
            </a:pPr>
            <a:r>
              <a:rPr lang="en-US" dirty="0" err="1" smtClean="0"/>
              <a:t>Herfindahl</a:t>
            </a:r>
            <a:r>
              <a:rPr lang="en-US" dirty="0" smtClean="0"/>
              <a:t> Index (HI):</a:t>
            </a:r>
          </a:p>
          <a:p>
            <a:pPr>
              <a:buNone/>
            </a:pPr>
            <a:endParaRPr lang="en-US" dirty="0" smtClean="0"/>
          </a:p>
          <a:p>
            <a:r>
              <a:rPr lang="en-US" dirty="0" smtClean="0"/>
              <a:t>Definition:</a:t>
            </a:r>
          </a:p>
          <a:p>
            <a:pPr lvl="1"/>
            <a:r>
              <a:rPr lang="en-US" dirty="0" smtClean="0"/>
              <a:t>The </a:t>
            </a:r>
            <a:r>
              <a:rPr lang="en-US" dirty="0" err="1" smtClean="0"/>
              <a:t>Herfindahl</a:t>
            </a:r>
            <a:r>
              <a:rPr lang="en-US" dirty="0" smtClean="0"/>
              <a:t> index is the sum across industrial sectors of the square of that sector’s share of employment </a:t>
            </a:r>
          </a:p>
          <a:p>
            <a:pPr lvl="1"/>
            <a:endParaRPr lang="en-US" dirty="0" smtClean="0"/>
          </a:p>
          <a:p>
            <a:pPr lvl="1"/>
            <a:endParaRPr lang="en-US" dirty="0" smtClean="0"/>
          </a:p>
        </p:txBody>
      </p:sp>
      <p:pic>
        <p:nvPicPr>
          <p:cNvPr id="8" name="Picture 7"/>
          <p:cNvPicPr/>
          <p:nvPr/>
        </p:nvPicPr>
        <p:blipFill>
          <a:blip r:embed="rId2"/>
          <a:srcRect/>
          <a:stretch>
            <a:fillRect/>
          </a:stretch>
        </p:blipFill>
        <p:spPr bwMode="auto">
          <a:xfrm>
            <a:off x="3657600" y="4648200"/>
            <a:ext cx="13716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err="1" smtClean="0"/>
              <a:t>Herfindahl</a:t>
            </a:r>
            <a:r>
              <a:rPr lang="en-US" dirty="0" smtClean="0"/>
              <a:t> Index (HI):</a:t>
            </a:r>
          </a:p>
          <a:p>
            <a:r>
              <a:rPr lang="en-US" dirty="0" smtClean="0"/>
              <a:t>Features:</a:t>
            </a:r>
          </a:p>
          <a:p>
            <a:pPr lvl="1"/>
            <a:r>
              <a:rPr lang="en-US" dirty="0" smtClean="0"/>
              <a:t>Ranges from 0 to 1.0</a:t>
            </a:r>
            <a:r>
              <a:rPr lang="en-US" dirty="0" smtClean="0"/>
              <a:t> </a:t>
            </a:r>
            <a:br>
              <a:rPr lang="en-US" dirty="0" smtClean="0"/>
            </a:br>
            <a:endParaRPr lang="en-US" dirty="0" smtClean="0"/>
          </a:p>
          <a:p>
            <a:pPr lvl="1"/>
            <a:r>
              <a:rPr lang="en-US" dirty="0" smtClean="0"/>
              <a:t>0 = large number of very small firms </a:t>
            </a:r>
          </a:p>
          <a:p>
            <a:pPr lvl="2">
              <a:buNone/>
            </a:pPr>
            <a:r>
              <a:rPr lang="en-US" dirty="0" smtClean="0"/>
              <a:t>(perfect competition</a:t>
            </a:r>
            <a:r>
              <a:rPr lang="en-US" dirty="0" smtClean="0"/>
              <a:t>)</a:t>
            </a:r>
            <a:br>
              <a:rPr lang="en-US" dirty="0" smtClean="0"/>
            </a:br>
            <a:endParaRPr lang="en-US" dirty="0" smtClean="0"/>
          </a:p>
          <a:p>
            <a:pPr lvl="1"/>
            <a:r>
              <a:rPr lang="en-US" dirty="0" smtClean="0"/>
              <a:t>1 = a single monopolistic producer </a:t>
            </a:r>
          </a:p>
          <a:p>
            <a:pPr lvl="2">
              <a:buNone/>
            </a:pPr>
            <a:r>
              <a:rPr lang="en-US" dirty="0" smtClean="0"/>
              <a:t>(complete monopoly by a single firm</a:t>
            </a:r>
            <a:r>
              <a:rPr lang="en-US" dirty="0" smtClean="0"/>
              <a:t>)</a:t>
            </a:r>
            <a:br>
              <a:rPr lang="en-US" dirty="0" smtClean="0"/>
            </a:br>
            <a:endParaRPr lang="en-US" dirty="0" smtClean="0"/>
          </a:p>
          <a:p>
            <a:r>
              <a:rPr lang="en-US" dirty="0" smtClean="0"/>
              <a:t>FYI:</a:t>
            </a:r>
          </a:p>
          <a:p>
            <a:pPr lvl="1"/>
            <a:r>
              <a:rPr lang="en-US" dirty="0" smtClean="0"/>
              <a:t>Used in determinations of market share in regulation of monopolistic activity</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lstStyle/>
          <a:p>
            <a:pPr>
              <a:buNone/>
            </a:pPr>
            <a:r>
              <a:rPr lang="en-US" dirty="0" err="1" smtClean="0"/>
              <a:t>Herfindahl</a:t>
            </a:r>
            <a:r>
              <a:rPr lang="en-US" dirty="0" smtClean="0"/>
              <a:t> Index (HI):</a:t>
            </a:r>
          </a:p>
          <a:p>
            <a:pPr>
              <a:buNone/>
            </a:pPr>
            <a:endParaRPr lang="en-US" dirty="0" smtClean="0"/>
          </a:p>
          <a:p>
            <a:r>
              <a:rPr lang="en-US" dirty="0" smtClean="0"/>
              <a:t>Pros:</a:t>
            </a:r>
          </a:p>
          <a:p>
            <a:pPr lvl="1"/>
            <a:r>
              <a:rPr lang="en-US" dirty="0" smtClean="0"/>
              <a:t>Captures industrial specialization</a:t>
            </a:r>
          </a:p>
          <a:p>
            <a:pPr lvl="1">
              <a:buNone/>
            </a:pPr>
            <a:endParaRPr lang="en-US" dirty="0" smtClean="0"/>
          </a:p>
          <a:p>
            <a:r>
              <a:rPr lang="en-US" dirty="0" smtClean="0"/>
              <a:t>Cons:</a:t>
            </a:r>
          </a:p>
          <a:p>
            <a:pPr lvl="1"/>
            <a:r>
              <a:rPr lang="en-US" dirty="0" smtClean="0"/>
              <a:t>Is an absolute measure;  Does not take neighbors into account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normAutofit/>
          </a:bodyPr>
          <a:lstStyle/>
          <a:p>
            <a:pPr>
              <a:buNone/>
            </a:pPr>
            <a:r>
              <a:rPr lang="en-US" dirty="0" err="1" smtClean="0"/>
              <a:t>Krugman</a:t>
            </a:r>
            <a:r>
              <a:rPr lang="en-US" dirty="0" smtClean="0"/>
              <a:t> Index (KI)</a:t>
            </a:r>
            <a:r>
              <a:rPr lang="en-US" dirty="0" smtClean="0"/>
              <a:t>:</a:t>
            </a:r>
          </a:p>
          <a:p>
            <a:r>
              <a:rPr lang="en-US" dirty="0" smtClean="0"/>
              <a:t>Definition:</a:t>
            </a:r>
          </a:p>
          <a:p>
            <a:pPr lvl="1"/>
            <a:r>
              <a:rPr lang="en-US" dirty="0" smtClean="0"/>
              <a:t>KI = ∑</a:t>
            </a:r>
            <a:r>
              <a:rPr lang="en-US" baseline="-25000" dirty="0" err="1" smtClean="0"/>
              <a:t>j</a:t>
            </a:r>
            <a:r>
              <a:rPr lang="en-US" dirty="0" err="1" smtClean="0"/>
              <a:t>|</a:t>
            </a:r>
            <a:r>
              <a:rPr lang="en-US" dirty="0" err="1" smtClean="0"/>
              <a:t>a</a:t>
            </a:r>
            <a:r>
              <a:rPr lang="en-US" baseline="-25000" dirty="0" err="1" smtClean="0"/>
              <a:t>ij</a:t>
            </a:r>
            <a:r>
              <a:rPr lang="en-US" dirty="0" err="1" smtClean="0"/>
              <a:t>-</a:t>
            </a:r>
            <a:r>
              <a:rPr lang="en-US" dirty="0" err="1" smtClean="0"/>
              <a:t>b</a:t>
            </a:r>
            <a:r>
              <a:rPr lang="en-US" baseline="-25000" dirty="0" err="1" smtClean="0"/>
              <a:t>-ij</a:t>
            </a:r>
            <a:r>
              <a:rPr lang="en-US" dirty="0" smtClean="0"/>
              <a:t>|</a:t>
            </a:r>
            <a:endParaRPr lang="en-US" dirty="0" smtClean="0"/>
          </a:p>
          <a:p>
            <a:pPr lvl="2"/>
            <a:r>
              <a:rPr lang="en-US" dirty="0" smtClean="0"/>
              <a:t>a</a:t>
            </a:r>
            <a:r>
              <a:rPr lang="en-US" dirty="0" smtClean="0"/>
              <a:t> = </a:t>
            </a:r>
            <a:r>
              <a:rPr lang="en-US" dirty="0" smtClean="0"/>
              <a:t>the share of industry </a:t>
            </a:r>
            <a:r>
              <a:rPr lang="en-US" dirty="0" err="1" smtClean="0"/>
              <a:t>j</a:t>
            </a:r>
            <a:r>
              <a:rPr lang="en-US" dirty="0" smtClean="0"/>
              <a:t> in</a:t>
            </a:r>
            <a:r>
              <a:rPr lang="en-US" dirty="0" smtClean="0"/>
              <a:t> county </a:t>
            </a:r>
            <a:r>
              <a:rPr lang="en-US" dirty="0" err="1" smtClean="0"/>
              <a:t>i’s</a:t>
            </a:r>
            <a:r>
              <a:rPr lang="en-US" dirty="0" smtClean="0"/>
              <a:t> </a:t>
            </a:r>
            <a:r>
              <a:rPr lang="en-US" dirty="0" smtClean="0"/>
              <a:t>total employment </a:t>
            </a:r>
            <a:endParaRPr lang="en-US" dirty="0" smtClean="0"/>
          </a:p>
          <a:p>
            <a:pPr lvl="2"/>
            <a:r>
              <a:rPr lang="en-US" dirty="0" err="1" smtClean="0"/>
              <a:t>b</a:t>
            </a:r>
            <a:r>
              <a:rPr lang="en-US" dirty="0" smtClean="0"/>
              <a:t> = the </a:t>
            </a:r>
            <a:r>
              <a:rPr lang="en-US" dirty="0" smtClean="0"/>
              <a:t>share of the same industry in the employment of all other </a:t>
            </a:r>
            <a:r>
              <a:rPr lang="en-US" dirty="0" smtClean="0"/>
              <a:t>counties, -</a:t>
            </a:r>
            <a:r>
              <a:rPr lang="en-US" dirty="0" err="1" smtClean="0"/>
              <a:t>i</a:t>
            </a:r>
            <a:r>
              <a:rPr lang="en-US" dirty="0" smtClean="0"/>
              <a:t> </a:t>
            </a:r>
          </a:p>
          <a:p>
            <a:pPr lvl="2"/>
            <a:r>
              <a:rPr lang="en-US" dirty="0" smtClean="0"/>
              <a:t>KI </a:t>
            </a:r>
            <a:r>
              <a:rPr lang="en-US" dirty="0" smtClean="0"/>
              <a:t>= the absolute values of the difference between these shares, summed over all industries </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EMPLOYMENT SPECIALIZATION</a:t>
            </a:r>
            <a:endParaRPr lang="en-US" dirty="0"/>
          </a:p>
        </p:txBody>
      </p:sp>
      <p:sp>
        <p:nvSpPr>
          <p:cNvPr id="3" name="Content Placeholder 2"/>
          <p:cNvSpPr>
            <a:spLocks noGrp="1"/>
          </p:cNvSpPr>
          <p:nvPr>
            <p:ph idx="1"/>
          </p:nvPr>
        </p:nvSpPr>
        <p:spPr/>
        <p:txBody>
          <a:bodyPr>
            <a:normAutofit/>
          </a:bodyPr>
          <a:lstStyle/>
          <a:p>
            <a:pPr>
              <a:buNone/>
            </a:pPr>
            <a:r>
              <a:rPr lang="en-US" dirty="0" err="1" smtClean="0"/>
              <a:t>Krugman</a:t>
            </a:r>
            <a:r>
              <a:rPr lang="en-US" dirty="0" smtClean="0"/>
              <a:t> Index (KI):</a:t>
            </a:r>
          </a:p>
          <a:p>
            <a:r>
              <a:rPr lang="en-US" dirty="0" smtClean="0"/>
              <a:t>Features:</a:t>
            </a:r>
          </a:p>
          <a:p>
            <a:pPr lvl="1"/>
            <a:r>
              <a:rPr lang="en-US" dirty="0" smtClean="0"/>
              <a:t>Ranges from 0 to 2.0 </a:t>
            </a:r>
          </a:p>
          <a:p>
            <a:pPr lvl="1"/>
            <a:r>
              <a:rPr lang="en-US" dirty="0" smtClean="0"/>
              <a:t>0 = county </a:t>
            </a:r>
            <a:r>
              <a:rPr lang="en-US" dirty="0" err="1" smtClean="0"/>
              <a:t>i</a:t>
            </a:r>
            <a:r>
              <a:rPr lang="en-US" dirty="0" smtClean="0"/>
              <a:t> has industrial composition identical to its comparison counties </a:t>
            </a:r>
            <a:endParaRPr lang="en-US" dirty="0" smtClean="0"/>
          </a:p>
          <a:p>
            <a:pPr lvl="1"/>
            <a:r>
              <a:rPr lang="en-US" dirty="0" smtClean="0"/>
              <a:t>2</a:t>
            </a:r>
            <a:r>
              <a:rPr lang="en-US" dirty="0" smtClean="0"/>
              <a:t> </a:t>
            </a:r>
            <a:r>
              <a:rPr lang="en-US" dirty="0" smtClean="0"/>
              <a:t>= county </a:t>
            </a:r>
            <a:r>
              <a:rPr lang="en-US" dirty="0" err="1" smtClean="0"/>
              <a:t>i</a:t>
            </a:r>
            <a:r>
              <a:rPr lang="en-US" dirty="0" smtClean="0"/>
              <a:t> has industrial composition without any similarity (no common industries) to its comparison counties </a:t>
            </a:r>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Chicago">
      <a:majorFont>
        <a:latin typeface="Garam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TotalTime>
  <Words>1463</Words>
  <Application>Microsoft Macintosh PowerPoint</Application>
  <PresentationFormat>On-screen Show (4:3)</PresentationFormat>
  <Paragraphs>152</Paragraphs>
  <Slides>27</Slides>
  <Notes>1</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  Economic Growth  IN THE UNITED STATES OF AMERICA       A County-level Analysis  </vt:lpstr>
      <vt:lpstr>EMPLOYMENT SPECIALIZATION</vt:lpstr>
      <vt:lpstr>AGGLOMERATION</vt:lpstr>
      <vt:lpstr>EMPLOYMENT SPECIALIZATION</vt:lpstr>
      <vt:lpstr>EMPLOYMENT SPECIALIZATION</vt:lpstr>
      <vt:lpstr>EMPLOYMENT SPECIALIZATION</vt:lpstr>
      <vt:lpstr>EMPLOYMENT SPECIALIZATION</vt:lpstr>
      <vt:lpstr>EMPLOYMENT SPECIALIZATION</vt:lpstr>
      <vt:lpstr>EMPLOYMENT SPECIALIZATION</vt:lpstr>
      <vt:lpstr>EMPLOYMENT SPECIALIZATION</vt:lpstr>
      <vt:lpstr>EMPLOYMENT SPECIALIZATION</vt:lpstr>
      <vt:lpstr>EMPLOYMENT SPECIALIZATION</vt:lpstr>
      <vt:lpstr>EMPLOYMENT SPECIALIZATION</vt:lpstr>
      <vt:lpstr>GROWTH THEORIES</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lpstr>New Economic Geography (NEG)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Sohair_Omar</dc:creator>
  <cp:lastModifiedBy>April Harris</cp:lastModifiedBy>
  <cp:revision>53</cp:revision>
  <dcterms:created xsi:type="dcterms:W3CDTF">2009-11-29T06:34:12Z</dcterms:created>
  <dcterms:modified xsi:type="dcterms:W3CDTF">2009-11-29T06:51:52Z</dcterms:modified>
</cp:coreProperties>
</file>