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8" r:id="rId9"/>
    <p:sldId id="261" r:id="rId10"/>
    <p:sldId id="262" r:id="rId11"/>
    <p:sldId id="263" r:id="rId12"/>
    <p:sldId id="264" r:id="rId13"/>
    <p:sldId id="265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67F877-E1D8-4987-B159-6CC3B57270EB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61661-C472-482B-B4F6-2A3094594E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61661-C472-482B-B4F6-2A3094594EC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DDF4-5885-4591-8F1B-797E88D1A22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D6D2-8392-4B5B-B91A-DC41AFF05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DDF4-5885-4591-8F1B-797E88D1A22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D6D2-8392-4B5B-B91A-DC41AFF05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DDF4-5885-4591-8F1B-797E88D1A22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D6D2-8392-4B5B-B91A-DC41AFF05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DDF4-5885-4591-8F1B-797E88D1A22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D6D2-8392-4B5B-B91A-DC41AFF05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DDF4-5885-4591-8F1B-797E88D1A22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D6D2-8392-4B5B-B91A-DC41AFF05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DDF4-5885-4591-8F1B-797E88D1A22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D6D2-8392-4B5B-B91A-DC41AFF05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DDF4-5885-4591-8F1B-797E88D1A22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D6D2-8392-4B5B-B91A-DC41AFF05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DDF4-5885-4591-8F1B-797E88D1A22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D6D2-8392-4B5B-B91A-DC41AFF05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DDF4-5885-4591-8F1B-797E88D1A22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D6D2-8392-4B5B-B91A-DC41AFF05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DDF4-5885-4591-8F1B-797E88D1A22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D6D2-8392-4B5B-B91A-DC41AFF05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DDF4-5885-4591-8F1B-797E88D1A22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D6D2-8392-4B5B-B91A-DC41AFF05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4DDF4-5885-4591-8F1B-797E88D1A22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4D6D2-8392-4B5B-B91A-DC41AFF05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SPILLOVERS</a:t>
            </a:r>
            <a:endParaRPr lang="en-US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CARLINO ET AL (2001)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8000" dirty="0"/>
              <a:t>p. </a:t>
            </a:r>
            <a:r>
              <a:rPr lang="en-US" sz="8000" dirty="0" smtClean="0"/>
              <a:t>5-6</a:t>
            </a:r>
            <a:endParaRPr lang="en-US" sz="8000" dirty="0"/>
          </a:p>
          <a:p>
            <a:pPr>
              <a:buNone/>
            </a:pPr>
            <a:endParaRPr lang="en-US" sz="8000" dirty="0" smtClean="0"/>
          </a:p>
          <a:p>
            <a:pPr>
              <a:buNone/>
            </a:pPr>
            <a:r>
              <a:rPr lang="en-US" sz="8000" dirty="0" smtClean="0"/>
              <a:t>“We </a:t>
            </a:r>
            <a:r>
              <a:rPr lang="en-US" sz="8000" dirty="0"/>
              <a:t>make the assumption that </a:t>
            </a:r>
            <a:r>
              <a:rPr lang="en-US" sz="8000" b="1" dirty="0"/>
              <a:t>knowledge spillovers depend </a:t>
            </a:r>
            <a:r>
              <a:rPr lang="en-US" sz="8000" b="1" dirty="0" smtClean="0"/>
              <a:t>on the average </a:t>
            </a:r>
          </a:p>
          <a:p>
            <a:pPr>
              <a:buNone/>
            </a:pPr>
            <a:r>
              <a:rPr lang="en-US" sz="8000" b="1" dirty="0" smtClean="0"/>
              <a:t>value </a:t>
            </a:r>
            <a:r>
              <a:rPr lang="en-US" sz="8000" b="1" dirty="0" smtClean="0"/>
              <a:t>of </a:t>
            </a:r>
            <a:r>
              <a:rPr lang="en-US" sz="8000" b="1" dirty="0" smtClean="0"/>
              <a:t>employment </a:t>
            </a:r>
            <a:r>
              <a:rPr lang="en-US" sz="8000" b="1" dirty="0"/>
              <a:t>density in location </a:t>
            </a:r>
            <a:r>
              <a:rPr lang="en-US" sz="8000" b="1" dirty="0" err="1"/>
              <a:t>i</a:t>
            </a:r>
            <a:r>
              <a:rPr lang="en-US" sz="8000" dirty="0" smtClean="0"/>
              <a:t>”</a:t>
            </a:r>
            <a:endParaRPr lang="en-US" sz="8000" dirty="0"/>
          </a:p>
          <a:p>
            <a:pPr>
              <a:buNone/>
            </a:pPr>
            <a:endParaRPr lang="en-US" sz="8000" dirty="0" smtClean="0"/>
          </a:p>
          <a:p>
            <a:pPr>
              <a:buNone/>
            </a:pPr>
            <a:r>
              <a:rPr lang="en-US" sz="8000" dirty="0" smtClean="0"/>
              <a:t>Aggregate </a:t>
            </a:r>
            <a:r>
              <a:rPr lang="en-US" sz="8000" dirty="0"/>
              <a:t>Production Function for MSA </a:t>
            </a:r>
            <a:r>
              <a:rPr lang="en-US" sz="8000" dirty="0" err="1"/>
              <a:t>i</a:t>
            </a:r>
            <a:r>
              <a:rPr lang="en-US" sz="8000" dirty="0"/>
              <a:t>:</a:t>
            </a:r>
          </a:p>
          <a:p>
            <a:pPr algn="ctr">
              <a:buNone/>
            </a:pPr>
            <a:endParaRPr lang="en-US" sz="8000" dirty="0" smtClean="0"/>
          </a:p>
          <a:p>
            <a:pPr algn="ctr">
              <a:buNone/>
            </a:pPr>
            <a:r>
              <a:rPr lang="en-US" sz="8000" dirty="0" err="1" smtClean="0"/>
              <a:t>Yi,t</a:t>
            </a:r>
            <a:r>
              <a:rPr lang="en-US" sz="8000" dirty="0" smtClean="0"/>
              <a:t> </a:t>
            </a:r>
            <a:r>
              <a:rPr lang="en-US" sz="8000" dirty="0"/>
              <a:t>= </a:t>
            </a:r>
            <a:r>
              <a:rPr lang="en-US" sz="8000" b="1" dirty="0" err="1"/>
              <a:t>Ai,t</a:t>
            </a:r>
            <a:r>
              <a:rPr lang="en-US" sz="8000" dirty="0"/>
              <a:t> * F(</a:t>
            </a:r>
            <a:r>
              <a:rPr lang="en-US" sz="8000" dirty="0" err="1"/>
              <a:t>Ki,t</a:t>
            </a:r>
            <a:r>
              <a:rPr lang="en-US" sz="8000" dirty="0"/>
              <a:t>, </a:t>
            </a:r>
            <a:r>
              <a:rPr lang="en-US" sz="8000" dirty="0" err="1"/>
              <a:t>Li,t</a:t>
            </a:r>
            <a:r>
              <a:rPr lang="en-US" sz="8000" dirty="0"/>
              <a:t>)</a:t>
            </a:r>
          </a:p>
          <a:p>
            <a:pPr>
              <a:buNone/>
            </a:pPr>
            <a:endParaRPr lang="en-US" sz="8000" dirty="0" smtClean="0"/>
          </a:p>
          <a:p>
            <a:pPr>
              <a:buNone/>
            </a:pPr>
            <a:r>
              <a:rPr lang="en-US" sz="8000" dirty="0" smtClean="0"/>
              <a:t>Where</a:t>
            </a:r>
            <a:r>
              <a:rPr lang="en-US" sz="8000" dirty="0"/>
              <a:t>,</a:t>
            </a:r>
          </a:p>
          <a:p>
            <a:pPr>
              <a:buNone/>
            </a:pPr>
            <a:r>
              <a:rPr lang="en-US" sz="8000" dirty="0" err="1"/>
              <a:t>Yi,t</a:t>
            </a:r>
            <a:r>
              <a:rPr lang="en-US" sz="8000" dirty="0"/>
              <a:t> = output in location </a:t>
            </a:r>
            <a:r>
              <a:rPr lang="en-US" sz="8000" dirty="0" err="1"/>
              <a:t>i</a:t>
            </a:r>
            <a:r>
              <a:rPr lang="en-US" sz="8000" dirty="0"/>
              <a:t> at time t</a:t>
            </a:r>
          </a:p>
          <a:p>
            <a:pPr>
              <a:buNone/>
            </a:pPr>
            <a:r>
              <a:rPr lang="en-US" sz="8000" dirty="0" err="1"/>
              <a:t>Ki,t</a:t>
            </a:r>
            <a:r>
              <a:rPr lang="en-US" sz="8000" dirty="0"/>
              <a:t> =capital stock in </a:t>
            </a:r>
            <a:r>
              <a:rPr lang="en-US" sz="8000" dirty="0" err="1"/>
              <a:t>i</a:t>
            </a:r>
            <a:r>
              <a:rPr lang="en-US" sz="8000" dirty="0"/>
              <a:t> at time t</a:t>
            </a:r>
          </a:p>
          <a:p>
            <a:pPr>
              <a:buNone/>
            </a:pPr>
            <a:r>
              <a:rPr lang="en-US" sz="8000" dirty="0"/>
              <a:t>Li, t = labor in </a:t>
            </a:r>
            <a:r>
              <a:rPr lang="en-US" sz="8000" dirty="0" err="1"/>
              <a:t>i</a:t>
            </a:r>
            <a:r>
              <a:rPr lang="en-US" sz="8000" dirty="0"/>
              <a:t> at t</a:t>
            </a:r>
          </a:p>
          <a:p>
            <a:pPr>
              <a:buNone/>
            </a:pPr>
            <a:r>
              <a:rPr lang="en-US" sz="8000" b="1" dirty="0"/>
              <a:t>Ai, t = Hicks-neutral productivity that differs across locations</a:t>
            </a:r>
            <a:endParaRPr lang="en-US" sz="80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2200" dirty="0" smtClean="0"/>
          </a:p>
          <a:p>
            <a:pPr algn="ctr">
              <a:buNone/>
            </a:pPr>
            <a:r>
              <a:rPr lang="en-US" sz="2200" dirty="0" smtClean="0"/>
              <a:t>log </a:t>
            </a:r>
            <a:r>
              <a:rPr lang="en-US" sz="2200" dirty="0"/>
              <a:t>Ai = </a:t>
            </a:r>
            <a:r>
              <a:rPr lang="en-US" sz="2200" dirty="0" err="1"/>
              <a:t>ai</a:t>
            </a:r>
            <a:r>
              <a:rPr lang="en-US" sz="2200" dirty="0"/>
              <a:t> +bi log Si</a:t>
            </a:r>
          </a:p>
          <a:p>
            <a:pPr>
              <a:buNone/>
            </a:pPr>
            <a:r>
              <a:rPr lang="en-US" sz="2200" dirty="0"/>
              <a:t> </a:t>
            </a:r>
          </a:p>
          <a:p>
            <a:pPr>
              <a:buNone/>
            </a:pPr>
            <a:r>
              <a:rPr lang="en-US" sz="2200" dirty="0"/>
              <a:t>Where</a:t>
            </a:r>
            <a:r>
              <a:rPr lang="en-US" sz="2200" dirty="0" smtClean="0"/>
              <a:t>,</a:t>
            </a:r>
            <a:endParaRPr lang="en-US" sz="2200" dirty="0"/>
          </a:p>
          <a:p>
            <a:pPr>
              <a:buNone/>
            </a:pPr>
            <a:r>
              <a:rPr lang="en-US" sz="2200" dirty="0"/>
              <a:t>Si = knowledge spillover in location </a:t>
            </a:r>
            <a:r>
              <a:rPr lang="en-US" sz="2200" dirty="0" err="1"/>
              <a:t>i</a:t>
            </a:r>
            <a:r>
              <a:rPr lang="en-US" sz="2200" dirty="0"/>
              <a:t> </a:t>
            </a:r>
          </a:p>
          <a:p>
            <a:pPr>
              <a:buNone/>
            </a:pPr>
            <a:r>
              <a:rPr lang="en-US" sz="2200" dirty="0"/>
              <a:t>bi </a:t>
            </a:r>
            <a:r>
              <a:rPr lang="en-US" sz="2200" dirty="0" smtClean="0"/>
              <a:t>= strength </a:t>
            </a:r>
            <a:r>
              <a:rPr lang="en-US" sz="2200" dirty="0"/>
              <a:t>of the spillover in location </a:t>
            </a:r>
            <a:r>
              <a:rPr lang="en-US" sz="2200" dirty="0" err="1"/>
              <a:t>i</a:t>
            </a:r>
            <a:endParaRPr lang="en-US" sz="2200" dirty="0"/>
          </a:p>
          <a:p>
            <a:pPr>
              <a:buNone/>
            </a:pPr>
            <a:r>
              <a:rPr lang="en-US" sz="2200" dirty="0" err="1"/>
              <a:t>ai</a:t>
            </a:r>
            <a:r>
              <a:rPr lang="en-US" sz="2200" dirty="0"/>
              <a:t> = vector reflecting all other productivity factors </a:t>
            </a:r>
            <a:r>
              <a:rPr lang="en-US" sz="2200" dirty="0" smtClean="0"/>
              <a:t>in </a:t>
            </a:r>
            <a:r>
              <a:rPr lang="en-US" sz="2200" dirty="0" smtClean="0"/>
              <a:t>location </a:t>
            </a:r>
            <a:r>
              <a:rPr lang="en-US" sz="2200" dirty="0" err="1"/>
              <a:t>i</a:t>
            </a:r>
            <a:endParaRPr lang="en-US" sz="2200" dirty="0"/>
          </a:p>
          <a:p>
            <a:pPr>
              <a:buNone/>
            </a:pPr>
            <a:endParaRPr lang="en-US" sz="2200" dirty="0"/>
          </a:p>
          <a:p>
            <a:pPr>
              <a:buNone/>
            </a:pPr>
            <a:r>
              <a:rPr lang="en-US" sz="2200" dirty="0"/>
              <a:t>[Note: Si is assumed to be external to any individual firm </a:t>
            </a:r>
            <a:r>
              <a:rPr lang="en-US" sz="2200" dirty="0" smtClean="0"/>
              <a:t>in </a:t>
            </a:r>
            <a:r>
              <a:rPr lang="en-US" sz="2200" dirty="0" err="1"/>
              <a:t>i</a:t>
            </a:r>
            <a:r>
              <a:rPr lang="en-US" sz="2200" dirty="0"/>
              <a:t>, but </a:t>
            </a: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internal </a:t>
            </a:r>
            <a:r>
              <a:rPr lang="en-US" sz="2200" dirty="0"/>
              <a:t>to the firms’ local economy]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2200" dirty="0" smtClean="0"/>
          </a:p>
          <a:p>
            <a:pPr algn="ctr">
              <a:buNone/>
            </a:pPr>
            <a:r>
              <a:rPr lang="en-US" sz="2200" dirty="0" smtClean="0"/>
              <a:t>log </a:t>
            </a:r>
            <a:r>
              <a:rPr lang="en-US" sz="2200" dirty="0"/>
              <a:t>Ai =</a:t>
            </a:r>
            <a:r>
              <a:rPr lang="en-US" sz="2200" dirty="0" err="1"/>
              <a:t>ai</a:t>
            </a:r>
            <a:r>
              <a:rPr lang="en-US" sz="2200" dirty="0"/>
              <a:t> +bi log (E/N)</a:t>
            </a:r>
            <a:r>
              <a:rPr lang="en-US" sz="2200" dirty="0" err="1"/>
              <a:t>i</a:t>
            </a:r>
            <a:endParaRPr lang="en-US" sz="2200" dirty="0"/>
          </a:p>
          <a:p>
            <a:pPr>
              <a:buNone/>
            </a:pPr>
            <a:r>
              <a:rPr lang="en-US" sz="2200" dirty="0"/>
              <a:t> </a:t>
            </a:r>
          </a:p>
          <a:p>
            <a:pPr>
              <a:buNone/>
            </a:pPr>
            <a:r>
              <a:rPr lang="en-US" sz="2200" dirty="0"/>
              <a:t>Where</a:t>
            </a:r>
            <a:r>
              <a:rPr lang="en-US" sz="2200" dirty="0" smtClean="0"/>
              <a:t>,</a:t>
            </a:r>
            <a:endParaRPr lang="en-US" sz="2200" dirty="0"/>
          </a:p>
          <a:p>
            <a:pPr>
              <a:buNone/>
            </a:pPr>
            <a:r>
              <a:rPr lang="en-US" sz="2200" dirty="0"/>
              <a:t>E = total employment in location </a:t>
            </a:r>
            <a:r>
              <a:rPr lang="en-US" sz="2200" dirty="0" err="1"/>
              <a:t>i</a:t>
            </a:r>
            <a:endParaRPr lang="en-US" sz="2200" dirty="0"/>
          </a:p>
          <a:p>
            <a:pPr>
              <a:buNone/>
            </a:pPr>
            <a:r>
              <a:rPr lang="en-US" sz="2200" dirty="0"/>
              <a:t>N = land area in </a:t>
            </a:r>
            <a:r>
              <a:rPr lang="en-US" sz="2200" dirty="0" err="1"/>
              <a:t>i</a:t>
            </a:r>
            <a:endParaRPr lang="en-US" sz="2200" dirty="0"/>
          </a:p>
          <a:p>
            <a:pPr>
              <a:buNone/>
            </a:pPr>
            <a:endParaRPr lang="en-US" sz="2200" dirty="0"/>
          </a:p>
          <a:p>
            <a:pPr>
              <a:buNone/>
            </a:pPr>
            <a:r>
              <a:rPr lang="en-US" sz="2200" dirty="0" smtClean="0"/>
              <a:t>[Note: employment </a:t>
            </a:r>
            <a:r>
              <a:rPr lang="en-US" sz="2200" dirty="0"/>
              <a:t>density = employment / </a:t>
            </a:r>
            <a:r>
              <a:rPr lang="en-US" sz="2200" dirty="0" smtClean="0"/>
              <a:t>square miles]</a:t>
            </a:r>
            <a:endParaRPr lang="en-US" sz="22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SONN </a:t>
            </a:r>
            <a:r>
              <a:rPr lang="en-US" dirty="0"/>
              <a:t>&amp; STORPER (2005)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1900" dirty="0"/>
              <a:t>p. 1020</a:t>
            </a:r>
          </a:p>
          <a:p>
            <a:pPr>
              <a:buNone/>
            </a:pPr>
            <a:r>
              <a:rPr lang="en-US" sz="1900" dirty="0"/>
              <a:t> </a:t>
            </a:r>
          </a:p>
          <a:p>
            <a:pPr>
              <a:buNone/>
            </a:pPr>
            <a:r>
              <a:rPr lang="en-US" sz="1900" dirty="0"/>
              <a:t>“Some analysts believe that the importance </a:t>
            </a:r>
            <a:r>
              <a:rPr lang="en-US" sz="1900" dirty="0" smtClean="0"/>
              <a:t>of proximity </a:t>
            </a:r>
            <a:r>
              <a:rPr lang="en-US" sz="1900" dirty="0"/>
              <a:t>in </a:t>
            </a:r>
            <a:r>
              <a:rPr lang="en-US" sz="1900" dirty="0" smtClean="0"/>
              <a:t>knowledge </a:t>
            </a:r>
          </a:p>
          <a:p>
            <a:pPr>
              <a:buNone/>
            </a:pPr>
            <a:r>
              <a:rPr lang="en-US" sz="1900" dirty="0" smtClean="0"/>
              <a:t>production </a:t>
            </a:r>
            <a:r>
              <a:rPr lang="en-US" sz="1900" dirty="0"/>
              <a:t>will eventually disappear with the </a:t>
            </a:r>
            <a:r>
              <a:rPr lang="en-US" sz="1900" dirty="0" smtClean="0"/>
              <a:t>continued </a:t>
            </a:r>
            <a:r>
              <a:rPr lang="en-US" sz="1900" b="1" dirty="0" smtClean="0"/>
              <a:t>development </a:t>
            </a:r>
          </a:p>
          <a:p>
            <a:pPr>
              <a:buNone/>
            </a:pPr>
            <a:r>
              <a:rPr lang="en-US" sz="1900" b="1" dirty="0" smtClean="0"/>
              <a:t>of </a:t>
            </a:r>
            <a:r>
              <a:rPr lang="en-US" sz="1900" b="1" dirty="0"/>
              <a:t>telecommunications</a:t>
            </a:r>
            <a:r>
              <a:rPr lang="en-US" sz="1900" dirty="0"/>
              <a:t>.”</a:t>
            </a:r>
          </a:p>
          <a:p>
            <a:pPr>
              <a:buNone/>
            </a:pPr>
            <a:endParaRPr lang="en-US" sz="1900" dirty="0" smtClean="0"/>
          </a:p>
          <a:p>
            <a:pPr>
              <a:buNone/>
            </a:pPr>
            <a:r>
              <a:rPr lang="en-US" sz="1900" dirty="0" smtClean="0"/>
              <a:t>The </a:t>
            </a:r>
            <a:r>
              <a:rPr lang="en-US" sz="1900" b="1" dirty="0"/>
              <a:t>net local citation percentage (NLCP)</a:t>
            </a:r>
            <a:r>
              <a:rPr lang="en-US" sz="1900" dirty="0"/>
              <a:t> </a:t>
            </a:r>
            <a:r>
              <a:rPr lang="en-US" sz="1900" dirty="0" smtClean="0"/>
              <a:t>was then </a:t>
            </a:r>
            <a:r>
              <a:rPr lang="en-US" sz="1900" dirty="0"/>
              <a:t>calculated according to </a:t>
            </a:r>
            <a:r>
              <a:rPr lang="en-US" sz="1900" dirty="0" smtClean="0"/>
              <a:t>the </a:t>
            </a:r>
          </a:p>
          <a:p>
            <a:pPr>
              <a:buNone/>
            </a:pPr>
            <a:r>
              <a:rPr lang="en-US" sz="1900" dirty="0" smtClean="0"/>
              <a:t>following formula</a:t>
            </a:r>
            <a:r>
              <a:rPr lang="en-US" sz="1900" dirty="0"/>
              <a:t>:</a:t>
            </a:r>
          </a:p>
          <a:p>
            <a:pPr algn="ctr">
              <a:buNone/>
            </a:pPr>
            <a:r>
              <a:rPr lang="en-US" sz="1900" dirty="0"/>
              <a:t> </a:t>
            </a:r>
            <a:r>
              <a:rPr lang="en-US" sz="1900" dirty="0" smtClean="0"/>
              <a:t>NLCP </a:t>
            </a:r>
            <a:r>
              <a:rPr lang="en-US" sz="1900" dirty="0"/>
              <a:t>= TLCP – </a:t>
            </a:r>
            <a:r>
              <a:rPr lang="en-US" sz="1900" dirty="0" smtClean="0"/>
              <a:t>JTHCMP</a:t>
            </a:r>
          </a:p>
          <a:p>
            <a:pPr>
              <a:buNone/>
            </a:pPr>
            <a:r>
              <a:rPr lang="en-US" sz="1900" dirty="0" smtClean="0"/>
              <a:t>Where,</a:t>
            </a:r>
          </a:p>
          <a:p>
            <a:pPr>
              <a:buNone/>
            </a:pPr>
            <a:r>
              <a:rPr lang="en-US" sz="2000" dirty="0" smtClean="0"/>
              <a:t>TLC = total location citation = fractional </a:t>
            </a:r>
            <a:r>
              <a:rPr lang="en-US" sz="2000" dirty="0"/>
              <a:t>counts where citing and cited </a:t>
            </a:r>
            <a:r>
              <a:rPr lang="en-US" sz="2000" dirty="0" smtClean="0"/>
              <a:t>patents</a:t>
            </a:r>
          </a:p>
          <a:p>
            <a:pPr>
              <a:buNone/>
            </a:pPr>
            <a:r>
              <a:rPr lang="en-US" sz="2000" dirty="0" smtClean="0"/>
              <a:t>were </a:t>
            </a:r>
            <a:r>
              <a:rPr lang="en-US" sz="2000" dirty="0"/>
              <a:t>from the same geographical </a:t>
            </a:r>
            <a:r>
              <a:rPr lang="en-US" sz="2000" dirty="0" smtClean="0"/>
              <a:t>unit</a:t>
            </a:r>
          </a:p>
          <a:p>
            <a:pPr>
              <a:buNone/>
            </a:pPr>
            <a:r>
              <a:rPr lang="en-US" sz="2000" dirty="0" smtClean="0"/>
              <a:t>JTH  = Jaffe, </a:t>
            </a:r>
            <a:r>
              <a:rPr lang="en-US" sz="2000" dirty="0" err="1" smtClean="0"/>
              <a:t>Trajtenberg</a:t>
            </a:r>
            <a:r>
              <a:rPr lang="en-US" sz="2000" dirty="0" smtClean="0"/>
              <a:t>, and Henderson’s control technique = construction of</a:t>
            </a:r>
          </a:p>
          <a:p>
            <a:pPr>
              <a:buNone/>
            </a:pPr>
            <a:r>
              <a:rPr lang="en-US" sz="2000" dirty="0" smtClean="0"/>
              <a:t>the control variable, which connects each patent with a ‘control patent' </a:t>
            </a:r>
            <a:endParaRPr lang="en-US" sz="2000" dirty="0"/>
          </a:p>
          <a:p>
            <a:pPr>
              <a:buNone/>
            </a:pPr>
            <a:endParaRPr lang="en-US" sz="1900" dirty="0" smtClean="0"/>
          </a:p>
          <a:p>
            <a:pPr algn="ctr"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FANNIN </a:t>
            </a:r>
            <a:r>
              <a:rPr lang="en-US" dirty="0"/>
              <a:t>(2003)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/>
              <a:t>p. 65-66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“To incorporate knowledge spillovers of regional </a:t>
            </a:r>
            <a:r>
              <a:rPr lang="en-US" dirty="0" smtClean="0"/>
              <a:t>knowledge</a:t>
            </a:r>
          </a:p>
          <a:p>
            <a:pPr>
              <a:buNone/>
            </a:pPr>
            <a:r>
              <a:rPr lang="en-US" dirty="0" smtClean="0"/>
              <a:t>production </a:t>
            </a:r>
            <a:r>
              <a:rPr lang="en-US" dirty="0"/>
              <a:t>over space, regional and national weighted patent </a:t>
            </a:r>
            <a:r>
              <a:rPr lang="en-US" dirty="0" smtClean="0"/>
              <a:t>stock</a:t>
            </a:r>
          </a:p>
          <a:p>
            <a:pPr>
              <a:buNone/>
            </a:pPr>
            <a:r>
              <a:rPr lang="en-US" dirty="0" smtClean="0"/>
              <a:t>variables </a:t>
            </a:r>
            <a:r>
              <a:rPr lang="en-US" dirty="0"/>
              <a:t>were added to Equation (4.6).  Five regional weighted </a:t>
            </a:r>
            <a:r>
              <a:rPr lang="en-US" dirty="0" smtClean="0"/>
              <a:t>patent</a:t>
            </a:r>
          </a:p>
          <a:p>
            <a:pPr>
              <a:buNone/>
            </a:pPr>
            <a:r>
              <a:rPr lang="en-US" dirty="0" smtClean="0"/>
              <a:t>stock </a:t>
            </a:r>
            <a:r>
              <a:rPr lang="en-US" dirty="0"/>
              <a:t>variables were calculated based on the distance from </a:t>
            </a:r>
            <a:r>
              <a:rPr lang="en-US" dirty="0" smtClean="0"/>
              <a:t>the</a:t>
            </a:r>
          </a:p>
          <a:p>
            <a:pPr>
              <a:buNone/>
            </a:pPr>
            <a:r>
              <a:rPr lang="en-US" dirty="0" smtClean="0"/>
              <a:t>reference </a:t>
            </a:r>
            <a:r>
              <a:rPr lang="en-US" dirty="0"/>
              <a:t>county.  </a:t>
            </a:r>
            <a:r>
              <a:rPr lang="en-US" b="1" dirty="0"/>
              <a:t>Latitude-longitude coordinates from a </a:t>
            </a:r>
            <a:r>
              <a:rPr lang="en-US" b="1" dirty="0" smtClean="0"/>
              <a:t>county’s</a:t>
            </a:r>
          </a:p>
          <a:p>
            <a:pPr>
              <a:buNone/>
            </a:pPr>
            <a:r>
              <a:rPr lang="en-US" b="1" dirty="0" smtClean="0"/>
              <a:t>geographic </a:t>
            </a:r>
            <a:r>
              <a:rPr lang="en-US" b="1" dirty="0" err="1"/>
              <a:t>centroid</a:t>
            </a:r>
            <a:r>
              <a:rPr lang="en-US" b="1" dirty="0"/>
              <a:t> were assigned based on the Albers projection </a:t>
            </a:r>
            <a:r>
              <a:rPr lang="en-US" b="1" dirty="0" smtClean="0"/>
              <a:t>from</a:t>
            </a:r>
          </a:p>
          <a:p>
            <a:pPr>
              <a:buNone/>
            </a:pPr>
            <a:r>
              <a:rPr lang="en-US" b="1" dirty="0" err="1" smtClean="0"/>
              <a:t>ArcView</a:t>
            </a:r>
            <a:r>
              <a:rPr lang="en-US" b="1" dirty="0" smtClean="0"/>
              <a:t> </a:t>
            </a:r>
            <a:r>
              <a:rPr lang="en-US" b="1" dirty="0"/>
              <a:t>GIS</a:t>
            </a:r>
            <a:r>
              <a:rPr lang="en-US" dirty="0"/>
              <a:t>. </a:t>
            </a:r>
            <a:r>
              <a:rPr lang="en-US" dirty="0" smtClean="0"/>
              <a:t> </a:t>
            </a:r>
            <a:r>
              <a:rPr lang="en-US" b="1" dirty="0" smtClean="0"/>
              <a:t>The Euclidean distance formula was applied to pair </a:t>
            </a:r>
            <a:r>
              <a:rPr lang="en-US" b="1" dirty="0" smtClean="0"/>
              <a:t>wise</a:t>
            </a:r>
          </a:p>
          <a:p>
            <a:pPr>
              <a:buNone/>
            </a:pPr>
            <a:r>
              <a:rPr lang="en-US" b="1" dirty="0" smtClean="0"/>
              <a:t>comparisons </a:t>
            </a:r>
            <a:r>
              <a:rPr lang="en-US" b="1" dirty="0" smtClean="0"/>
              <a:t>of county coordinates to calculate the </a:t>
            </a:r>
            <a:r>
              <a:rPr lang="en-US" b="1" dirty="0" err="1" smtClean="0"/>
              <a:t>centroid</a:t>
            </a:r>
            <a:r>
              <a:rPr lang="en-US" b="1" dirty="0" smtClean="0"/>
              <a:t> </a:t>
            </a:r>
            <a:r>
              <a:rPr lang="en-US" b="1" dirty="0" smtClean="0"/>
              <a:t>distances</a:t>
            </a:r>
          </a:p>
          <a:p>
            <a:pPr>
              <a:buNone/>
            </a:pPr>
            <a:r>
              <a:rPr lang="en-US" b="1" dirty="0" smtClean="0"/>
              <a:t>between </a:t>
            </a:r>
            <a:r>
              <a:rPr lang="en-US" b="1" dirty="0" smtClean="0"/>
              <a:t>counties.  </a:t>
            </a:r>
            <a:r>
              <a:rPr lang="en-US" dirty="0" smtClean="0">
                <a:solidFill>
                  <a:srgbClr val="FF0000"/>
                </a:solidFill>
              </a:rPr>
              <a:t>Each </a:t>
            </a:r>
            <a:r>
              <a:rPr lang="en-US" dirty="0">
                <a:solidFill>
                  <a:srgbClr val="FF0000"/>
                </a:solidFill>
              </a:rPr>
              <a:t>regional patent stock variable measured </a:t>
            </a:r>
            <a:r>
              <a:rPr lang="en-US" dirty="0" smtClean="0">
                <a:solidFill>
                  <a:srgbClr val="FF0000"/>
                </a:solidFill>
              </a:rPr>
              <a:t>the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weighted </a:t>
            </a:r>
            <a:r>
              <a:rPr lang="en-US" dirty="0">
                <a:solidFill>
                  <a:srgbClr val="FF0000"/>
                </a:solidFill>
              </a:rPr>
              <a:t>regional patent stock of all counties that fall within the six </a:t>
            </a:r>
            <a:r>
              <a:rPr lang="en-US" dirty="0" smtClean="0">
                <a:solidFill>
                  <a:srgbClr val="FF0000"/>
                </a:solidFill>
              </a:rPr>
              <a:t>distance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bands </a:t>
            </a:r>
            <a:r>
              <a:rPr lang="en-US" dirty="0">
                <a:solidFill>
                  <a:srgbClr val="FF0000"/>
                </a:solidFill>
              </a:rPr>
              <a:t>outlined by the regional weighted patent stock variables: 0-30 </a:t>
            </a:r>
            <a:r>
              <a:rPr lang="en-US" dirty="0" smtClean="0">
                <a:solidFill>
                  <a:srgbClr val="FF0000"/>
                </a:solidFill>
              </a:rPr>
              <a:t>miles,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30-50 </a:t>
            </a:r>
            <a:r>
              <a:rPr lang="en-US" dirty="0">
                <a:solidFill>
                  <a:srgbClr val="FF0000"/>
                </a:solidFill>
              </a:rPr>
              <a:t>miles, 50-70 miles, 70-90 miles, and 90-120 miles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r>
              <a:rPr lang="en-US" dirty="0" smtClean="0"/>
              <a:t>”  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/>
              <a:t>“Given that the regions constructed represent </a:t>
            </a:r>
            <a:r>
              <a:rPr lang="en-US" b="1" dirty="0"/>
              <a:t>circular </a:t>
            </a:r>
            <a:r>
              <a:rPr lang="en-US" b="1" dirty="0" smtClean="0"/>
              <a:t>bands</a:t>
            </a:r>
          </a:p>
          <a:p>
            <a:pPr>
              <a:buNone/>
            </a:pPr>
            <a:r>
              <a:rPr lang="en-US" b="1" dirty="0" smtClean="0"/>
              <a:t>measured </a:t>
            </a:r>
            <a:r>
              <a:rPr lang="en-US" b="1" dirty="0"/>
              <a:t>from the center of the reference county</a:t>
            </a:r>
            <a:r>
              <a:rPr lang="en-US" dirty="0"/>
              <a:t>, </a:t>
            </a:r>
            <a:r>
              <a:rPr lang="en-US" dirty="0" smtClean="0"/>
              <a:t>the</a:t>
            </a:r>
          </a:p>
          <a:p>
            <a:pPr>
              <a:buNone/>
            </a:pPr>
            <a:r>
              <a:rPr lang="en-US" dirty="0" smtClean="0"/>
              <a:t>geographic </a:t>
            </a:r>
            <a:r>
              <a:rPr lang="en-US" dirty="0"/>
              <a:t>area of each regional band increases for </a:t>
            </a:r>
            <a:r>
              <a:rPr lang="en-US" dirty="0" smtClean="0"/>
              <a:t>each</a:t>
            </a:r>
          </a:p>
          <a:p>
            <a:pPr>
              <a:buNone/>
            </a:pPr>
            <a:r>
              <a:rPr lang="en-US" dirty="0" smtClean="0"/>
              <a:t>region </a:t>
            </a:r>
            <a:r>
              <a:rPr lang="en-US" dirty="0"/>
              <a:t>further removed from the reference county… If </a:t>
            </a:r>
            <a:r>
              <a:rPr lang="en-US" dirty="0" smtClean="0"/>
              <a:t>both</a:t>
            </a:r>
          </a:p>
          <a:p>
            <a:pPr>
              <a:buNone/>
            </a:pPr>
            <a:r>
              <a:rPr lang="en-US" dirty="0" smtClean="0"/>
              <a:t>spatial </a:t>
            </a:r>
            <a:r>
              <a:rPr lang="en-US" dirty="0"/>
              <a:t>and non-spatial spillovers are large and the </a:t>
            </a:r>
            <a:r>
              <a:rPr lang="en-US" dirty="0" smtClean="0"/>
              <a:t>spatial</a:t>
            </a:r>
          </a:p>
          <a:p>
            <a:pPr>
              <a:buNone/>
            </a:pPr>
            <a:r>
              <a:rPr lang="en-US" dirty="0" smtClean="0"/>
              <a:t>impact </a:t>
            </a:r>
            <a:r>
              <a:rPr lang="en-US" dirty="0"/>
              <a:t>decays rapidly with increased distance, one may see </a:t>
            </a:r>
            <a:r>
              <a:rPr lang="en-US" dirty="0" smtClean="0"/>
              <a:t>a</a:t>
            </a:r>
          </a:p>
          <a:p>
            <a:pPr>
              <a:buNone/>
            </a:pPr>
            <a:r>
              <a:rPr lang="en-US" dirty="0" smtClean="0"/>
              <a:t>case </a:t>
            </a:r>
            <a:r>
              <a:rPr lang="en-US" dirty="0"/>
              <a:t>where spillovers are large in spatially proximate </a:t>
            </a:r>
            <a:r>
              <a:rPr lang="en-US" dirty="0" smtClean="0"/>
              <a:t>regions,</a:t>
            </a:r>
          </a:p>
          <a:p>
            <a:pPr>
              <a:buNone/>
            </a:pPr>
            <a:r>
              <a:rPr lang="en-US" dirty="0" smtClean="0"/>
              <a:t>decline </a:t>
            </a:r>
            <a:r>
              <a:rPr lang="en-US" dirty="0"/>
              <a:t>to a minimum value in a more distant region, and </a:t>
            </a:r>
            <a:r>
              <a:rPr lang="en-US" dirty="0" smtClean="0"/>
              <a:t>then</a:t>
            </a:r>
          </a:p>
          <a:p>
            <a:pPr>
              <a:buNone/>
            </a:pPr>
            <a:r>
              <a:rPr lang="en-US" b="1" dirty="0" smtClean="0"/>
              <a:t>begin </a:t>
            </a:r>
            <a:r>
              <a:rPr lang="en-US" b="1" dirty="0"/>
              <a:t>to grow again in even more distant regions</a:t>
            </a:r>
            <a:r>
              <a:rPr lang="en-US" dirty="0"/>
              <a:t>.”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What </a:t>
            </a:r>
            <a:r>
              <a:rPr lang="en-US" b="1" dirty="0"/>
              <a:t>about ‘temporal’ spillovers?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SLAPER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600" dirty="0"/>
              <a:t>1.2.7 Spatial Considerations</a:t>
            </a:r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r>
              <a:rPr lang="en-US" sz="2600" dirty="0" smtClean="0"/>
              <a:t>“</a:t>
            </a:r>
            <a:r>
              <a:rPr lang="en-US" sz="2600" dirty="0"/>
              <a:t>Spatially, high-innovation counties tend to be proximate </a:t>
            </a:r>
            <a:r>
              <a:rPr lang="en-US" sz="2600" dirty="0" smtClean="0"/>
              <a:t>to</a:t>
            </a:r>
          </a:p>
          <a:p>
            <a:pPr>
              <a:buNone/>
            </a:pPr>
            <a:r>
              <a:rPr lang="en-US" sz="2600" dirty="0" smtClean="0"/>
              <a:t>metropolitan </a:t>
            </a:r>
            <a:r>
              <a:rPr lang="en-US" sz="2600" dirty="0"/>
              <a:t>areas…For instance, some of the </a:t>
            </a:r>
            <a:r>
              <a:rPr lang="en-US" sz="2600" dirty="0" smtClean="0"/>
              <a:t>greatest</a:t>
            </a:r>
          </a:p>
          <a:p>
            <a:pPr>
              <a:buNone/>
            </a:pPr>
            <a:r>
              <a:rPr lang="en-US" sz="2600" dirty="0" smtClean="0"/>
              <a:t>concentrations </a:t>
            </a:r>
            <a:r>
              <a:rPr lang="en-US" sz="2600" dirty="0"/>
              <a:t>of high PII are clustered in the New </a:t>
            </a:r>
            <a:r>
              <a:rPr lang="en-US" sz="2600" dirty="0" smtClean="0"/>
              <a:t>England</a:t>
            </a:r>
          </a:p>
          <a:p>
            <a:pPr>
              <a:buNone/>
            </a:pPr>
            <a:r>
              <a:rPr lang="en-US" sz="2600" dirty="0" smtClean="0"/>
              <a:t>states</a:t>
            </a:r>
            <a:r>
              <a:rPr lang="en-US" sz="2600" dirty="0"/>
              <a:t>, Silicon Valley, the District of Columbia, St. </a:t>
            </a:r>
            <a:r>
              <a:rPr lang="en-US" sz="2600" dirty="0" smtClean="0"/>
              <a:t>Paul</a:t>
            </a:r>
          </a:p>
          <a:p>
            <a:pPr>
              <a:buNone/>
            </a:pPr>
            <a:r>
              <a:rPr lang="en-US" sz="2600" dirty="0" smtClean="0"/>
              <a:t>Minneapolis</a:t>
            </a:r>
            <a:r>
              <a:rPr lang="en-US" sz="2600" dirty="0"/>
              <a:t>, and along the central corridor of </a:t>
            </a:r>
            <a:r>
              <a:rPr lang="en-US" sz="2600" dirty="0" smtClean="0"/>
              <a:t>Colorado.</a:t>
            </a:r>
          </a:p>
          <a:p>
            <a:pPr>
              <a:buNone/>
            </a:pPr>
            <a:r>
              <a:rPr lang="en-US" sz="2600" dirty="0" smtClean="0"/>
              <a:t>The </a:t>
            </a:r>
            <a:r>
              <a:rPr lang="en-US" sz="2600" dirty="0"/>
              <a:t>highest innovation scores are not, however, </a:t>
            </a:r>
            <a:r>
              <a:rPr lang="en-US" sz="2600" dirty="0" smtClean="0"/>
              <a:t>always</a:t>
            </a:r>
          </a:p>
          <a:p>
            <a:pPr>
              <a:buNone/>
            </a:pPr>
            <a:r>
              <a:rPr lang="en-US" sz="2600" dirty="0" smtClean="0"/>
              <a:t>confined </a:t>
            </a:r>
            <a:r>
              <a:rPr lang="en-US" sz="2600" dirty="0"/>
              <a:t>to the central portions of major cities.”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GARCILAZO (2008)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>
                <a:ea typeface="Calibri"/>
                <a:cs typeface="Times New Roman"/>
              </a:rPr>
              <a:t>p. 24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>
                <a:ea typeface="Calibri"/>
                <a:cs typeface="Times New Roman"/>
              </a:rPr>
              <a:t>“The knowledge spillovers approach occurs at the micro level in innovative units (i.e. R&amp;D departments within firms, universities and research centers) as well as local institutions and individuals. The interaction – with each other and with their external environment </a:t>
            </a:r>
            <a:r>
              <a:rPr lang="en-US" dirty="0" smtClean="0">
                <a:ea typeface="Calibri"/>
                <a:cs typeface="Times New Roman"/>
              </a:rPr>
              <a:t>through </a:t>
            </a:r>
            <a:r>
              <a:rPr lang="en-US" dirty="0">
                <a:ea typeface="Calibri"/>
                <a:cs typeface="Times New Roman"/>
              </a:rPr>
              <a:t>networks – produces the transmission of knowledge in the form of knowledge spillovers.”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>
                <a:ea typeface="Calibri"/>
                <a:cs typeface="Times New Roman"/>
              </a:rPr>
              <a:t>p. 36-37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b="1" dirty="0">
                <a:ea typeface="Calibri"/>
                <a:cs typeface="Times New Roman"/>
              </a:rPr>
              <a:t>Can we relate the indicator that measures </a:t>
            </a:r>
            <a:r>
              <a:rPr lang="en-US" b="1" i="1" dirty="0">
                <a:ea typeface="Calibri"/>
                <a:cs typeface="Times New Roman"/>
              </a:rPr>
              <a:t>accessibility to markets</a:t>
            </a:r>
            <a:r>
              <a:rPr lang="en-US" b="1" dirty="0">
                <a:ea typeface="Calibri"/>
                <a:cs typeface="Times New Roman"/>
              </a:rPr>
              <a:t>, specifically the impedance function to spillovers?</a:t>
            </a:r>
            <a:endParaRPr lang="en-US" dirty="0">
              <a:ea typeface="Calibri"/>
              <a:cs typeface="Times New Roman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RODRIGUEZ-POSE </a:t>
            </a:r>
            <a:r>
              <a:rPr lang="en-US" dirty="0"/>
              <a:t>&amp; CRESCENZI (2006)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200" dirty="0">
                <a:ea typeface="Calibri"/>
                <a:cs typeface="Times New Roman"/>
              </a:rPr>
              <a:t>p. </a:t>
            </a:r>
            <a:r>
              <a:rPr lang="en-US" sz="2200" dirty="0" smtClean="0">
                <a:ea typeface="Calibri"/>
                <a:cs typeface="Times New Roman"/>
              </a:rPr>
              <a:t>7-8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200" dirty="0" smtClean="0">
                <a:ea typeface="Calibri"/>
                <a:cs typeface="Times New Roman"/>
              </a:rPr>
              <a:t>In </a:t>
            </a:r>
            <a:r>
              <a:rPr lang="en-US" sz="2200" dirty="0">
                <a:ea typeface="Calibri"/>
                <a:cs typeface="Times New Roman"/>
              </a:rPr>
              <a:t>the structure of the empirical model, </a:t>
            </a:r>
            <a:r>
              <a:rPr lang="en-US" sz="2200" b="1" dirty="0">
                <a:ea typeface="Calibri"/>
                <a:cs typeface="Times New Roman"/>
              </a:rPr>
              <a:t>spillovers are external factors </a:t>
            </a:r>
            <a:r>
              <a:rPr lang="en-US" sz="2200" dirty="0">
                <a:ea typeface="Calibri"/>
                <a:cs typeface="Times New Roman"/>
              </a:rPr>
              <a:t>including investment in R&amp;D in </a:t>
            </a:r>
            <a:r>
              <a:rPr lang="en-US" sz="2200" dirty="0" err="1">
                <a:ea typeface="Calibri"/>
                <a:cs typeface="Times New Roman"/>
              </a:rPr>
              <a:t>neighbouring</a:t>
            </a:r>
            <a:r>
              <a:rPr lang="en-US" sz="2200" dirty="0">
                <a:ea typeface="Calibri"/>
                <a:cs typeface="Times New Roman"/>
              </a:rPr>
              <a:t> regions; conditions conducive to the establishment of a regional system of innovation in </a:t>
            </a:r>
            <a:r>
              <a:rPr lang="en-US" sz="2200" dirty="0" err="1">
                <a:ea typeface="Calibri"/>
                <a:cs typeface="Times New Roman"/>
              </a:rPr>
              <a:t>neighbouring</a:t>
            </a:r>
            <a:r>
              <a:rPr lang="en-US" sz="2200" dirty="0">
                <a:ea typeface="Calibri"/>
                <a:cs typeface="Times New Roman"/>
              </a:rPr>
              <a:t> regions; and initial conditions in </a:t>
            </a:r>
            <a:r>
              <a:rPr lang="en-US" sz="2200" dirty="0" err="1">
                <a:ea typeface="Calibri"/>
                <a:cs typeface="Times New Roman"/>
              </a:rPr>
              <a:t>neighbouring</a:t>
            </a:r>
            <a:r>
              <a:rPr lang="en-US" sz="2200" dirty="0">
                <a:ea typeface="Calibri"/>
                <a:cs typeface="Times New Roman"/>
              </a:rPr>
              <a:t> regions (captured by GDP per capita).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200" dirty="0" smtClean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200" dirty="0" err="1" smtClean="0">
                <a:ea typeface="Calibri"/>
                <a:cs typeface="Times New Roman"/>
              </a:rPr>
              <a:t>Spillovi,t</a:t>
            </a:r>
            <a:r>
              <a:rPr lang="en-US" sz="2200" dirty="0" smtClean="0">
                <a:ea typeface="Calibri"/>
                <a:cs typeface="Times New Roman"/>
              </a:rPr>
              <a:t>-j </a:t>
            </a:r>
            <a:r>
              <a:rPr lang="en-US" sz="2200" dirty="0">
                <a:ea typeface="Calibri"/>
                <a:cs typeface="Times New Roman"/>
              </a:rPr>
              <a:t>= measure of accessibility to extra-regional sources of innovation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>
                <a:ea typeface="Calibri"/>
                <a:cs typeface="Times New Roman"/>
              </a:rPr>
              <a:t>p. </a:t>
            </a:r>
            <a:r>
              <a:rPr lang="en-US" dirty="0" smtClean="0">
                <a:ea typeface="Calibri"/>
                <a:cs typeface="Times New Roman"/>
              </a:rPr>
              <a:t>11-12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dirty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>
                <a:ea typeface="Calibri"/>
                <a:cs typeface="Times New Roman"/>
              </a:rPr>
              <a:t>“…spillovers are assessed in terms of their contribution towards the creation of new local knowledge…we develop a measure of ‘accessibility’ to extra-regional innovative activities which we introduce in the analysis by means of a standardized ‘index of accessibility to innovation</a:t>
            </a:r>
            <a:r>
              <a:rPr lang="en-US" dirty="0" smtClean="0">
                <a:ea typeface="Calibri"/>
                <a:cs typeface="Times New Roman"/>
              </a:rPr>
              <a:t>.’”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dirty="0">
              <a:ea typeface="Calibri"/>
              <a:cs typeface="Times New Roman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>
                <a:ea typeface="Calibri"/>
                <a:cs typeface="Times New Roman"/>
              </a:rPr>
              <a:t>Ai = </a:t>
            </a:r>
            <a:r>
              <a:rPr lang="en-US" dirty="0" err="1">
                <a:ea typeface="Calibri"/>
                <a:cs typeface="Times New Roman"/>
              </a:rPr>
              <a:t>SUMg</a:t>
            </a:r>
            <a:r>
              <a:rPr lang="en-US" dirty="0">
                <a:ea typeface="Calibri"/>
                <a:cs typeface="Times New Roman"/>
              </a:rPr>
              <a:t>(</a:t>
            </a:r>
            <a:r>
              <a:rPr lang="en-US" dirty="0" err="1">
                <a:ea typeface="Calibri"/>
                <a:cs typeface="Times New Roman"/>
              </a:rPr>
              <a:t>rj</a:t>
            </a:r>
            <a:r>
              <a:rPr lang="en-US" dirty="0">
                <a:ea typeface="Calibri"/>
                <a:cs typeface="Times New Roman"/>
              </a:rPr>
              <a:t>)f(</a:t>
            </a:r>
            <a:r>
              <a:rPr lang="en-US" dirty="0" err="1">
                <a:ea typeface="Calibri"/>
                <a:cs typeface="Times New Roman"/>
              </a:rPr>
              <a:t>cij</a:t>
            </a:r>
            <a:r>
              <a:rPr lang="en-US" dirty="0">
                <a:ea typeface="Calibri"/>
                <a:cs typeface="Times New Roman"/>
              </a:rPr>
              <a:t>)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>
                <a:ea typeface="Calibri"/>
                <a:cs typeface="Times New Roman"/>
              </a:rPr>
              <a:t>Where,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a typeface="Calibri"/>
                <a:cs typeface="Times New Roman"/>
              </a:rPr>
              <a:t>Ai = accessibility of region </a:t>
            </a:r>
            <a:r>
              <a:rPr lang="en-US" dirty="0" err="1">
                <a:ea typeface="Calibri"/>
                <a:cs typeface="Times New Roman"/>
              </a:rPr>
              <a:t>i</a:t>
            </a:r>
            <a:endParaRPr lang="en-US" dirty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ea typeface="Calibri"/>
                <a:cs typeface="Times New Roman"/>
              </a:rPr>
              <a:t>rj</a:t>
            </a:r>
            <a:r>
              <a:rPr lang="en-US" dirty="0">
                <a:ea typeface="Calibri"/>
                <a:cs typeface="Times New Roman"/>
              </a:rPr>
              <a:t> = activity R to be reached in region j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ea typeface="Calibri"/>
                <a:cs typeface="Times New Roman"/>
              </a:rPr>
              <a:t>cij</a:t>
            </a:r>
            <a:r>
              <a:rPr lang="en-US" dirty="0">
                <a:ea typeface="Calibri"/>
                <a:cs typeface="Times New Roman"/>
              </a:rPr>
              <a:t> = generalized cost of reaching region j from </a:t>
            </a:r>
            <a:r>
              <a:rPr lang="en-US" dirty="0" err="1">
                <a:ea typeface="Calibri"/>
                <a:cs typeface="Times New Roman"/>
              </a:rPr>
              <a:t>i</a:t>
            </a:r>
            <a:endParaRPr lang="en-US" dirty="0">
              <a:ea typeface="Calibri"/>
              <a:cs typeface="Times New Roman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“…</a:t>
            </a:r>
            <a:r>
              <a:rPr lang="en-US" dirty="0"/>
              <a:t>the ‘</a:t>
            </a:r>
            <a:r>
              <a:rPr lang="en-US" dirty="0" err="1"/>
              <a:t>impdance</a:t>
            </a:r>
            <a:r>
              <a:rPr lang="en-US" dirty="0"/>
              <a:t>’ is the bilateral trip-time distance between region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smtClean="0"/>
              <a:t>and </a:t>
            </a:r>
          </a:p>
          <a:p>
            <a:pPr>
              <a:buNone/>
            </a:pPr>
            <a:r>
              <a:rPr lang="en-US" dirty="0" smtClean="0"/>
              <a:t>region </a:t>
            </a:r>
            <a:r>
              <a:rPr lang="en-US" dirty="0"/>
              <a:t>j</a:t>
            </a:r>
            <a:r>
              <a:rPr lang="en-US" dirty="0" smtClean="0"/>
              <a:t>:</a:t>
            </a:r>
            <a:endParaRPr lang="en-US" dirty="0"/>
          </a:p>
          <a:p>
            <a:pPr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f(</a:t>
            </a:r>
            <a:r>
              <a:rPr lang="en-US" dirty="0" err="1"/>
              <a:t>cij</a:t>
            </a:r>
            <a:r>
              <a:rPr lang="en-US" dirty="0"/>
              <a:t>) = </a:t>
            </a:r>
            <a:r>
              <a:rPr lang="en-US" dirty="0" err="1"/>
              <a:t>wij</a:t>
            </a:r>
            <a:r>
              <a:rPr lang="en-US" dirty="0"/>
              <a:t> = (1/</a:t>
            </a:r>
            <a:r>
              <a:rPr lang="en-US" dirty="0" err="1"/>
              <a:t>dij</a:t>
            </a:r>
            <a:r>
              <a:rPr lang="en-US" dirty="0"/>
              <a:t>)/(SUM(1/</a:t>
            </a:r>
            <a:r>
              <a:rPr lang="en-US" dirty="0" err="1"/>
              <a:t>dij</a:t>
            </a:r>
            <a:r>
              <a:rPr lang="en-US" dirty="0"/>
              <a:t>))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Where,</a:t>
            </a:r>
          </a:p>
          <a:p>
            <a:pPr>
              <a:buNone/>
            </a:pPr>
            <a:r>
              <a:rPr lang="en-US" dirty="0"/>
              <a:t> </a:t>
            </a:r>
            <a:r>
              <a:rPr lang="en-US" dirty="0" err="1" smtClean="0"/>
              <a:t>dij</a:t>
            </a:r>
            <a:r>
              <a:rPr lang="en-US" dirty="0" smtClean="0"/>
              <a:t> </a:t>
            </a:r>
            <a:r>
              <a:rPr lang="en-US" dirty="0"/>
              <a:t>= average trip-length (in minutes) between region </a:t>
            </a:r>
            <a:r>
              <a:rPr lang="en-US" dirty="0" err="1"/>
              <a:t>i</a:t>
            </a:r>
            <a:r>
              <a:rPr lang="en-US" dirty="0"/>
              <a:t> and </a:t>
            </a:r>
            <a:r>
              <a:rPr lang="en-US" dirty="0" smtClean="0"/>
              <a:t>j</a:t>
            </a:r>
            <a:endParaRPr lang="en-US" dirty="0"/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“…</a:t>
            </a:r>
            <a:r>
              <a:rPr lang="en-US" dirty="0"/>
              <a:t>use of trip-length rather than </a:t>
            </a:r>
            <a:r>
              <a:rPr lang="en-US" dirty="0" smtClean="0"/>
              <a:t>kilometers </a:t>
            </a:r>
            <a:r>
              <a:rPr lang="en-US" dirty="0"/>
              <a:t>allows us to take </a:t>
            </a:r>
            <a:r>
              <a:rPr lang="en-US" dirty="0" smtClean="0"/>
              <a:t>account of </a:t>
            </a:r>
          </a:p>
          <a:p>
            <a:pPr>
              <a:buNone/>
            </a:pPr>
            <a:r>
              <a:rPr lang="en-US" dirty="0" smtClean="0"/>
              <a:t>‘</a:t>
            </a:r>
            <a:r>
              <a:rPr lang="en-US" dirty="0"/>
              <a:t>different road types, national speed limits, speed constraints in urban and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mountainous </a:t>
            </a:r>
            <a:r>
              <a:rPr lang="en-US" dirty="0"/>
              <a:t>areas, sea journeys, border delays (…) </a:t>
            </a:r>
            <a:r>
              <a:rPr lang="en-US" dirty="0" smtClean="0"/>
              <a:t>as also </a:t>
            </a:r>
            <a:r>
              <a:rPr lang="en-US" dirty="0"/>
              <a:t>congestion in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urban </a:t>
            </a:r>
            <a:r>
              <a:rPr lang="en-US" dirty="0"/>
              <a:t>areas’ (IRPUD 2000, p.22), which significantly affect real-world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interactions</a:t>
            </a:r>
            <a:r>
              <a:rPr lang="en-US" dirty="0"/>
              <a:t>.”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CRESCENZI </a:t>
            </a:r>
            <a:r>
              <a:rPr lang="en-US" dirty="0"/>
              <a:t>ET AL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6400" dirty="0"/>
              <a:t>p. 12</a:t>
            </a:r>
          </a:p>
          <a:p>
            <a:pPr>
              <a:buNone/>
            </a:pPr>
            <a:endParaRPr lang="en-US" sz="6400" dirty="0" smtClean="0"/>
          </a:p>
          <a:p>
            <a:pPr>
              <a:buNone/>
            </a:pPr>
            <a:r>
              <a:rPr lang="en-US" sz="6400" dirty="0" smtClean="0"/>
              <a:t>Spillover </a:t>
            </a:r>
            <a:r>
              <a:rPr lang="en-US" sz="6400" dirty="0"/>
              <a:t>is included in the “modified Cobb-Douglass knowledge production function</a:t>
            </a:r>
            <a:r>
              <a:rPr lang="en-US" sz="6400" dirty="0" smtClean="0"/>
              <a:t>”– </a:t>
            </a:r>
          </a:p>
          <a:p>
            <a:pPr>
              <a:buNone/>
            </a:pPr>
            <a:r>
              <a:rPr lang="en-US" sz="6400" dirty="0" smtClean="0"/>
              <a:t>specifically</a:t>
            </a:r>
            <a:r>
              <a:rPr lang="en-US" sz="6400" dirty="0" smtClean="0"/>
              <a:t>, in the form of “</a:t>
            </a:r>
            <a:r>
              <a:rPr lang="en-US" sz="6400" dirty="0" err="1" smtClean="0"/>
              <a:t>SpillRD</a:t>
            </a:r>
            <a:r>
              <a:rPr lang="en-US" sz="6400" dirty="0" smtClean="0"/>
              <a:t>,” which is a vector of </a:t>
            </a:r>
            <a:r>
              <a:rPr lang="en-US" sz="6400" dirty="0" err="1" smtClean="0"/>
              <a:t>neighbouring</a:t>
            </a:r>
            <a:r>
              <a:rPr lang="en-US" sz="6400" dirty="0" smtClean="0"/>
              <a:t> </a:t>
            </a:r>
            <a:r>
              <a:rPr lang="en-US" sz="6400" dirty="0" smtClean="0"/>
              <a:t>regions’ innovative </a:t>
            </a:r>
            <a:r>
              <a:rPr lang="en-US" sz="6400" dirty="0"/>
              <a:t>efforts </a:t>
            </a:r>
            <a:endParaRPr lang="en-US" sz="6400" dirty="0" smtClean="0"/>
          </a:p>
          <a:p>
            <a:pPr>
              <a:buNone/>
            </a:pPr>
            <a:r>
              <a:rPr lang="en-US" sz="6400" dirty="0" smtClean="0"/>
              <a:t>(in terms </a:t>
            </a:r>
            <a:r>
              <a:rPr lang="en-US" sz="6400" dirty="0"/>
              <a:t>of R&amp;D expenditures), and “</a:t>
            </a:r>
            <a:r>
              <a:rPr lang="en-US" sz="6400" dirty="0" err="1"/>
              <a:t>SpillC</a:t>
            </a:r>
            <a:r>
              <a:rPr lang="en-US" sz="6400" dirty="0"/>
              <a:t>,” which is a vector of </a:t>
            </a:r>
            <a:r>
              <a:rPr lang="en-US" sz="6400" dirty="0" smtClean="0"/>
              <a:t>broader socio-institutional</a:t>
            </a:r>
          </a:p>
          <a:p>
            <a:pPr>
              <a:buNone/>
            </a:pPr>
            <a:r>
              <a:rPr lang="en-US" sz="6400" dirty="0" smtClean="0"/>
              <a:t>characteristics in </a:t>
            </a:r>
            <a:r>
              <a:rPr lang="en-US" sz="6400" dirty="0" err="1"/>
              <a:t>neighbouring</a:t>
            </a:r>
            <a:r>
              <a:rPr lang="en-US" sz="6400" dirty="0"/>
              <a:t> regions (in terms </a:t>
            </a:r>
            <a:r>
              <a:rPr lang="en-US" sz="6400" dirty="0" smtClean="0"/>
              <a:t>of structural </a:t>
            </a:r>
            <a:r>
              <a:rPr lang="en-US" sz="6400" dirty="0"/>
              <a:t>characteristics, such as, </a:t>
            </a:r>
            <a:r>
              <a:rPr lang="en-US" sz="6400" dirty="0" smtClean="0"/>
              <a:t>education, </a:t>
            </a:r>
          </a:p>
          <a:p>
            <a:pPr>
              <a:buNone/>
            </a:pPr>
            <a:r>
              <a:rPr lang="en-US" sz="6400" dirty="0" smtClean="0"/>
              <a:t>life-long </a:t>
            </a:r>
            <a:r>
              <a:rPr lang="en-US" sz="6400" dirty="0"/>
              <a:t>learning, </a:t>
            </a:r>
            <a:r>
              <a:rPr lang="en-US" sz="6400" dirty="0" err="1" smtClean="0"/>
              <a:t>sectorial</a:t>
            </a:r>
            <a:r>
              <a:rPr lang="en-US" sz="6400" dirty="0" smtClean="0"/>
              <a:t> </a:t>
            </a:r>
            <a:r>
              <a:rPr lang="en-US" sz="6400" dirty="0"/>
              <a:t>composition, </a:t>
            </a:r>
            <a:r>
              <a:rPr lang="en-US" sz="6400" dirty="0" smtClean="0"/>
              <a:t>use </a:t>
            </a:r>
            <a:r>
              <a:rPr lang="en-US" sz="6400" dirty="0"/>
              <a:t>of resources (unemployment) and demographics). </a:t>
            </a:r>
          </a:p>
          <a:p>
            <a:pPr>
              <a:buNone/>
            </a:pPr>
            <a:endParaRPr lang="en-US" sz="6400" dirty="0" smtClean="0"/>
          </a:p>
          <a:p>
            <a:pPr>
              <a:buNone/>
            </a:pPr>
            <a:r>
              <a:rPr lang="en-US" sz="6400" dirty="0" smtClean="0"/>
              <a:t>p</a:t>
            </a:r>
            <a:r>
              <a:rPr lang="en-US" sz="6400" dirty="0"/>
              <a:t>. 14-15</a:t>
            </a:r>
          </a:p>
          <a:p>
            <a:pPr>
              <a:buNone/>
            </a:pPr>
            <a:endParaRPr lang="en-US" sz="6400" dirty="0" smtClean="0"/>
          </a:p>
          <a:p>
            <a:pPr>
              <a:buNone/>
            </a:pPr>
            <a:r>
              <a:rPr lang="en-US" sz="6400" dirty="0" smtClean="0"/>
              <a:t>It </a:t>
            </a:r>
            <a:r>
              <a:rPr lang="en-US" sz="6400" dirty="0"/>
              <a:t>is assumed that inter-territorial spillovers contribute to the creation of new </a:t>
            </a:r>
            <a:r>
              <a:rPr lang="en-US" sz="6400" dirty="0" smtClean="0"/>
              <a:t>local knowledge</a:t>
            </a:r>
            <a:r>
              <a:rPr lang="en-US" sz="6400" dirty="0"/>
              <a:t>. </a:t>
            </a:r>
          </a:p>
          <a:p>
            <a:pPr>
              <a:buNone/>
            </a:pPr>
            <a:endParaRPr lang="en-US" sz="6400" dirty="0" smtClean="0"/>
          </a:p>
          <a:p>
            <a:pPr>
              <a:buNone/>
            </a:pPr>
            <a:r>
              <a:rPr lang="en-US" sz="6400" dirty="0" smtClean="0"/>
              <a:t> </a:t>
            </a:r>
            <a:r>
              <a:rPr lang="en-US" sz="6400" dirty="0"/>
              <a:t>“</a:t>
            </a:r>
            <a:r>
              <a:rPr lang="en-US" sz="6400" dirty="0" err="1"/>
              <a:t>SpillRD</a:t>
            </a:r>
            <a:r>
              <a:rPr lang="en-US" sz="6400" dirty="0"/>
              <a:t>,” a measure of </a:t>
            </a:r>
            <a:r>
              <a:rPr lang="en-US" sz="6400" i="1" dirty="0"/>
              <a:t>innovative activities</a:t>
            </a:r>
            <a:r>
              <a:rPr lang="en-US" sz="6400" dirty="0"/>
              <a:t> (in terms of R&amp;D expenditure), can </a:t>
            </a:r>
            <a:r>
              <a:rPr lang="en-US" sz="6400" dirty="0" smtClean="0"/>
              <a:t>be</a:t>
            </a:r>
          </a:p>
          <a:p>
            <a:pPr>
              <a:buNone/>
            </a:pPr>
            <a:r>
              <a:rPr lang="en-US" sz="6400" i="1" dirty="0" smtClean="0"/>
              <a:t>reached </a:t>
            </a:r>
            <a:r>
              <a:rPr lang="en-US" sz="6400" dirty="0"/>
              <a:t>from each </a:t>
            </a:r>
            <a:r>
              <a:rPr lang="en-US" sz="6400" dirty="0" smtClean="0"/>
              <a:t>region </a:t>
            </a:r>
            <a:r>
              <a:rPr lang="en-US" sz="6400" dirty="0"/>
              <a:t>at a </a:t>
            </a:r>
            <a:r>
              <a:rPr lang="en-US" sz="6400" i="1" dirty="0"/>
              <a:t>cost</a:t>
            </a:r>
            <a:r>
              <a:rPr lang="en-US" sz="6400" dirty="0"/>
              <a:t> which increases with distance.  For each region the </a:t>
            </a:r>
            <a:endParaRPr lang="en-US" sz="6400" dirty="0" smtClean="0"/>
          </a:p>
          <a:p>
            <a:pPr>
              <a:buNone/>
            </a:pPr>
            <a:r>
              <a:rPr lang="en-US" sz="6400" b="1" dirty="0" smtClean="0"/>
              <a:t>R&amp;D </a:t>
            </a:r>
            <a:r>
              <a:rPr lang="en-US" sz="6400" b="1" dirty="0"/>
              <a:t>expenditure recorded in </a:t>
            </a:r>
            <a:r>
              <a:rPr lang="en-US" sz="6400" b="1" dirty="0" err="1" smtClean="0"/>
              <a:t>neighbouring</a:t>
            </a:r>
            <a:r>
              <a:rPr lang="en-US" sz="6400" b="1" dirty="0" smtClean="0"/>
              <a:t> </a:t>
            </a:r>
            <a:r>
              <a:rPr lang="en-US" sz="6400" b="1" dirty="0"/>
              <a:t>regions is weighted by the inverse of </a:t>
            </a:r>
            <a:endParaRPr lang="en-US" sz="6400" b="1" dirty="0" smtClean="0"/>
          </a:p>
          <a:p>
            <a:pPr>
              <a:buNone/>
            </a:pPr>
            <a:r>
              <a:rPr lang="en-US" sz="6400" b="1" dirty="0" smtClean="0"/>
              <a:t>their </a:t>
            </a:r>
            <a:r>
              <a:rPr lang="en-US" sz="6400" b="1" dirty="0"/>
              <a:t>bilateral distances</a:t>
            </a:r>
            <a:r>
              <a:rPr lang="en-US" sz="6400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/>
              <a:t>The proxy </a:t>
            </a:r>
            <a:r>
              <a:rPr lang="en-US" dirty="0" err="1"/>
              <a:t>Spillxi</a:t>
            </a:r>
            <a:r>
              <a:rPr lang="en-US" dirty="0"/>
              <a:t> for spillovers from variable xi flowing </a:t>
            </a:r>
            <a:r>
              <a:rPr lang="en-US" dirty="0" smtClean="0"/>
              <a:t>into region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smtClean="0"/>
              <a:t>is</a:t>
            </a:r>
          </a:p>
          <a:p>
            <a:pPr>
              <a:buNone/>
            </a:pPr>
            <a:r>
              <a:rPr lang="en-US" dirty="0" smtClean="0"/>
              <a:t>calculated </a:t>
            </a:r>
            <a:r>
              <a:rPr lang="en-US" dirty="0" smtClean="0"/>
              <a:t>as:</a:t>
            </a:r>
          </a:p>
          <a:p>
            <a:pPr>
              <a:buNone/>
            </a:pPr>
            <a:endParaRPr lang="en-US" dirty="0"/>
          </a:p>
          <a:p>
            <a:pPr algn="ctr">
              <a:buNone/>
            </a:pPr>
            <a:r>
              <a:rPr lang="en-US" b="1" dirty="0" err="1">
                <a:solidFill>
                  <a:srgbClr val="FF0000"/>
                </a:solidFill>
              </a:rPr>
              <a:t>Spillxi</a:t>
            </a:r>
            <a:r>
              <a:rPr lang="en-US" b="1" dirty="0">
                <a:solidFill>
                  <a:srgbClr val="FF0000"/>
                </a:solidFill>
              </a:rPr>
              <a:t> = </a:t>
            </a:r>
            <a:r>
              <a:rPr lang="en-US" b="1" dirty="0" smtClean="0">
                <a:solidFill>
                  <a:srgbClr val="FF0000"/>
                </a:solidFill>
              </a:rPr>
              <a:t>SUM(</a:t>
            </a:r>
            <a:r>
              <a:rPr lang="en-US" b="1" dirty="0" err="1" smtClean="0">
                <a:solidFill>
                  <a:srgbClr val="FF0000"/>
                </a:solidFill>
              </a:rPr>
              <a:t>xj</a:t>
            </a:r>
            <a:r>
              <a:rPr lang="en-US" b="1" dirty="0">
                <a:solidFill>
                  <a:srgbClr val="FF0000"/>
                </a:solidFill>
              </a:rPr>
              <a:t>)*((1/</a:t>
            </a:r>
            <a:r>
              <a:rPr lang="en-US" b="1" dirty="0" err="1">
                <a:solidFill>
                  <a:srgbClr val="FF0000"/>
                </a:solidFill>
              </a:rPr>
              <a:t>dij</a:t>
            </a:r>
            <a:r>
              <a:rPr lang="en-US" b="1" dirty="0">
                <a:solidFill>
                  <a:srgbClr val="FF0000"/>
                </a:solidFill>
              </a:rPr>
              <a:t>)/(SUM(1/</a:t>
            </a:r>
            <a:r>
              <a:rPr lang="en-US" b="1" dirty="0" err="1">
                <a:solidFill>
                  <a:srgbClr val="FF0000"/>
                </a:solidFill>
              </a:rPr>
              <a:t>dij</a:t>
            </a:r>
            <a:r>
              <a:rPr lang="en-US" b="1" dirty="0">
                <a:solidFill>
                  <a:srgbClr val="FF0000"/>
                </a:solidFill>
              </a:rPr>
              <a:t>))) 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= </a:t>
            </a:r>
            <a:r>
              <a:rPr lang="en-US" b="1" dirty="0">
                <a:solidFill>
                  <a:srgbClr val="FF0000"/>
                </a:solidFill>
              </a:rPr>
              <a:t>((SUM(</a:t>
            </a:r>
            <a:r>
              <a:rPr lang="en-US" b="1" dirty="0" err="1">
                <a:solidFill>
                  <a:srgbClr val="FF0000"/>
                </a:solidFill>
              </a:rPr>
              <a:t>xj</a:t>
            </a:r>
            <a:r>
              <a:rPr lang="en-US" b="1" dirty="0">
                <a:solidFill>
                  <a:srgbClr val="FF0000"/>
                </a:solidFill>
              </a:rPr>
              <a:t>)*</a:t>
            </a:r>
            <a:r>
              <a:rPr lang="en-US" b="1" dirty="0" err="1">
                <a:solidFill>
                  <a:srgbClr val="FF0000"/>
                </a:solidFill>
              </a:rPr>
              <a:t>dij</a:t>
            </a:r>
            <a:r>
              <a:rPr lang="en-US" b="1" dirty="0">
                <a:solidFill>
                  <a:srgbClr val="FF0000"/>
                </a:solidFill>
              </a:rPr>
              <a:t>))/(SUM(</a:t>
            </a:r>
            <a:r>
              <a:rPr lang="en-US" b="1" dirty="0" err="1">
                <a:solidFill>
                  <a:srgbClr val="FF0000"/>
                </a:solidFill>
              </a:rPr>
              <a:t>dij</a:t>
            </a:r>
            <a:r>
              <a:rPr lang="en-US" b="1" dirty="0">
                <a:solidFill>
                  <a:srgbClr val="FF0000"/>
                </a:solidFill>
              </a:rPr>
              <a:t>))</a:t>
            </a: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/>
              <a:t>Where,</a:t>
            </a:r>
          </a:p>
          <a:p>
            <a:pPr>
              <a:buNone/>
            </a:pPr>
            <a:r>
              <a:rPr lang="en-US" dirty="0"/>
              <a:t>xi = variable under analysis</a:t>
            </a:r>
          </a:p>
          <a:p>
            <a:pPr>
              <a:buNone/>
            </a:pPr>
            <a:r>
              <a:rPr lang="en-US" dirty="0" err="1"/>
              <a:t>dij</a:t>
            </a:r>
            <a:r>
              <a:rPr lang="en-US" dirty="0"/>
              <a:t> = average trip-length (in minutes)/distance between region </a:t>
            </a:r>
            <a:r>
              <a:rPr lang="en-US" dirty="0" err="1"/>
              <a:t>i</a:t>
            </a:r>
            <a:r>
              <a:rPr lang="en-US" dirty="0"/>
              <a:t> and j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Although </a:t>
            </a:r>
            <a:r>
              <a:rPr lang="en-US" dirty="0"/>
              <a:t>road distance provides a more realistic representation of </a:t>
            </a:r>
            <a:r>
              <a:rPr lang="en-US" dirty="0" smtClean="0"/>
              <a:t>the</a:t>
            </a:r>
          </a:p>
          <a:p>
            <a:pPr>
              <a:buNone/>
            </a:pPr>
            <a:r>
              <a:rPr lang="en-US" dirty="0" smtClean="0"/>
              <a:t>real </a:t>
            </a:r>
            <a:r>
              <a:rPr lang="en-US" dirty="0"/>
              <a:t>cost of interaction and contacts across space, we do not have </a:t>
            </a:r>
            <a:r>
              <a:rPr lang="en-US" dirty="0" smtClean="0"/>
              <a:t>that</a:t>
            </a:r>
          </a:p>
          <a:p>
            <a:pPr>
              <a:buNone/>
            </a:pPr>
            <a:r>
              <a:rPr lang="en-US" dirty="0" smtClean="0"/>
              <a:t>kind </a:t>
            </a:r>
            <a:r>
              <a:rPr lang="en-US" dirty="0"/>
              <a:t>of distance measure for the United States; therefore, we rely </a:t>
            </a:r>
            <a:r>
              <a:rPr lang="en-US" dirty="0" smtClean="0"/>
              <a:t>on</a:t>
            </a:r>
          </a:p>
          <a:p>
            <a:pPr>
              <a:buNone/>
            </a:pPr>
            <a:r>
              <a:rPr lang="en-US" dirty="0" smtClean="0"/>
              <a:t>straight </a:t>
            </a:r>
            <a:r>
              <a:rPr lang="en-US" dirty="0"/>
              <a:t>line distances.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/>
              <a:t>p. 21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Spatially-weighted </a:t>
            </a:r>
            <a:r>
              <a:rPr lang="en-US" dirty="0"/>
              <a:t>average of </a:t>
            </a:r>
            <a:r>
              <a:rPr lang="en-US" dirty="0" err="1"/>
              <a:t>neighbouring</a:t>
            </a:r>
            <a:r>
              <a:rPr lang="en-US" dirty="0"/>
              <a:t> counties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p. </a:t>
            </a:r>
            <a:r>
              <a:rPr lang="en-US" dirty="0"/>
              <a:t>22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“...</a:t>
            </a:r>
            <a:r>
              <a:rPr lang="en-US" dirty="0"/>
              <a:t>empirical analyses of the diffusion of spillovers have highlighted the presence </a:t>
            </a:r>
            <a:r>
              <a:rPr lang="en-US" dirty="0" smtClean="0"/>
              <a:t>of</a:t>
            </a:r>
          </a:p>
          <a:p>
            <a:pPr>
              <a:buNone/>
            </a:pPr>
            <a:r>
              <a:rPr lang="en-US" dirty="0" smtClean="0"/>
              <a:t>very </a:t>
            </a:r>
            <a:r>
              <a:rPr lang="en-US" dirty="0"/>
              <a:t>strong </a:t>
            </a:r>
            <a:r>
              <a:rPr lang="en-US" b="1" dirty="0"/>
              <a:t>distance decay effects </a:t>
            </a:r>
            <a:r>
              <a:rPr lang="en-US" dirty="0"/>
              <a:t>in the US – knowledge spillovers, in general, do </a:t>
            </a:r>
            <a:r>
              <a:rPr lang="en-US" dirty="0" smtClean="0"/>
              <a:t>not</a:t>
            </a:r>
          </a:p>
          <a:p>
            <a:pPr>
              <a:buNone/>
            </a:pPr>
            <a:r>
              <a:rPr lang="en-US" dirty="0" smtClean="0"/>
              <a:t>spread </a:t>
            </a:r>
            <a:r>
              <a:rPr lang="en-US" dirty="0"/>
              <a:t>beyond a 80 to 110 </a:t>
            </a:r>
            <a:r>
              <a:rPr lang="en-US" dirty="0" err="1"/>
              <a:t>kms</a:t>
            </a:r>
            <a:r>
              <a:rPr lang="en-US" dirty="0"/>
              <a:t> radius from the MSA where they are generated (</a:t>
            </a:r>
            <a:r>
              <a:rPr lang="en-US" dirty="0" err="1" smtClean="0"/>
              <a:t>Varga</a:t>
            </a:r>
            <a:endParaRPr lang="en-US" dirty="0"/>
          </a:p>
          <a:p>
            <a:pPr>
              <a:buNone/>
            </a:pPr>
            <a:r>
              <a:rPr lang="en-US" dirty="0" smtClean="0"/>
              <a:t>2000</a:t>
            </a:r>
            <a:r>
              <a:rPr lang="en-US" dirty="0"/>
              <a:t>; </a:t>
            </a:r>
            <a:r>
              <a:rPr lang="en-US" dirty="0" err="1"/>
              <a:t>Acs</a:t>
            </a:r>
            <a:r>
              <a:rPr lang="en-US" dirty="0"/>
              <a:t> 2002)...Greater distance and stronger distance decay effects are...likely </a:t>
            </a:r>
            <a:r>
              <a:rPr lang="en-US" dirty="0" smtClean="0"/>
              <a:t>to</a:t>
            </a:r>
          </a:p>
          <a:p>
            <a:pPr>
              <a:buNone/>
            </a:pPr>
            <a:r>
              <a:rPr lang="en-US" dirty="0" smtClean="0"/>
              <a:t>lead </a:t>
            </a:r>
            <a:r>
              <a:rPr lang="en-US" dirty="0"/>
              <a:t>to the creation of self-contained innovative areas in the US, which </a:t>
            </a:r>
            <a:r>
              <a:rPr lang="en-US" dirty="0" smtClean="0"/>
              <a:t>necessarily</a:t>
            </a:r>
          </a:p>
          <a:p>
            <a:pPr>
              <a:buNone/>
            </a:pPr>
            <a:r>
              <a:rPr lang="en-US" dirty="0" smtClean="0"/>
              <a:t>have </a:t>
            </a:r>
            <a:r>
              <a:rPr lang="en-US" dirty="0"/>
              <a:t>to rely on their own innovative inputs rather than on spillovers from </a:t>
            </a:r>
            <a:r>
              <a:rPr lang="en-US" dirty="0" smtClean="0"/>
              <a:t>other </a:t>
            </a:r>
          </a:p>
          <a:p>
            <a:pPr>
              <a:buNone/>
            </a:pPr>
            <a:r>
              <a:rPr lang="en-US" dirty="0" smtClean="0"/>
              <a:t>MSAs</a:t>
            </a:r>
            <a:r>
              <a:rPr lang="en-US" dirty="0"/>
              <a:t>.”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What </a:t>
            </a:r>
            <a:r>
              <a:rPr lang="en-US" b="1" dirty="0"/>
              <a:t>about “mobility?” Better stated, what about </a:t>
            </a:r>
            <a:r>
              <a:rPr lang="en-US" b="1" dirty="0" err="1"/>
              <a:t>labour</a:t>
            </a:r>
            <a:r>
              <a:rPr lang="en-US" b="1" dirty="0"/>
              <a:t> mobility and </a:t>
            </a:r>
            <a:r>
              <a:rPr lang="en-US" b="1" dirty="0" smtClean="0"/>
              <a:t>spatial</a:t>
            </a:r>
          </a:p>
          <a:p>
            <a:pPr>
              <a:buNone/>
            </a:pPr>
            <a:r>
              <a:rPr lang="en-US" b="1" dirty="0" smtClean="0"/>
              <a:t>matching</a:t>
            </a:r>
            <a:r>
              <a:rPr lang="en-US" b="1" dirty="0"/>
              <a:t>?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AUDRETSCH </a:t>
            </a:r>
            <a:r>
              <a:rPr lang="en-US" dirty="0"/>
              <a:t>AND FELDMAN (1996)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/>
              <a:t>p. </a:t>
            </a:r>
            <a:r>
              <a:rPr lang="en-US" dirty="0" smtClean="0"/>
              <a:t>630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“</a:t>
            </a:r>
            <a:r>
              <a:rPr lang="en-US" dirty="0"/>
              <a:t>As Alfred Marshall (1920) and, later </a:t>
            </a:r>
            <a:r>
              <a:rPr lang="en-US" dirty="0" err="1"/>
              <a:t>Krugman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/>
              <a:t>1991b) argue, there may </a:t>
            </a:r>
            <a:r>
              <a:rPr lang="en-US" dirty="0" smtClean="0"/>
              <a:t>be</a:t>
            </a:r>
          </a:p>
          <a:p>
            <a:pPr>
              <a:buNone/>
            </a:pPr>
            <a:r>
              <a:rPr lang="en-US" b="1" dirty="0" smtClean="0"/>
              <a:t>geographic boundaries </a:t>
            </a:r>
            <a:r>
              <a:rPr lang="en-US" b="1" dirty="0"/>
              <a:t>to information flows or knowledge </a:t>
            </a:r>
            <a:r>
              <a:rPr lang="en-US" b="1" dirty="0" smtClean="0"/>
              <a:t>spillovers</a:t>
            </a:r>
            <a:r>
              <a:rPr lang="en-US" dirty="0"/>
              <a:t>,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particularly </a:t>
            </a:r>
            <a:r>
              <a:rPr lang="en-US" dirty="0"/>
              <a:t>tacit knowledge, among </a:t>
            </a:r>
            <a:r>
              <a:rPr lang="en-US" dirty="0" smtClean="0"/>
              <a:t>the </a:t>
            </a:r>
            <a:r>
              <a:rPr lang="en-US" dirty="0"/>
              <a:t>firms in an industry.”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dirty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smtClean="0">
                <a:ea typeface="Calibri"/>
                <a:cs typeface="Times New Roman"/>
              </a:rPr>
              <a:t>p</a:t>
            </a:r>
            <a:r>
              <a:rPr lang="en-US" dirty="0">
                <a:ea typeface="Calibri"/>
                <a:cs typeface="Times New Roman"/>
              </a:rPr>
              <a:t>. </a:t>
            </a:r>
            <a:r>
              <a:rPr lang="en-US" dirty="0" smtClean="0">
                <a:ea typeface="Calibri"/>
                <a:cs typeface="Times New Roman"/>
              </a:rPr>
              <a:t>635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dirty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smtClean="0">
                <a:ea typeface="Calibri"/>
                <a:cs typeface="Times New Roman"/>
              </a:rPr>
              <a:t>“</a:t>
            </a:r>
            <a:r>
              <a:rPr lang="en-US" dirty="0" err="1">
                <a:ea typeface="Calibri"/>
                <a:cs typeface="Times New Roman"/>
              </a:rPr>
              <a:t>Krugman</a:t>
            </a:r>
            <a:r>
              <a:rPr lang="en-US" dirty="0">
                <a:ea typeface="Calibri"/>
                <a:cs typeface="Times New Roman"/>
              </a:rPr>
              <a:t> (1991a) points out that the extent to which the location of production is geographically concentrated will be shaped by transportation costs. </a:t>
            </a:r>
            <a:r>
              <a:rPr lang="en-US" b="1" dirty="0">
                <a:ea typeface="Calibri"/>
                <a:cs typeface="Times New Roman"/>
              </a:rPr>
              <a:t>Transportation costs [Description and source: Radius of the mean distance shipped in 1967 (Commodity Transport Survey of the United States Census of Transportation for 1967, taken from Weiss (1991)] are inversely related to the mean distance shipped</a:t>
            </a:r>
            <a:r>
              <a:rPr lang="en-US" dirty="0">
                <a:ea typeface="Calibri"/>
                <a:cs typeface="Times New Roman"/>
              </a:rPr>
              <a:t>, so that a higher value of transportation costs should be associated with a lower geographic concentration of production.”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1039</Words>
  <Application>Microsoft Office PowerPoint</Application>
  <PresentationFormat>On-screen Show (4:3)</PresentationFormat>
  <Paragraphs>182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SPILLOVERS</vt:lpstr>
      <vt:lpstr>GARCILAZO (2008)</vt:lpstr>
      <vt:lpstr> RODRIGUEZ-POSE &amp; CRESCENZI (2006) </vt:lpstr>
      <vt:lpstr>…continued</vt:lpstr>
      <vt:lpstr>…continued</vt:lpstr>
      <vt:lpstr> CRESCENZI ET AL  </vt:lpstr>
      <vt:lpstr>…continued</vt:lpstr>
      <vt:lpstr>…continued</vt:lpstr>
      <vt:lpstr> AUDRETSCH AND FELDMAN (1996) </vt:lpstr>
      <vt:lpstr>CARLINO ET AL (2001)</vt:lpstr>
      <vt:lpstr>…continued</vt:lpstr>
      <vt:lpstr>…continued</vt:lpstr>
      <vt:lpstr> SONN &amp; STORPER (2005) </vt:lpstr>
      <vt:lpstr> FANNIN (2003) </vt:lpstr>
      <vt:lpstr>…continued</vt:lpstr>
      <vt:lpstr> SLAPER </vt:lpstr>
    </vt:vector>
  </TitlesOfParts>
  <Company>University of Chicago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SPILLOVERS</dc:title>
  <dc:creator>Harris Student</dc:creator>
  <cp:lastModifiedBy>Sohair_Omar</cp:lastModifiedBy>
  <cp:revision>19</cp:revision>
  <dcterms:created xsi:type="dcterms:W3CDTF">2009-10-22T16:22:49Z</dcterms:created>
  <dcterms:modified xsi:type="dcterms:W3CDTF">2009-10-23T03:08:49Z</dcterms:modified>
</cp:coreProperties>
</file>